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Relationship Id="rId4" Type="http://schemas.openxmlformats.org/officeDocument/2006/relationships/image" Target="../media/image2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image" Target="../media/image16.png" /><Relationship Id="rId5" Type="http://schemas.openxmlformats.org/officeDocument/2006/relationships/image" Target="../media/image17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Relationship Id="rId4" Type="http://schemas.openxmlformats.org/officeDocument/2006/relationships/image" Target="../media/image2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04754" y="959929"/>
            <a:ext cx="3136773" cy="41835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86065" y="962978"/>
            <a:ext cx="3074289" cy="4180522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565525" y="390378"/>
            <a:ext cx="177482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请示与批复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2948" y="200660"/>
            <a:ext cx="3696513" cy="505143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71525" y="1008062"/>
            <a:ext cx="7780338" cy="3413125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829627" y="307900"/>
            <a:ext cx="64008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例文</a:t>
            </a:r>
          </a:p>
        </p:txBody>
      </p:sp>
      <p:sp>
        <p:nvSpPr>
          <p:cNvPr id="6" name="New shape"/>
          <p:cNvSpPr/>
          <p:nvPr/>
        </p:nvSpPr>
        <p:spPr>
          <a:xfrm>
            <a:off x="2117408" y="307900"/>
            <a:ext cx="224028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请求批准性请示</a:t>
            </a:r>
          </a:p>
        </p:txBody>
      </p:sp>
      <p:sp>
        <p:nvSpPr>
          <p:cNvPr id="7" name="New shape"/>
          <p:cNvSpPr/>
          <p:nvPr/>
        </p:nvSpPr>
        <p:spPr>
          <a:xfrm>
            <a:off x="2059940" y="1098157"/>
            <a:ext cx="544068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□□大学关于增设本科秘书专业的请示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798253" y="2381421"/>
            <a:ext cx="70993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请示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136650" y="1160422"/>
            <a:ext cx="7129778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请根据以下情形为华中农业大学工会拟写一份请示给中共华中农</a:t>
            </a:r>
          </a:p>
        </p:txBody>
      </p:sp>
      <p:sp>
        <p:nvSpPr>
          <p:cNvPr id="4" name="New shape"/>
          <p:cNvSpPr/>
          <p:nvPr/>
        </p:nvSpPr>
        <p:spPr>
          <a:xfrm>
            <a:off x="675640" y="1468397"/>
            <a:ext cx="7384413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业大学委员会，并为中共华中农业大学委员会写一份相应的批复。</a:t>
            </a:r>
          </a:p>
        </p:txBody>
      </p:sp>
      <p:sp>
        <p:nvSpPr>
          <p:cNvPr id="5" name="New shape"/>
          <p:cNvSpPr/>
          <p:nvPr/>
        </p:nvSpPr>
        <p:spPr>
          <a:xfrm>
            <a:off x="1701800" y="1807487"/>
            <a:ext cx="6620508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KaiTi"/>
              </a:rPr>
              <a:t>华中农业大学工会拟于2011年11月上旬召开华中农业大学第</a:t>
            </a:r>
          </a:p>
        </p:txBody>
      </p:sp>
      <p:sp>
        <p:nvSpPr>
          <p:cNvPr id="6" name="New shape"/>
          <p:cNvSpPr/>
          <p:nvPr/>
        </p:nvSpPr>
        <p:spPr>
          <a:xfrm>
            <a:off x="1188720" y="2137687"/>
            <a:ext cx="7129778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KaiTi"/>
              </a:rPr>
              <a:t>七届教职工代表大会第二次会议，目的是为了保障教职工参与学</a:t>
            </a:r>
          </a:p>
        </p:txBody>
      </p:sp>
      <p:sp>
        <p:nvSpPr>
          <p:cNvPr id="7" name="New shape"/>
          <p:cNvSpPr/>
          <p:nvPr/>
        </p:nvSpPr>
        <p:spPr>
          <a:xfrm>
            <a:off x="1188720" y="2467887"/>
            <a:ext cx="7129778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KaiTi"/>
              </a:rPr>
              <a:t>校的民主管理和民主监督的权利，维护教职工合法权益，团结和</a:t>
            </a:r>
          </a:p>
        </p:txBody>
      </p:sp>
      <p:sp>
        <p:nvSpPr>
          <p:cNvPr id="8" name="New shape"/>
          <p:cNvSpPr/>
          <p:nvPr/>
        </p:nvSpPr>
        <p:spPr>
          <a:xfrm>
            <a:off x="1188720" y="2798087"/>
            <a:ext cx="7129779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KaiTi"/>
              </a:rPr>
              <a:t>动员教职工为学校发展献计献策。华中农业大学工会于2011年10</a:t>
            </a:r>
          </a:p>
        </p:txBody>
      </p:sp>
      <p:sp>
        <p:nvSpPr>
          <p:cNvPr id="9" name="New shape"/>
          <p:cNvSpPr/>
          <p:nvPr/>
        </p:nvSpPr>
        <p:spPr>
          <a:xfrm>
            <a:off x="1188720" y="3128287"/>
            <a:ext cx="7129778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KaiTi"/>
              </a:rPr>
              <a:t>月24日向中共华中农业大学委员会递交请示，请求批准召开这次</a:t>
            </a:r>
          </a:p>
        </p:txBody>
      </p:sp>
      <p:sp>
        <p:nvSpPr>
          <p:cNvPr id="10" name="New shape"/>
          <p:cNvSpPr/>
          <p:nvPr/>
        </p:nvSpPr>
        <p:spPr>
          <a:xfrm>
            <a:off x="1188720" y="3458487"/>
            <a:ext cx="7129778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KaiTi"/>
              </a:rPr>
              <a:t>会议。中共华中农业大学委员会于2011年10月30日做了批复，同</a:t>
            </a:r>
          </a:p>
        </p:txBody>
      </p:sp>
      <p:sp>
        <p:nvSpPr>
          <p:cNvPr id="11" name="New shape"/>
          <p:cNvSpPr/>
          <p:nvPr/>
        </p:nvSpPr>
        <p:spPr>
          <a:xfrm>
            <a:off x="1188720" y="3788687"/>
            <a:ext cx="7129778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KaiTi"/>
              </a:rPr>
              <a:t>意校工会召开这次会议，并要求校工会成立大会筹备组，筹备会</a:t>
            </a:r>
          </a:p>
        </p:txBody>
      </p:sp>
      <p:sp>
        <p:nvSpPr>
          <p:cNvPr id="12" name="New shape"/>
          <p:cNvSpPr/>
          <p:nvPr/>
        </p:nvSpPr>
        <p:spPr>
          <a:xfrm>
            <a:off x="1188720" y="4118887"/>
            <a:ext cx="5092699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KaiTi"/>
              </a:rPr>
              <a:t>议的相关工作，会期安排在2011年11月上旬。</a:t>
            </a:r>
          </a:p>
        </p:txBody>
      </p:sp>
      <p:sp>
        <p:nvSpPr>
          <p:cNvPr id="13" name="New shape"/>
          <p:cNvSpPr/>
          <p:nvPr/>
        </p:nvSpPr>
        <p:spPr>
          <a:xfrm>
            <a:off x="3807778" y="280523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情景设计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06661" y="962978"/>
            <a:ext cx="3074289" cy="4180522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361055" y="358628"/>
            <a:ext cx="177482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（一）请示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26310" y="181610"/>
            <a:ext cx="3872725" cy="567055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293938" y="971550"/>
            <a:ext cx="3305175" cy="3406775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332990" y="330370"/>
            <a:ext cx="3159327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1.请示的功能及分类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579688" y="366248"/>
            <a:ext cx="2804362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MicrosoftYaHei"/>
              </a:rPr>
              <a:t>2.请示的适用范围</a:t>
            </a:r>
          </a:p>
        </p:txBody>
      </p:sp>
      <p:sp>
        <p:nvSpPr>
          <p:cNvPr id="4" name="New shape"/>
          <p:cNvSpPr/>
          <p:nvPr/>
        </p:nvSpPr>
        <p:spPr>
          <a:xfrm>
            <a:off x="1077595" y="1177933"/>
            <a:ext cx="534733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工作中需要向上级请示的情况主要有以下几种：</a:t>
            </a:r>
          </a:p>
        </p:txBody>
      </p:sp>
      <p:sp>
        <p:nvSpPr>
          <p:cNvPr id="5" name="New shape"/>
          <p:cNvSpPr/>
          <p:nvPr/>
        </p:nvSpPr>
        <p:spPr>
          <a:xfrm>
            <a:off x="1077595" y="1584333"/>
            <a:ext cx="7305461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(1) 对国家或部门政策法规界限把握不准，需要上级予以明确时；</a:t>
            </a:r>
          </a:p>
        </p:txBody>
      </p:sp>
      <p:sp>
        <p:nvSpPr>
          <p:cNvPr id="6" name="New shape"/>
          <p:cNvSpPr/>
          <p:nvPr/>
        </p:nvSpPr>
        <p:spPr>
          <a:xfrm>
            <a:off x="1077595" y="1990733"/>
            <a:ext cx="5268382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(2) 工作中遇到新情况、新问题而无章可循时；</a:t>
            </a:r>
          </a:p>
        </p:txBody>
      </p:sp>
      <p:sp>
        <p:nvSpPr>
          <p:cNvPr id="7" name="New shape"/>
          <p:cNvSpPr/>
          <p:nvPr/>
        </p:nvSpPr>
        <p:spPr>
          <a:xfrm>
            <a:off x="1077595" y="2397133"/>
            <a:ext cx="424984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(3) 相关部门意见分歧，难以统一时；</a:t>
            </a:r>
          </a:p>
        </p:txBody>
      </p:sp>
      <p:sp>
        <p:nvSpPr>
          <p:cNvPr id="8" name="New shape"/>
          <p:cNvSpPr/>
          <p:nvPr/>
        </p:nvSpPr>
        <p:spPr>
          <a:xfrm>
            <a:off x="1077595" y="2803533"/>
            <a:ext cx="7305461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(4) 虽有统一规定，但因本单位情况特殊难以执行统一规定，需要</a:t>
            </a:r>
          </a:p>
        </p:txBody>
      </p:sp>
      <p:sp>
        <p:nvSpPr>
          <p:cNvPr id="9" name="New shape"/>
          <p:cNvSpPr/>
          <p:nvPr/>
        </p:nvSpPr>
        <p:spPr>
          <a:xfrm>
            <a:off x="548640" y="3133733"/>
            <a:ext cx="152781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变通处理时；</a:t>
            </a:r>
          </a:p>
        </p:txBody>
      </p:sp>
      <p:sp>
        <p:nvSpPr>
          <p:cNvPr id="10" name="New shape"/>
          <p:cNvSpPr/>
          <p:nvPr/>
        </p:nvSpPr>
        <p:spPr>
          <a:xfrm>
            <a:off x="1077595" y="3540133"/>
            <a:ext cx="705082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(5) 本单位的重要公务，按规定需报请上级批准后方可办理时；</a:t>
            </a:r>
          </a:p>
        </p:txBody>
      </p:sp>
      <p:sp>
        <p:nvSpPr>
          <p:cNvPr id="11" name="New shape"/>
          <p:cNvSpPr/>
          <p:nvPr/>
        </p:nvSpPr>
        <p:spPr>
          <a:xfrm>
            <a:off x="1077595" y="3946533"/>
            <a:ext cx="6286922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(6) 所办公务缺乏物力、财力，需要上级支持、帮助时；</a:t>
            </a:r>
          </a:p>
        </p:txBody>
      </p:sp>
      <p:sp>
        <p:nvSpPr>
          <p:cNvPr id="12" name="New shape"/>
          <p:cNvSpPr/>
          <p:nvPr/>
        </p:nvSpPr>
        <p:spPr>
          <a:xfrm>
            <a:off x="1077595" y="4352934"/>
            <a:ext cx="5523017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(7) 需要处理超越本单位职权范围的其他公务时。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35672" y="1064260"/>
            <a:ext cx="1335964" cy="56311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625283" y="1180988"/>
            <a:ext cx="40513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CC"/>
                </a:solidFill>
                <a:ea typeface="MicrosoftYaHei"/>
              </a:rPr>
              <a:t>文种</a:t>
            </a:r>
          </a:p>
        </p:txBody>
      </p:sp>
      <p:sp>
        <p:nvSpPr>
          <p:cNvPr id="5" name="New shape"/>
          <p:cNvSpPr/>
          <p:nvPr/>
        </p:nvSpPr>
        <p:spPr>
          <a:xfrm>
            <a:off x="1242377" y="1607708"/>
            <a:ext cx="40513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0000"/>
                </a:solidFill>
                <a:ea typeface="MicrosoftYaHei"/>
              </a:rPr>
              <a:t>项目</a:t>
            </a:r>
          </a:p>
        </p:txBody>
      </p:sp>
      <p:sp>
        <p:nvSpPr>
          <p:cNvPr id="6" name="New shape"/>
          <p:cNvSpPr/>
          <p:nvPr/>
        </p:nvSpPr>
        <p:spPr>
          <a:xfrm>
            <a:off x="3160712" y="1496703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CC"/>
                </a:solidFill>
                <a:ea typeface="MicrosoftYaHei"/>
              </a:rPr>
              <a:t>请示</a:t>
            </a:r>
          </a:p>
        </p:txBody>
      </p:sp>
      <p:sp>
        <p:nvSpPr>
          <p:cNvPr id="7" name="New shape"/>
          <p:cNvSpPr/>
          <p:nvPr/>
        </p:nvSpPr>
        <p:spPr>
          <a:xfrm>
            <a:off x="5917883" y="1496703"/>
            <a:ext cx="66046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CC"/>
                </a:solidFill>
                <a:ea typeface="MicrosoftYaHei"/>
              </a:rPr>
              <a:t>报  告</a:t>
            </a:r>
          </a:p>
        </p:txBody>
      </p:sp>
      <p:sp>
        <p:nvSpPr>
          <p:cNvPr id="8" name="New shape"/>
          <p:cNvSpPr/>
          <p:nvPr/>
        </p:nvSpPr>
        <p:spPr>
          <a:xfrm>
            <a:off x="1242377" y="1969778"/>
            <a:ext cx="58486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FF0000"/>
                </a:solidFill>
                <a:ea typeface="MicrosoftYaHei"/>
              </a:rPr>
              <a:t>特 点</a:t>
            </a:r>
          </a:p>
        </p:txBody>
      </p:sp>
      <p:sp>
        <p:nvSpPr>
          <p:cNvPr id="9" name="New shape"/>
          <p:cNvSpPr/>
          <p:nvPr/>
        </p:nvSpPr>
        <p:spPr>
          <a:xfrm>
            <a:off x="3071813" y="1944647"/>
            <a:ext cx="763905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祈请性</a:t>
            </a:r>
          </a:p>
        </p:txBody>
      </p:sp>
      <p:sp>
        <p:nvSpPr>
          <p:cNvPr id="10" name="New shape"/>
          <p:cNvSpPr/>
          <p:nvPr/>
        </p:nvSpPr>
        <p:spPr>
          <a:xfrm>
            <a:off x="5864542" y="1944647"/>
            <a:ext cx="763905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陈述性</a:t>
            </a:r>
          </a:p>
        </p:txBody>
      </p:sp>
      <p:sp>
        <p:nvSpPr>
          <p:cNvPr id="11" name="New shape"/>
          <p:cNvSpPr/>
          <p:nvPr/>
        </p:nvSpPr>
        <p:spPr>
          <a:xfrm>
            <a:off x="1242377" y="2560328"/>
            <a:ext cx="58486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FF0000"/>
                </a:solidFill>
                <a:ea typeface="MicrosoftYaHei"/>
              </a:rPr>
              <a:t>目 的</a:t>
            </a:r>
          </a:p>
        </p:txBody>
      </p:sp>
      <p:sp>
        <p:nvSpPr>
          <p:cNvPr id="12" name="New shape"/>
          <p:cNvSpPr/>
          <p:nvPr/>
        </p:nvSpPr>
        <p:spPr>
          <a:xfrm>
            <a:off x="2561272" y="2535197"/>
            <a:ext cx="5220016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请求指示、批准   汇报工作、反映情况、答复</a:t>
            </a:r>
          </a:p>
        </p:txBody>
      </p:sp>
      <p:sp>
        <p:nvSpPr>
          <p:cNvPr id="13" name="New shape"/>
          <p:cNvSpPr/>
          <p:nvPr/>
        </p:nvSpPr>
        <p:spPr>
          <a:xfrm>
            <a:off x="1242377" y="3152783"/>
            <a:ext cx="58486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FF0000"/>
                </a:solidFill>
                <a:ea typeface="MicrosoftYaHei"/>
              </a:rPr>
              <a:t>时 间</a:t>
            </a:r>
          </a:p>
        </p:txBody>
      </p:sp>
      <p:sp>
        <p:nvSpPr>
          <p:cNvPr id="14" name="New shape"/>
          <p:cNvSpPr/>
          <p:nvPr/>
        </p:nvSpPr>
        <p:spPr>
          <a:xfrm>
            <a:off x="3199448" y="3127652"/>
            <a:ext cx="509270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事前</a:t>
            </a:r>
          </a:p>
        </p:txBody>
      </p:sp>
      <p:sp>
        <p:nvSpPr>
          <p:cNvPr id="15" name="New shape"/>
          <p:cNvSpPr/>
          <p:nvPr/>
        </p:nvSpPr>
        <p:spPr>
          <a:xfrm>
            <a:off x="5679758" y="3128922"/>
            <a:ext cx="1273175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事中或事后</a:t>
            </a:r>
          </a:p>
        </p:txBody>
      </p:sp>
      <p:sp>
        <p:nvSpPr>
          <p:cNvPr id="16" name="New shape"/>
          <p:cNvSpPr/>
          <p:nvPr/>
        </p:nvSpPr>
        <p:spPr>
          <a:xfrm>
            <a:off x="1242377" y="3744603"/>
            <a:ext cx="58486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FF0000"/>
                </a:solidFill>
                <a:ea typeface="MicrosoftYaHei"/>
              </a:rPr>
              <a:t>内 容</a:t>
            </a:r>
          </a:p>
        </p:txBody>
      </p:sp>
      <p:sp>
        <p:nvSpPr>
          <p:cNvPr id="17" name="New shape"/>
          <p:cNvSpPr/>
          <p:nvPr/>
        </p:nvSpPr>
        <p:spPr>
          <a:xfrm>
            <a:off x="2944177" y="3719472"/>
            <a:ext cx="1018540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一文一事</a:t>
            </a:r>
          </a:p>
        </p:txBody>
      </p:sp>
      <p:sp>
        <p:nvSpPr>
          <p:cNvPr id="18" name="New shape"/>
          <p:cNvSpPr/>
          <p:nvPr/>
        </p:nvSpPr>
        <p:spPr>
          <a:xfrm>
            <a:off x="5261292" y="3720742"/>
            <a:ext cx="2037080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可多事报、一事报</a:t>
            </a:r>
          </a:p>
        </p:txBody>
      </p:sp>
      <p:sp>
        <p:nvSpPr>
          <p:cNvPr id="19" name="New shape"/>
          <p:cNvSpPr/>
          <p:nvPr/>
        </p:nvSpPr>
        <p:spPr>
          <a:xfrm>
            <a:off x="1242377" y="4335153"/>
            <a:ext cx="58486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FF0000"/>
                </a:solidFill>
                <a:ea typeface="MicrosoftYaHei"/>
              </a:rPr>
              <a:t>处 理</a:t>
            </a:r>
          </a:p>
        </p:txBody>
      </p:sp>
      <p:sp>
        <p:nvSpPr>
          <p:cNvPr id="20" name="New shape"/>
          <p:cNvSpPr/>
          <p:nvPr/>
        </p:nvSpPr>
        <p:spPr>
          <a:xfrm>
            <a:off x="2944177" y="4310022"/>
            <a:ext cx="1018540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必须批复</a:t>
            </a:r>
          </a:p>
        </p:txBody>
      </p:sp>
      <p:sp>
        <p:nvSpPr>
          <p:cNvPr id="21" name="New shape"/>
          <p:cNvSpPr/>
          <p:nvPr/>
        </p:nvSpPr>
        <p:spPr>
          <a:xfrm>
            <a:off x="5992178" y="4310022"/>
            <a:ext cx="509270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阅存</a:t>
            </a:r>
          </a:p>
        </p:txBody>
      </p:sp>
      <p:sp>
        <p:nvSpPr>
          <p:cNvPr id="22" name="New shape"/>
          <p:cNvSpPr/>
          <p:nvPr/>
        </p:nvSpPr>
        <p:spPr>
          <a:xfrm>
            <a:off x="2978467" y="295763"/>
            <a:ext cx="2804362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3.请示与报告区别</a:t>
            </a:r>
          </a:p>
        </p:txBody>
      </p:sp>
      <p:sp>
        <p:nvSpPr>
          <p:cNvPr id="2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33525" y="1536700"/>
            <a:ext cx="1330325" cy="25415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697162" y="1384300"/>
            <a:ext cx="127317" cy="7112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681288" y="3530600"/>
            <a:ext cx="127317" cy="7112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606867" y="1612273"/>
            <a:ext cx="101854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请示缘由</a:t>
            </a:r>
          </a:p>
        </p:txBody>
      </p:sp>
      <p:sp>
        <p:nvSpPr>
          <p:cNvPr id="7" name="New shape"/>
          <p:cNvSpPr/>
          <p:nvPr/>
        </p:nvSpPr>
        <p:spPr>
          <a:xfrm>
            <a:off x="2922905" y="1370595"/>
            <a:ext cx="3657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疑问的出现情况（请求指示性请示）</a:t>
            </a:r>
          </a:p>
        </p:txBody>
      </p:sp>
      <p:sp>
        <p:nvSpPr>
          <p:cNvPr id="8" name="New shape"/>
          <p:cNvSpPr/>
          <p:nvPr/>
        </p:nvSpPr>
        <p:spPr>
          <a:xfrm>
            <a:off x="2922905" y="1919235"/>
            <a:ext cx="3657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FF0000"/>
                </a:solidFill>
                <a:ea typeface="MicrosoftYaHei"/>
              </a:rPr>
              <a:t>请求批准的缘由（请求批准性请示）</a:t>
            </a:r>
          </a:p>
        </p:txBody>
      </p:sp>
      <p:sp>
        <p:nvSpPr>
          <p:cNvPr id="9" name="New shape"/>
          <p:cNvSpPr/>
          <p:nvPr/>
        </p:nvSpPr>
        <p:spPr>
          <a:xfrm>
            <a:off x="2922905" y="2467875"/>
            <a:ext cx="41148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请求指示的具体问题（请求指示性请示）</a:t>
            </a:r>
          </a:p>
        </p:txBody>
      </p:sp>
      <p:sp>
        <p:nvSpPr>
          <p:cNvPr id="10" name="New shape"/>
          <p:cNvSpPr/>
          <p:nvPr/>
        </p:nvSpPr>
        <p:spPr>
          <a:xfrm>
            <a:off x="2922905" y="3016515"/>
            <a:ext cx="41148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FF0000"/>
                </a:solidFill>
                <a:latin typeface="MicrosoftYaHei"/>
              </a:rPr>
              <a:t>请求批准的具体事项（请求批准性请示）</a:t>
            </a:r>
          </a:p>
        </p:txBody>
      </p:sp>
      <p:sp>
        <p:nvSpPr>
          <p:cNvPr id="11" name="New shape"/>
          <p:cNvSpPr/>
          <p:nvPr/>
        </p:nvSpPr>
        <p:spPr>
          <a:xfrm>
            <a:off x="2922905" y="3565156"/>
            <a:ext cx="45720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“以上问题，请指示”等（请求指示性请示）</a:t>
            </a:r>
          </a:p>
        </p:txBody>
      </p:sp>
      <p:sp>
        <p:nvSpPr>
          <p:cNvPr id="12" name="New shape"/>
          <p:cNvSpPr/>
          <p:nvPr/>
        </p:nvSpPr>
        <p:spPr>
          <a:xfrm>
            <a:off x="2922905" y="4113795"/>
            <a:ext cx="45720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FF0000"/>
                </a:solidFill>
                <a:latin typeface="MicrosoftYaHei"/>
              </a:rPr>
              <a:t>“以上请示，请批复”等（请求批准性请示）</a:t>
            </a:r>
          </a:p>
        </p:txBody>
      </p:sp>
      <p:sp>
        <p:nvSpPr>
          <p:cNvPr id="13" name="New shape"/>
          <p:cNvSpPr/>
          <p:nvPr/>
        </p:nvSpPr>
        <p:spPr>
          <a:xfrm>
            <a:off x="3342005" y="422128"/>
            <a:ext cx="29551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Arial"/>
              </a:rPr>
              <a:t>4.</a:t>
            </a:r>
          </a:p>
        </p:txBody>
      </p:sp>
      <p:sp>
        <p:nvSpPr>
          <p:cNvPr id="14" name="New shape"/>
          <p:cNvSpPr/>
          <p:nvPr/>
        </p:nvSpPr>
        <p:spPr>
          <a:xfrm>
            <a:off x="3638550" y="422128"/>
            <a:ext cx="177482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请示的写作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2948" y="200660"/>
            <a:ext cx="3696513" cy="505143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41362" y="989012"/>
            <a:ext cx="7573962" cy="3914775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379470" y="1039455"/>
            <a:ext cx="2291715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××省高级人民法院</a:t>
            </a:r>
          </a:p>
        </p:txBody>
      </p:sp>
      <p:sp>
        <p:nvSpPr>
          <p:cNvPr id="6" name="New shape"/>
          <p:cNvSpPr/>
          <p:nvPr/>
        </p:nvSpPr>
        <p:spPr>
          <a:xfrm>
            <a:off x="829627" y="307900"/>
            <a:ext cx="64008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例文</a:t>
            </a:r>
          </a:p>
        </p:txBody>
      </p:sp>
      <p:sp>
        <p:nvSpPr>
          <p:cNvPr id="7" name="New shape"/>
          <p:cNvSpPr/>
          <p:nvPr/>
        </p:nvSpPr>
        <p:spPr>
          <a:xfrm>
            <a:off x="2117408" y="307900"/>
            <a:ext cx="224028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请求指示性请示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Hebr" typeface="Times New Roman"/>
        <a:font script="Hang" typeface="맑은 고딕"/>
        <a:font script="Syrc" typeface="Estrangelo Edessa"/>
        <a:font script="Khmr" typeface="MoolBoran"/>
        <a:font script="Gujr" typeface="Shruti"/>
        <a:font script="Viet" typeface="Times New Roman"/>
        <a:font script="Guru" typeface="Raavi"/>
        <a:font script="Sinh" typeface="Iskoola Pota"/>
        <a:font script="Arab" typeface="Times New Roman"/>
        <a:font script="Thaa" typeface="MV Boli"/>
        <a:font script="Hans" typeface="宋体"/>
        <a:font script="Mong" typeface="Mongolian Baiti"/>
        <a:font script="Telu" typeface="Gautami"/>
        <a:font script="Mlym" typeface="Kartika"/>
        <a:font script="Uigh" typeface="Microsoft Uighur"/>
        <a:font script="Jpan" typeface="ＭＳ Ｐゴシック"/>
        <a:font script="Tibt" typeface="Microsoft Himalaya"/>
        <a:font script="Orya" typeface="Kalinga"/>
        <a:font script="Knda" typeface="Tunga"/>
        <a:font script="Cher" typeface="Plantagenet Cherokee"/>
        <a:font script="Cans" typeface="Euphemia"/>
        <a:font script="Deva" typeface="Mangal"/>
        <a:font script="Thai" typeface="Angsana New"/>
        <a:font script="Geor" typeface="Sylfaen"/>
        <a:font script="Ethi" typeface="Nyala"/>
        <a:font script="Taml" typeface="Latha"/>
        <a:font script="Yiii" typeface="Microsoft Yi Baiti"/>
        <a:font script="Laoo" typeface="DokChampa"/>
        <a:font script="Hant" typeface="新細明體"/>
      </a:majorFont>
      <a:minorFont>
        <a:latin typeface="Calibri"/>
        <a:ea typeface=""/>
        <a:cs typeface=""/>
        <a:font script="Beng" typeface="Vrinda"/>
        <a:font script="Hebr" typeface="Arial"/>
        <a:font script="Hang" typeface="맑은 고딕"/>
        <a:font script="Syrc" typeface="Estrangelo Edessa"/>
        <a:font script="Khmr" typeface="DaunPenh"/>
        <a:font script="Gujr" typeface="Shruti"/>
        <a:font script="Viet" typeface="Arial"/>
        <a:font script="Guru" typeface="Raavi"/>
        <a:font script="Sinh" typeface="Iskoola Pota"/>
        <a:font script="Arab" typeface="Arial"/>
        <a:font script="Thaa" typeface="MV Boli"/>
        <a:font script="Hans" typeface="宋体"/>
        <a:font script="Mong" typeface="Mongolian Baiti"/>
        <a:font script="Telu" typeface="Gautami"/>
        <a:font script="Mlym" typeface="Kartika"/>
        <a:font script="Uigh" typeface="Microsoft Uighur"/>
        <a:font script="Jpan" typeface="ＭＳ Ｐゴシック"/>
        <a:font script="Tibt" typeface="Microsoft Himalaya"/>
        <a:font script="Orya" typeface="Kalinga"/>
        <a:font script="Knda" typeface="Tunga"/>
        <a:font script="Cher" typeface="Plantagenet Cherokee"/>
        <a:font script="Cans" typeface="Euphemia"/>
        <a:font script="Deva" typeface="Mangal"/>
        <a:font script="Thai" typeface="Cordia New"/>
        <a:font script="Geor" typeface="Sylfaen"/>
        <a:font script="Ethi" typeface="Nyala"/>
        <a:font script="Taml" typeface="Latha"/>
        <a:font script="Yiii" typeface="Microsoft Yi Baiti"/>
        <a:font script="Laoo" typeface="DokChampa"/>
        <a:font script="Hant" typeface="新細明體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2024-09-24T01:53:02.4810395Z</dcterms:created>
  <dcterms:modified xsi:type="dcterms:W3CDTF">2024-09-24T01:53:02.4810396Z</dcterms:modified>
</cp:coreProperties>
</file>