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5753100" cy="3238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2.png" /><Relationship Id="rId3" Type="http://schemas.openxmlformats.org/officeDocument/2006/relationships/image" Target="../media/image3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3.png" /><Relationship Id="rId11" Type="http://schemas.openxmlformats.org/officeDocument/2006/relationships/image" Target="../media/image14.png" /><Relationship Id="rId12" Type="http://schemas.openxmlformats.org/officeDocument/2006/relationships/image" Target="../media/image15.png" /><Relationship Id="rId13" Type="http://schemas.openxmlformats.org/officeDocument/2006/relationships/image" Target="../media/image16.png" /><Relationship Id="rId14" Type="http://schemas.openxmlformats.org/officeDocument/2006/relationships/image" Target="../media/image17.png" /><Relationship Id="rId15" Type="http://schemas.openxmlformats.org/officeDocument/2006/relationships/image" Target="../media/image18.png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image" Target="../media/image8.png" /><Relationship Id="rId6" Type="http://schemas.openxmlformats.org/officeDocument/2006/relationships/image" Target="../media/image9.png" /><Relationship Id="rId7" Type="http://schemas.openxmlformats.org/officeDocument/2006/relationships/image" Target="../media/image10.png" /><Relationship Id="rId8" Type="http://schemas.openxmlformats.org/officeDocument/2006/relationships/image" Target="../media/image11.png" /><Relationship Id="rId9" Type="http://schemas.openxmlformats.org/officeDocument/2006/relationships/image" Target="../media/image1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1.png" /><Relationship Id="rId3" Type="http://schemas.openxmlformats.org/officeDocument/2006/relationships/image" Target="../media/image22.png" /><Relationship Id="rId4" Type="http://schemas.openxmlformats.org/officeDocument/2006/relationships/image" Target="../media/image23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4.png" /><Relationship Id="rId3" Type="http://schemas.openxmlformats.org/officeDocument/2006/relationships/image" Target="../media/image2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8.png" /><Relationship Id="rId3" Type="http://schemas.openxmlformats.org/officeDocument/2006/relationships/image" Target="../media/image2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15031"/>
            <a:ext cx="5760720" cy="317555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80795" y="901871"/>
            <a:ext cx="319468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1F2CA8"/>
                </a:solidFill>
                <a:ea typeface="MicrosoftYaHei"/>
              </a:rPr>
              <a:t>经济合同与劳动合同</a:t>
            </a:r>
          </a:p>
        </p:txBody>
      </p:sp>
      <p:sp>
        <p:nvSpPr>
          <p:cNvPr id="5" name="New shape"/>
          <p:cNvSpPr/>
          <p:nvPr/>
        </p:nvSpPr>
        <p:spPr>
          <a:xfrm>
            <a:off x="2118995" y="1576636"/>
            <a:ext cx="1524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主讲：袁琳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431415" y="143441"/>
            <a:ext cx="884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3.正文</a:t>
            </a:r>
          </a:p>
        </p:txBody>
      </p:sp>
      <p:sp>
        <p:nvSpPr>
          <p:cNvPr id="5" name="New shape"/>
          <p:cNvSpPr/>
          <p:nvPr/>
        </p:nvSpPr>
        <p:spPr>
          <a:xfrm>
            <a:off x="556260" y="825191"/>
            <a:ext cx="5024937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• 合同的正文中必须包括法定条款：①标的②</a:t>
            </a:r>
          </a:p>
        </p:txBody>
      </p:sp>
      <p:sp>
        <p:nvSpPr>
          <p:cNvPr id="6" name="New shape"/>
          <p:cNvSpPr/>
          <p:nvPr/>
        </p:nvSpPr>
        <p:spPr>
          <a:xfrm>
            <a:off x="749935" y="1282391"/>
            <a:ext cx="483806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数量和质量③价款或报酬④履行期限、地点</a:t>
            </a:r>
          </a:p>
        </p:txBody>
      </p:sp>
      <p:sp>
        <p:nvSpPr>
          <p:cNvPr id="7" name="New shape"/>
          <p:cNvSpPr/>
          <p:nvPr/>
        </p:nvSpPr>
        <p:spPr>
          <a:xfrm>
            <a:off x="749935" y="1739591"/>
            <a:ext cx="447898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MicrosoftYaHei"/>
              </a:rPr>
              <a:t>和方式⑤ 违约责任⑥ 解决争议的方法。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277110" y="865040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1F2CA8"/>
                </a:solidFill>
                <a:latin typeface="MicrosoftYaHei"/>
              </a:rPr>
              <a:t>经济合同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152839" y="101283"/>
            <a:ext cx="751713" cy="559346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100589" y="389357"/>
            <a:ext cx="751713" cy="559346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692790" y="834644"/>
            <a:ext cx="751726" cy="559346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828336" y="1533449"/>
            <a:ext cx="751726" cy="559346"/>
          </a:xfrm>
          <a:prstGeom prst="rect"/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432795" y="2176272"/>
            <a:ext cx="751726" cy="559346"/>
          </a:xfrm>
          <a:prstGeom prst="rect"/>
          <a:ln w="0">
            <a:noFill/>
          </a:ln>
        </p:spPr>
      </p:pic>
      <p:pic>
        <p:nvPicPr>
          <p:cNvPr id="9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3630599" y="2558186"/>
            <a:ext cx="751726" cy="559346"/>
          </a:xfrm>
          <a:prstGeom prst="rect"/>
          <a:ln w="0">
            <a:noFill/>
          </a:ln>
        </p:spPr>
      </p:pic>
      <p:pic>
        <p:nvPicPr>
          <p:cNvPr id="10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2677287" y="2558186"/>
            <a:ext cx="751726" cy="559346"/>
          </a:xfrm>
          <a:prstGeom prst="rect"/>
          <a:ln w="0">
            <a:noFill/>
          </a:ln>
        </p:spPr>
      </p:pic>
      <p:pic>
        <p:nvPicPr>
          <p:cNvPr id="11" name="New picture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1875092" y="2176272"/>
            <a:ext cx="751726" cy="559346"/>
          </a:xfrm>
          <a:prstGeom prst="rect"/>
          <a:ln w="0">
            <a:noFill/>
          </a:ln>
        </p:spPr>
      </p:pic>
      <p:pic>
        <p:nvPicPr>
          <p:cNvPr id="12" name="New picture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1479550" y="1534274"/>
            <a:ext cx="751726" cy="559346"/>
          </a:xfrm>
          <a:prstGeom prst="rect"/>
          <a:ln w="0">
            <a:noFill/>
          </a:ln>
        </p:spPr>
      </p:pic>
      <p:pic>
        <p:nvPicPr>
          <p:cNvPr id="13" name="New picture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1615097" y="835470"/>
            <a:ext cx="751726" cy="559346"/>
          </a:xfrm>
          <a:prstGeom prst="rect"/>
          <a:ln w="0">
            <a:noFill/>
          </a:ln>
        </p:spPr>
      </p:pic>
      <p:pic>
        <p:nvPicPr>
          <p:cNvPr id="14" name="New picture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2238413" y="302120"/>
            <a:ext cx="751726" cy="559333"/>
          </a:xfrm>
          <a:prstGeom prst="rect"/>
          <a:ln w="0">
            <a:noFill/>
          </a:ln>
        </p:spPr>
      </p:pic>
      <p:pic>
        <p:nvPicPr>
          <p:cNvPr id="15" name="New picture"/>
          <p:cNvPicPr/>
          <p:nvPr/>
        </p:nvPicPr>
        <p:blipFill>
          <a:blip r:embed="rId15"/>
          <a:srcRect/>
          <a:stretch>
            <a:fillRect/>
          </a:stretch>
        </p:blipFill>
        <p:spPr>
          <a:xfrm>
            <a:off x="3152839" y="1356487"/>
            <a:ext cx="751713" cy="559346"/>
          </a:xfrm>
          <a:prstGeom prst="rect"/>
          <a:ln w="0">
            <a:noFill/>
          </a:ln>
        </p:spPr>
      </p:pic>
      <p:sp>
        <p:nvSpPr>
          <p:cNvPr id="16" name="New shape"/>
          <p:cNvSpPr/>
          <p:nvPr/>
        </p:nvSpPr>
        <p:spPr>
          <a:xfrm>
            <a:off x="4316908" y="917060"/>
            <a:ext cx="63182" cy="1372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dirty="1">
                <a:solidFill>
                  <a:srgbClr val="000000"/>
                </a:solidFill>
                <a:ea typeface="SimHei"/>
              </a:rPr>
              <a:t>0</a:t>
            </a:r>
          </a:p>
        </p:txBody>
      </p:sp>
      <p:sp>
        <p:nvSpPr>
          <p:cNvPr id="17" name="New shape"/>
          <p:cNvSpPr/>
          <p:nvPr/>
        </p:nvSpPr>
        <p:spPr>
          <a:xfrm>
            <a:off x="4909109" y="863872"/>
            <a:ext cx="2286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建筑</a:t>
            </a:r>
          </a:p>
        </p:txBody>
      </p:sp>
      <p:sp>
        <p:nvSpPr>
          <p:cNvPr id="18" name="New shape"/>
          <p:cNvSpPr/>
          <p:nvPr/>
        </p:nvSpPr>
        <p:spPr>
          <a:xfrm>
            <a:off x="2900604" y="2595807"/>
            <a:ext cx="304800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latin typeface="MicrosoftYaHei"/>
              </a:rPr>
              <a:t>自来</a:t>
            </a:r>
          </a:p>
        </p:txBody>
      </p:sp>
      <p:sp>
        <p:nvSpPr>
          <p:cNvPr id="19" name="New shape"/>
          <p:cNvSpPr/>
          <p:nvPr/>
        </p:nvSpPr>
        <p:spPr>
          <a:xfrm>
            <a:off x="1838414" y="837470"/>
            <a:ext cx="303202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000000"/>
                </a:solidFill>
                <a:ea typeface="MicrosoftYaHei"/>
              </a:rPr>
              <a:t>XX房</a:t>
            </a:r>
          </a:p>
        </p:txBody>
      </p:sp>
      <p:sp>
        <p:nvSpPr>
          <p:cNvPr id="20" name="New shape"/>
          <p:cNvSpPr/>
          <p:nvPr/>
        </p:nvSpPr>
        <p:spPr>
          <a:xfrm>
            <a:off x="2978569" y="824024"/>
            <a:ext cx="108800" cy="11815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b="1" dirty="1">
                <a:solidFill>
                  <a:srgbClr val="000000"/>
                </a:solidFill>
                <a:ea typeface="SimHei"/>
              </a:rPr>
              <a:t>借</a:t>
            </a:r>
          </a:p>
        </p:txBody>
      </p:sp>
      <p:sp>
        <p:nvSpPr>
          <p:cNvPr id="21" name="New shape"/>
          <p:cNvSpPr/>
          <p:nvPr/>
        </p:nvSpPr>
        <p:spPr>
          <a:xfrm>
            <a:off x="3067228" y="947976"/>
            <a:ext cx="108800" cy="11815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b="1" dirty="1">
                <a:solidFill>
                  <a:srgbClr val="000000"/>
                </a:solidFill>
                <a:ea typeface="SimHei"/>
              </a:rPr>
              <a:t>贷</a:t>
            </a:r>
          </a:p>
        </p:txBody>
      </p:sp>
      <p:sp>
        <p:nvSpPr>
          <p:cNvPr id="22" name="New shape"/>
          <p:cNvSpPr/>
          <p:nvPr/>
        </p:nvSpPr>
        <p:spPr>
          <a:xfrm>
            <a:off x="3155899" y="1071928"/>
            <a:ext cx="108800" cy="11815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b="1" dirty="1">
                <a:solidFill>
                  <a:srgbClr val="000000"/>
                </a:solidFill>
                <a:ea typeface="SimHei"/>
              </a:rPr>
              <a:t>合</a:t>
            </a:r>
          </a:p>
        </p:txBody>
      </p:sp>
      <p:sp>
        <p:nvSpPr>
          <p:cNvPr id="23" name="New shape"/>
          <p:cNvSpPr/>
          <p:nvPr/>
        </p:nvSpPr>
        <p:spPr>
          <a:xfrm>
            <a:off x="3244558" y="1195880"/>
            <a:ext cx="108800" cy="11815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b="1" dirty="1">
                <a:solidFill>
                  <a:srgbClr val="000000"/>
                </a:solidFill>
                <a:ea typeface="SimHei"/>
              </a:rPr>
              <a:t>同</a:t>
            </a:r>
          </a:p>
        </p:txBody>
      </p:sp>
      <p:sp>
        <p:nvSpPr>
          <p:cNvPr id="24" name="New shape"/>
          <p:cNvSpPr/>
          <p:nvPr/>
        </p:nvSpPr>
        <p:spPr>
          <a:xfrm>
            <a:off x="4159860" y="984467"/>
            <a:ext cx="77724" cy="809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612" b="1" dirty="1">
                <a:solidFill>
                  <a:srgbClr val="000000"/>
                </a:solidFill>
                <a:ea typeface="MicrosoftYaHei"/>
              </a:rPr>
              <a:t>筑</a:t>
            </a:r>
          </a:p>
        </p:txBody>
      </p:sp>
      <p:sp>
        <p:nvSpPr>
          <p:cNvPr id="25" name="New shape"/>
          <p:cNvSpPr/>
          <p:nvPr/>
        </p:nvSpPr>
        <p:spPr>
          <a:xfrm>
            <a:off x="4060482" y="1079006"/>
            <a:ext cx="77724" cy="809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612" b="1" dirty="1">
                <a:solidFill>
                  <a:srgbClr val="000000"/>
                </a:solidFill>
                <a:ea typeface="MicrosoftYaHei"/>
              </a:rPr>
              <a:t>施</a:t>
            </a:r>
          </a:p>
        </p:txBody>
      </p:sp>
      <p:sp>
        <p:nvSpPr>
          <p:cNvPr id="26" name="New shape"/>
          <p:cNvSpPr/>
          <p:nvPr/>
        </p:nvSpPr>
        <p:spPr>
          <a:xfrm>
            <a:off x="3961117" y="1173545"/>
            <a:ext cx="77724" cy="809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612" b="1" dirty="1">
                <a:solidFill>
                  <a:srgbClr val="000000"/>
                </a:solidFill>
                <a:ea typeface="MicrosoftYaHei"/>
              </a:rPr>
              <a:t>工</a:t>
            </a:r>
          </a:p>
        </p:txBody>
      </p:sp>
      <p:sp>
        <p:nvSpPr>
          <p:cNvPr id="27" name="New shape"/>
          <p:cNvSpPr/>
          <p:nvPr/>
        </p:nvSpPr>
        <p:spPr>
          <a:xfrm>
            <a:off x="3861740" y="1268084"/>
            <a:ext cx="77724" cy="809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612" b="1" dirty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28" name="New shape"/>
          <p:cNvSpPr/>
          <p:nvPr/>
        </p:nvSpPr>
        <p:spPr>
          <a:xfrm>
            <a:off x="3762362" y="1362623"/>
            <a:ext cx="77724" cy="809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612" b="1" dirty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29" name="New shape"/>
          <p:cNvSpPr/>
          <p:nvPr/>
        </p:nvSpPr>
        <p:spPr>
          <a:xfrm>
            <a:off x="4099979" y="1530189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建</a:t>
            </a:r>
          </a:p>
        </p:txBody>
      </p:sp>
      <p:sp>
        <p:nvSpPr>
          <p:cNvPr id="30" name="New shape"/>
          <p:cNvSpPr/>
          <p:nvPr/>
        </p:nvSpPr>
        <p:spPr>
          <a:xfrm>
            <a:off x="4207421" y="1489041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材</a:t>
            </a:r>
          </a:p>
        </p:txBody>
      </p:sp>
      <p:sp>
        <p:nvSpPr>
          <p:cNvPr id="31" name="New shape"/>
          <p:cNvSpPr/>
          <p:nvPr/>
        </p:nvSpPr>
        <p:spPr>
          <a:xfrm>
            <a:off x="4314863" y="1447893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买</a:t>
            </a:r>
          </a:p>
        </p:txBody>
      </p:sp>
      <p:sp>
        <p:nvSpPr>
          <p:cNvPr id="32" name="New shape"/>
          <p:cNvSpPr/>
          <p:nvPr/>
        </p:nvSpPr>
        <p:spPr>
          <a:xfrm>
            <a:off x="4422305" y="1406745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卖</a:t>
            </a:r>
          </a:p>
        </p:txBody>
      </p:sp>
      <p:sp>
        <p:nvSpPr>
          <p:cNvPr id="33" name="New shape"/>
          <p:cNvSpPr/>
          <p:nvPr/>
        </p:nvSpPr>
        <p:spPr>
          <a:xfrm>
            <a:off x="4529746" y="1365597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34" name="New shape"/>
          <p:cNvSpPr/>
          <p:nvPr/>
        </p:nvSpPr>
        <p:spPr>
          <a:xfrm>
            <a:off x="4637189" y="1324449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35" name="New shape"/>
          <p:cNvSpPr/>
          <p:nvPr/>
        </p:nvSpPr>
        <p:spPr>
          <a:xfrm>
            <a:off x="2559482" y="1195349"/>
            <a:ext cx="118783" cy="1237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35" b="1" dirty="1">
                <a:solidFill>
                  <a:srgbClr val="000000"/>
                </a:solidFill>
                <a:ea typeface="MicrosoftYaHei"/>
              </a:rPr>
              <a:t>行</a:t>
            </a:r>
          </a:p>
        </p:txBody>
      </p:sp>
      <p:sp>
        <p:nvSpPr>
          <p:cNvPr id="36" name="New shape"/>
          <p:cNvSpPr/>
          <p:nvPr/>
        </p:nvSpPr>
        <p:spPr>
          <a:xfrm>
            <a:off x="2678862" y="1235989"/>
            <a:ext cx="118783" cy="1237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35" b="1" dirty="1">
                <a:solidFill>
                  <a:srgbClr val="000000"/>
                </a:solidFill>
                <a:ea typeface="MicrosoftYaHei"/>
              </a:rPr>
              <a:t>纪</a:t>
            </a:r>
          </a:p>
        </p:txBody>
      </p:sp>
      <p:sp>
        <p:nvSpPr>
          <p:cNvPr id="37" name="New shape"/>
          <p:cNvSpPr/>
          <p:nvPr/>
        </p:nvSpPr>
        <p:spPr>
          <a:xfrm>
            <a:off x="2798242" y="1276629"/>
            <a:ext cx="118783" cy="1237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35" b="1" dirty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38" name="New shape"/>
          <p:cNvSpPr/>
          <p:nvPr/>
        </p:nvSpPr>
        <p:spPr>
          <a:xfrm>
            <a:off x="2917622" y="1317269"/>
            <a:ext cx="118783" cy="1237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35" b="1" dirty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39" name="New shape"/>
          <p:cNvSpPr/>
          <p:nvPr/>
        </p:nvSpPr>
        <p:spPr>
          <a:xfrm>
            <a:off x="2099716" y="1545088"/>
            <a:ext cx="685800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b="1" dirty="1">
                <a:solidFill>
                  <a:srgbClr val="000000"/>
                </a:solidFill>
                <a:ea typeface="MicrosoftYaHei"/>
              </a:rPr>
              <a:t>房屋买卖合同</a:t>
            </a:r>
          </a:p>
        </p:txBody>
      </p:sp>
      <p:sp>
        <p:nvSpPr>
          <p:cNvPr id="40" name="New shape"/>
          <p:cNvSpPr/>
          <p:nvPr/>
        </p:nvSpPr>
        <p:spPr>
          <a:xfrm>
            <a:off x="4069461" y="1747885"/>
            <a:ext cx="112014" cy="1167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82" b="1" dirty="1">
                <a:solidFill>
                  <a:srgbClr val="000000"/>
                </a:solidFill>
                <a:ea typeface="MicrosoftYaHei"/>
              </a:rPr>
              <a:t>建</a:t>
            </a:r>
          </a:p>
        </p:txBody>
      </p:sp>
      <p:sp>
        <p:nvSpPr>
          <p:cNvPr id="41" name="New shape"/>
          <p:cNvSpPr/>
          <p:nvPr/>
        </p:nvSpPr>
        <p:spPr>
          <a:xfrm>
            <a:off x="4181475" y="1766173"/>
            <a:ext cx="112014" cy="1167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82" b="1" dirty="1">
                <a:solidFill>
                  <a:srgbClr val="000000"/>
                </a:solidFill>
                <a:ea typeface="MicrosoftYaHei"/>
              </a:rPr>
              <a:t>筑</a:t>
            </a:r>
          </a:p>
        </p:txBody>
      </p:sp>
      <p:sp>
        <p:nvSpPr>
          <p:cNvPr id="42" name="New shape"/>
          <p:cNvSpPr/>
          <p:nvPr/>
        </p:nvSpPr>
        <p:spPr>
          <a:xfrm>
            <a:off x="4293489" y="1784461"/>
            <a:ext cx="112014" cy="1167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82" b="1" dirty="1">
                <a:solidFill>
                  <a:srgbClr val="000000"/>
                </a:solidFill>
                <a:ea typeface="MicrosoftYaHei"/>
              </a:rPr>
              <a:t>设</a:t>
            </a:r>
          </a:p>
        </p:txBody>
      </p:sp>
      <p:sp>
        <p:nvSpPr>
          <p:cNvPr id="43" name="New shape"/>
          <p:cNvSpPr/>
          <p:nvPr/>
        </p:nvSpPr>
        <p:spPr>
          <a:xfrm>
            <a:off x="4405503" y="1802749"/>
            <a:ext cx="112014" cy="1167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82" b="1" dirty="1">
                <a:solidFill>
                  <a:srgbClr val="000000"/>
                </a:solidFill>
                <a:ea typeface="MicrosoftYaHei"/>
              </a:rPr>
              <a:t>计</a:t>
            </a:r>
          </a:p>
        </p:txBody>
      </p:sp>
      <p:sp>
        <p:nvSpPr>
          <p:cNvPr id="44" name="New shape"/>
          <p:cNvSpPr/>
          <p:nvPr/>
        </p:nvSpPr>
        <p:spPr>
          <a:xfrm>
            <a:off x="4517517" y="1821037"/>
            <a:ext cx="112014" cy="1167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82" b="1" dirty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45" name="New shape"/>
          <p:cNvSpPr/>
          <p:nvPr/>
        </p:nvSpPr>
        <p:spPr>
          <a:xfrm>
            <a:off x="4629531" y="1839325"/>
            <a:ext cx="112014" cy="1167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82" b="1" dirty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46" name="New shape"/>
          <p:cNvSpPr/>
          <p:nvPr/>
        </p:nvSpPr>
        <p:spPr>
          <a:xfrm>
            <a:off x="2661895" y="2330195"/>
            <a:ext cx="103619" cy="107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b="1" dirty="1">
                <a:solidFill>
                  <a:srgbClr val="000000"/>
                </a:solidFill>
                <a:ea typeface="MicrosoftYaHei"/>
              </a:rPr>
              <a:t>房</a:t>
            </a:r>
          </a:p>
        </p:txBody>
      </p:sp>
      <p:sp>
        <p:nvSpPr>
          <p:cNvPr id="47" name="New shape"/>
          <p:cNvSpPr/>
          <p:nvPr/>
        </p:nvSpPr>
        <p:spPr>
          <a:xfrm>
            <a:off x="2766034" y="2256534"/>
            <a:ext cx="103619" cy="107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b="1" dirty="1">
                <a:solidFill>
                  <a:srgbClr val="000000"/>
                </a:solidFill>
                <a:ea typeface="MicrosoftYaHei"/>
              </a:rPr>
              <a:t>屋</a:t>
            </a:r>
          </a:p>
        </p:txBody>
      </p:sp>
      <p:sp>
        <p:nvSpPr>
          <p:cNvPr id="48" name="New shape"/>
          <p:cNvSpPr/>
          <p:nvPr/>
        </p:nvSpPr>
        <p:spPr>
          <a:xfrm>
            <a:off x="2870174" y="2182875"/>
            <a:ext cx="103619" cy="107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b="1" dirty="1">
                <a:solidFill>
                  <a:srgbClr val="000000"/>
                </a:solidFill>
                <a:ea typeface="MicrosoftYaHei"/>
              </a:rPr>
              <a:t>租</a:t>
            </a:r>
          </a:p>
        </p:txBody>
      </p:sp>
      <p:sp>
        <p:nvSpPr>
          <p:cNvPr id="49" name="New shape"/>
          <p:cNvSpPr/>
          <p:nvPr/>
        </p:nvSpPr>
        <p:spPr>
          <a:xfrm>
            <a:off x="2974315" y="2109214"/>
            <a:ext cx="103619" cy="107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b="1" dirty="1">
                <a:solidFill>
                  <a:srgbClr val="000000"/>
                </a:solidFill>
                <a:ea typeface="MicrosoftYaHei"/>
              </a:rPr>
              <a:t>赁</a:t>
            </a:r>
          </a:p>
        </p:txBody>
      </p:sp>
      <p:sp>
        <p:nvSpPr>
          <p:cNvPr id="50" name="New shape"/>
          <p:cNvSpPr/>
          <p:nvPr/>
        </p:nvSpPr>
        <p:spPr>
          <a:xfrm>
            <a:off x="3078455" y="2035554"/>
            <a:ext cx="103619" cy="107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b="1" dirty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51" name="New shape"/>
          <p:cNvSpPr/>
          <p:nvPr/>
        </p:nvSpPr>
        <p:spPr>
          <a:xfrm>
            <a:off x="3182594" y="1961894"/>
            <a:ext cx="103619" cy="107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16" b="1" dirty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52" name="New shape"/>
          <p:cNvSpPr/>
          <p:nvPr/>
        </p:nvSpPr>
        <p:spPr>
          <a:xfrm>
            <a:off x="3457588" y="2015256"/>
            <a:ext cx="126365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000000"/>
                </a:solidFill>
                <a:ea typeface="MicrosoftYaHei"/>
              </a:rPr>
              <a:t>供</a:t>
            </a:r>
          </a:p>
        </p:txBody>
      </p:sp>
      <p:sp>
        <p:nvSpPr>
          <p:cNvPr id="53" name="New shape"/>
          <p:cNvSpPr/>
          <p:nvPr/>
        </p:nvSpPr>
        <p:spPr>
          <a:xfrm>
            <a:off x="3457588" y="2167656"/>
            <a:ext cx="126365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000000"/>
                </a:solidFill>
                <a:ea typeface="MicrosoftYaHei"/>
              </a:rPr>
              <a:t>水</a:t>
            </a:r>
          </a:p>
        </p:txBody>
      </p:sp>
      <p:sp>
        <p:nvSpPr>
          <p:cNvPr id="54" name="New shape"/>
          <p:cNvSpPr/>
          <p:nvPr/>
        </p:nvSpPr>
        <p:spPr>
          <a:xfrm>
            <a:off x="3457588" y="2320056"/>
            <a:ext cx="126365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55" name="New shape"/>
          <p:cNvSpPr/>
          <p:nvPr/>
        </p:nvSpPr>
        <p:spPr>
          <a:xfrm>
            <a:off x="3457588" y="2472456"/>
            <a:ext cx="126365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b="1" dirty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56" name="New shape"/>
          <p:cNvSpPr/>
          <p:nvPr/>
        </p:nvSpPr>
        <p:spPr>
          <a:xfrm>
            <a:off x="3804641" y="2057692"/>
            <a:ext cx="118783" cy="1237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35" b="1" dirty="1">
                <a:solidFill>
                  <a:srgbClr val="000000"/>
                </a:solidFill>
                <a:ea typeface="MicrosoftYaHei"/>
              </a:rPr>
              <a:t>供</a:t>
            </a:r>
          </a:p>
        </p:txBody>
      </p:sp>
      <p:sp>
        <p:nvSpPr>
          <p:cNvPr id="57" name="New shape"/>
          <p:cNvSpPr/>
          <p:nvPr/>
        </p:nvSpPr>
        <p:spPr>
          <a:xfrm>
            <a:off x="3856507" y="2200999"/>
            <a:ext cx="118783" cy="1237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35" b="1" dirty="1">
                <a:solidFill>
                  <a:srgbClr val="000000"/>
                </a:solidFill>
                <a:ea typeface="MicrosoftYaHei"/>
              </a:rPr>
              <a:t>气</a:t>
            </a:r>
          </a:p>
        </p:txBody>
      </p:sp>
      <p:sp>
        <p:nvSpPr>
          <p:cNvPr id="58" name="New shape"/>
          <p:cNvSpPr/>
          <p:nvPr/>
        </p:nvSpPr>
        <p:spPr>
          <a:xfrm>
            <a:off x="3908387" y="2344306"/>
            <a:ext cx="118783" cy="1237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35" b="1" dirty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59" name="New shape"/>
          <p:cNvSpPr/>
          <p:nvPr/>
        </p:nvSpPr>
        <p:spPr>
          <a:xfrm>
            <a:off x="3960254" y="2487600"/>
            <a:ext cx="118783" cy="1237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35" b="1" dirty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60" name="New shape"/>
          <p:cNvSpPr/>
          <p:nvPr/>
        </p:nvSpPr>
        <p:spPr>
          <a:xfrm>
            <a:off x="4087292" y="1886823"/>
            <a:ext cx="106147" cy="11060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36" b="1" dirty="1">
                <a:solidFill>
                  <a:srgbClr val="000000"/>
                </a:solidFill>
                <a:ea typeface="MicrosoftYaHei"/>
              </a:rPr>
              <a:t>供</a:t>
            </a:r>
          </a:p>
        </p:txBody>
      </p:sp>
      <p:sp>
        <p:nvSpPr>
          <p:cNvPr id="61" name="New shape"/>
          <p:cNvSpPr/>
          <p:nvPr/>
        </p:nvSpPr>
        <p:spPr>
          <a:xfrm>
            <a:off x="4193972" y="1955403"/>
            <a:ext cx="106147" cy="11060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36" b="1" dirty="1">
                <a:solidFill>
                  <a:srgbClr val="000000"/>
                </a:solidFill>
                <a:ea typeface="MicrosoftYaHei"/>
              </a:rPr>
              <a:t>电</a:t>
            </a:r>
          </a:p>
        </p:txBody>
      </p:sp>
      <p:sp>
        <p:nvSpPr>
          <p:cNvPr id="62" name="New shape"/>
          <p:cNvSpPr/>
          <p:nvPr/>
        </p:nvSpPr>
        <p:spPr>
          <a:xfrm>
            <a:off x="4300652" y="2023983"/>
            <a:ext cx="106147" cy="11060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36" b="1" dirty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63" name="New shape"/>
          <p:cNvSpPr/>
          <p:nvPr/>
        </p:nvSpPr>
        <p:spPr>
          <a:xfrm>
            <a:off x="4407331" y="2092563"/>
            <a:ext cx="106147" cy="11060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36" b="1" dirty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64" name="New shape"/>
          <p:cNvSpPr/>
          <p:nvPr/>
        </p:nvSpPr>
        <p:spPr>
          <a:xfrm>
            <a:off x="3923906" y="256036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土</a:t>
            </a:r>
          </a:p>
        </p:txBody>
      </p:sp>
      <p:sp>
        <p:nvSpPr>
          <p:cNvPr id="65" name="New shape"/>
          <p:cNvSpPr/>
          <p:nvPr/>
        </p:nvSpPr>
        <p:spPr>
          <a:xfrm>
            <a:off x="3878948" y="379556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地</a:t>
            </a:r>
          </a:p>
        </p:txBody>
      </p:sp>
      <p:sp>
        <p:nvSpPr>
          <p:cNvPr id="66" name="New shape"/>
          <p:cNvSpPr/>
          <p:nvPr/>
        </p:nvSpPr>
        <p:spPr>
          <a:xfrm>
            <a:off x="3833990" y="503077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使</a:t>
            </a:r>
          </a:p>
        </p:txBody>
      </p:sp>
      <p:sp>
        <p:nvSpPr>
          <p:cNvPr id="67" name="New shape"/>
          <p:cNvSpPr/>
          <p:nvPr/>
        </p:nvSpPr>
        <p:spPr>
          <a:xfrm>
            <a:off x="3789032" y="626597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用</a:t>
            </a:r>
          </a:p>
        </p:txBody>
      </p:sp>
      <p:sp>
        <p:nvSpPr>
          <p:cNvPr id="68" name="New shape"/>
          <p:cNvSpPr/>
          <p:nvPr/>
        </p:nvSpPr>
        <p:spPr>
          <a:xfrm>
            <a:off x="3744074" y="750117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出</a:t>
            </a:r>
          </a:p>
        </p:txBody>
      </p:sp>
      <p:sp>
        <p:nvSpPr>
          <p:cNvPr id="69" name="New shape"/>
          <p:cNvSpPr/>
          <p:nvPr/>
        </p:nvSpPr>
        <p:spPr>
          <a:xfrm>
            <a:off x="3699116" y="873637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让</a:t>
            </a:r>
          </a:p>
        </p:txBody>
      </p:sp>
      <p:sp>
        <p:nvSpPr>
          <p:cNvPr id="70" name="New shape"/>
          <p:cNvSpPr/>
          <p:nvPr/>
        </p:nvSpPr>
        <p:spPr>
          <a:xfrm>
            <a:off x="3654158" y="997145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权</a:t>
            </a:r>
          </a:p>
        </p:txBody>
      </p:sp>
      <p:sp>
        <p:nvSpPr>
          <p:cNvPr id="71" name="New shape"/>
          <p:cNvSpPr/>
          <p:nvPr/>
        </p:nvSpPr>
        <p:spPr>
          <a:xfrm>
            <a:off x="3609213" y="1120665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合</a:t>
            </a:r>
          </a:p>
        </p:txBody>
      </p:sp>
      <p:sp>
        <p:nvSpPr>
          <p:cNvPr id="72" name="New shape"/>
          <p:cNvSpPr/>
          <p:nvPr/>
        </p:nvSpPr>
        <p:spPr>
          <a:xfrm>
            <a:off x="3564255" y="1244185"/>
            <a:ext cx="107442" cy="11195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46" b="1" dirty="1">
                <a:solidFill>
                  <a:srgbClr val="000000"/>
                </a:solidFill>
                <a:ea typeface="MicrosoftYaHei"/>
              </a:rPr>
              <a:t>同</a:t>
            </a:r>
          </a:p>
        </p:txBody>
      </p:sp>
      <p:sp>
        <p:nvSpPr>
          <p:cNvPr id="73" name="New shape"/>
          <p:cNvSpPr/>
          <p:nvPr/>
        </p:nvSpPr>
        <p:spPr>
          <a:xfrm>
            <a:off x="164465" y="176556"/>
            <a:ext cx="107061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某地产开发商</a:t>
            </a:r>
          </a:p>
        </p:txBody>
      </p:sp>
      <p:sp>
        <p:nvSpPr>
          <p:cNvPr id="74" name="New shape"/>
          <p:cNvSpPr/>
          <p:nvPr/>
        </p:nvSpPr>
        <p:spPr>
          <a:xfrm>
            <a:off x="164465" y="496596"/>
            <a:ext cx="107061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要进行房地产</a:t>
            </a:r>
          </a:p>
        </p:txBody>
      </p:sp>
      <p:sp>
        <p:nvSpPr>
          <p:cNvPr id="75" name="New shape"/>
          <p:cNvSpPr/>
          <p:nvPr/>
        </p:nvSpPr>
        <p:spPr>
          <a:xfrm>
            <a:off x="164465" y="816635"/>
            <a:ext cx="107061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开发，它需要</a:t>
            </a:r>
          </a:p>
        </p:txBody>
      </p:sp>
      <p:sp>
        <p:nvSpPr>
          <p:cNvPr id="76" name="New shape"/>
          <p:cNvSpPr/>
          <p:nvPr/>
        </p:nvSpPr>
        <p:spPr>
          <a:xfrm>
            <a:off x="164465" y="1136675"/>
            <a:ext cx="107061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与各单位及行</a:t>
            </a:r>
          </a:p>
        </p:txBody>
      </p:sp>
      <p:sp>
        <p:nvSpPr>
          <p:cNvPr id="77" name="New shape"/>
          <p:cNvSpPr/>
          <p:nvPr/>
        </p:nvSpPr>
        <p:spPr>
          <a:xfrm>
            <a:off x="164465" y="1456716"/>
            <a:ext cx="107061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政管理部门发</a:t>
            </a:r>
          </a:p>
        </p:txBody>
      </p:sp>
      <p:sp>
        <p:nvSpPr>
          <p:cNvPr id="78" name="New shape"/>
          <p:cNvSpPr/>
          <p:nvPr/>
        </p:nvSpPr>
        <p:spPr>
          <a:xfrm>
            <a:off x="164465" y="1776756"/>
            <a:ext cx="107061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生关系，并可</a:t>
            </a:r>
          </a:p>
        </p:txBody>
      </p:sp>
      <p:sp>
        <p:nvSpPr>
          <p:cNvPr id="79" name="New shape"/>
          <p:cNvSpPr/>
          <p:nvPr/>
        </p:nvSpPr>
        <p:spPr>
          <a:xfrm>
            <a:off x="164465" y="2096796"/>
            <a:ext cx="107061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能签订的经济</a:t>
            </a:r>
          </a:p>
        </p:txBody>
      </p:sp>
      <p:sp>
        <p:nvSpPr>
          <p:cNvPr id="80" name="New shape"/>
          <p:cNvSpPr/>
          <p:nvPr/>
        </p:nvSpPr>
        <p:spPr>
          <a:xfrm>
            <a:off x="164465" y="2416835"/>
            <a:ext cx="107061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合同有如右图</a:t>
            </a:r>
          </a:p>
        </p:txBody>
      </p:sp>
      <p:sp>
        <p:nvSpPr>
          <p:cNvPr id="81" name="New shape"/>
          <p:cNvSpPr/>
          <p:nvPr/>
        </p:nvSpPr>
        <p:spPr>
          <a:xfrm>
            <a:off x="164465" y="2736876"/>
            <a:ext cx="35687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示：</a:t>
            </a:r>
          </a:p>
        </p:txBody>
      </p:sp>
      <p:sp>
        <p:nvSpPr>
          <p:cNvPr id="8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73810" y="231946"/>
            <a:ext cx="319468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1F2CA8"/>
                </a:solidFill>
                <a:ea typeface="MicrosoftYaHei"/>
              </a:rPr>
              <a:t>一、经济合同的定义</a:t>
            </a:r>
          </a:p>
        </p:txBody>
      </p:sp>
      <p:sp>
        <p:nvSpPr>
          <p:cNvPr id="5" name="New shape"/>
          <p:cNvSpPr/>
          <p:nvPr/>
        </p:nvSpPr>
        <p:spPr>
          <a:xfrm>
            <a:off x="235902" y="988386"/>
            <a:ext cx="534733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经济合同：指平等民事主体的法人、其他经济组</a:t>
            </a:r>
          </a:p>
        </p:txBody>
      </p:sp>
      <p:sp>
        <p:nvSpPr>
          <p:cNvPr id="6" name="New shape"/>
          <p:cNvSpPr/>
          <p:nvPr/>
        </p:nvSpPr>
        <p:spPr>
          <a:xfrm>
            <a:off x="235902" y="1445586"/>
            <a:ext cx="534733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织、个体工商户、农村承包经营户之间，为实现</a:t>
            </a:r>
          </a:p>
        </p:txBody>
      </p:sp>
      <p:sp>
        <p:nvSpPr>
          <p:cNvPr id="7" name="New shape"/>
          <p:cNvSpPr/>
          <p:nvPr/>
        </p:nvSpPr>
        <p:spPr>
          <a:xfrm>
            <a:off x="235902" y="1902786"/>
            <a:ext cx="534733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一定的经济目的，明确相互权利义务关系而订立</a:t>
            </a:r>
          </a:p>
        </p:txBody>
      </p:sp>
      <p:sp>
        <p:nvSpPr>
          <p:cNvPr id="8" name="New shape"/>
          <p:cNvSpPr/>
          <p:nvPr/>
        </p:nvSpPr>
        <p:spPr>
          <a:xfrm>
            <a:off x="235903" y="2359986"/>
            <a:ext cx="101854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的协议。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524" y="610743"/>
            <a:ext cx="5753100" cy="2654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172527" y="168128"/>
            <a:ext cx="319468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1F2CA8"/>
                </a:solidFill>
                <a:latin typeface="MicrosoftYaHei"/>
              </a:rPr>
              <a:t>二、经济合同的分类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18210" y="122725"/>
            <a:ext cx="390461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三、经济合同的写作格式</a:t>
            </a:r>
          </a:p>
        </p:txBody>
      </p:sp>
      <p:sp>
        <p:nvSpPr>
          <p:cNvPr id="5" name="New shape"/>
          <p:cNvSpPr/>
          <p:nvPr/>
        </p:nvSpPr>
        <p:spPr>
          <a:xfrm>
            <a:off x="1708785" y="858528"/>
            <a:ext cx="22678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333399"/>
                </a:solidFill>
                <a:ea typeface="Wingdings"/>
              </a:rPr>
              <a:t>o</a:t>
            </a:r>
          </a:p>
        </p:txBody>
      </p:sp>
      <p:sp>
        <p:nvSpPr>
          <p:cNvPr id="6" name="New shape"/>
          <p:cNvSpPr/>
          <p:nvPr/>
        </p:nvSpPr>
        <p:spPr>
          <a:xfrm>
            <a:off x="1934845" y="858528"/>
            <a:ext cx="50927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MicrosoftYaHei"/>
              </a:rPr>
              <a:t>标题</a:t>
            </a:r>
          </a:p>
        </p:txBody>
      </p:sp>
      <p:sp>
        <p:nvSpPr>
          <p:cNvPr id="7" name="New shape"/>
          <p:cNvSpPr/>
          <p:nvPr/>
        </p:nvSpPr>
        <p:spPr>
          <a:xfrm>
            <a:off x="1708785" y="1330968"/>
            <a:ext cx="22678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333399"/>
                </a:solidFill>
                <a:ea typeface="Wingdings"/>
              </a:rPr>
              <a:t>o</a:t>
            </a:r>
          </a:p>
        </p:txBody>
      </p:sp>
      <p:sp>
        <p:nvSpPr>
          <p:cNvPr id="8" name="New shape"/>
          <p:cNvSpPr/>
          <p:nvPr/>
        </p:nvSpPr>
        <p:spPr>
          <a:xfrm>
            <a:off x="1934845" y="1330968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MicrosoftYaHei"/>
              </a:rPr>
              <a:t>订立合同的双方</a:t>
            </a:r>
          </a:p>
        </p:txBody>
      </p:sp>
      <p:sp>
        <p:nvSpPr>
          <p:cNvPr id="9" name="New shape"/>
          <p:cNvSpPr/>
          <p:nvPr/>
        </p:nvSpPr>
        <p:spPr>
          <a:xfrm>
            <a:off x="1708785" y="1803408"/>
            <a:ext cx="22678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333399"/>
                </a:solidFill>
                <a:ea typeface="Wingdings"/>
              </a:rPr>
              <a:t>o</a:t>
            </a:r>
          </a:p>
        </p:txBody>
      </p:sp>
      <p:sp>
        <p:nvSpPr>
          <p:cNvPr id="10" name="New shape"/>
          <p:cNvSpPr/>
          <p:nvPr/>
        </p:nvSpPr>
        <p:spPr>
          <a:xfrm>
            <a:off x="1934845" y="1803408"/>
            <a:ext cx="50927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MicrosoftYaHei"/>
              </a:rPr>
              <a:t>正文</a:t>
            </a:r>
          </a:p>
        </p:txBody>
      </p:sp>
      <p:sp>
        <p:nvSpPr>
          <p:cNvPr id="11" name="New shape"/>
          <p:cNvSpPr/>
          <p:nvPr/>
        </p:nvSpPr>
        <p:spPr>
          <a:xfrm>
            <a:off x="1708785" y="2275848"/>
            <a:ext cx="22678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333399"/>
                </a:solidFill>
                <a:ea typeface="Wingdings"/>
              </a:rPr>
              <a:t>o</a:t>
            </a:r>
          </a:p>
        </p:txBody>
      </p:sp>
      <p:sp>
        <p:nvSpPr>
          <p:cNvPr id="12" name="New shape"/>
          <p:cNvSpPr/>
          <p:nvPr/>
        </p:nvSpPr>
        <p:spPr>
          <a:xfrm>
            <a:off x="1934845" y="2275848"/>
            <a:ext cx="50927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MicrosoftYaHei"/>
              </a:rPr>
              <a:t>结尾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73810" y="122725"/>
            <a:ext cx="319468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1F2CA8"/>
                </a:solidFill>
                <a:latin typeface="MicrosoftYaHei"/>
              </a:rPr>
              <a:t>四、经济合同的写法</a:t>
            </a:r>
          </a:p>
        </p:txBody>
      </p:sp>
      <p:sp>
        <p:nvSpPr>
          <p:cNvPr id="5" name="New shape"/>
          <p:cNvSpPr/>
          <p:nvPr/>
        </p:nvSpPr>
        <p:spPr>
          <a:xfrm>
            <a:off x="235903" y="645486"/>
            <a:ext cx="738541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1.标题</a:t>
            </a:r>
          </a:p>
        </p:txBody>
      </p:sp>
      <p:sp>
        <p:nvSpPr>
          <p:cNvPr id="6" name="New shape"/>
          <p:cNvSpPr/>
          <p:nvPr/>
        </p:nvSpPr>
        <p:spPr>
          <a:xfrm>
            <a:off x="1532890" y="645486"/>
            <a:ext cx="171642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合同性质+文种</a:t>
            </a:r>
          </a:p>
        </p:txBody>
      </p:sp>
      <p:sp>
        <p:nvSpPr>
          <p:cNvPr id="7" name="New shape"/>
          <p:cNvSpPr/>
          <p:nvPr/>
        </p:nvSpPr>
        <p:spPr>
          <a:xfrm>
            <a:off x="1757680" y="950286"/>
            <a:ext cx="363998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9900"/>
                </a:solidFill>
                <a:ea typeface="MicrosoftYaHei"/>
              </a:rPr>
              <a:t>如：《技术合同》 《借款合同》</a:t>
            </a:r>
          </a:p>
        </p:txBody>
      </p:sp>
      <p:sp>
        <p:nvSpPr>
          <p:cNvPr id="8" name="New shape"/>
          <p:cNvSpPr/>
          <p:nvPr/>
        </p:nvSpPr>
        <p:spPr>
          <a:xfrm>
            <a:off x="1532890" y="1255086"/>
            <a:ext cx="307377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合同标的 + 合同性质+文种</a:t>
            </a:r>
          </a:p>
        </p:txBody>
      </p:sp>
      <p:sp>
        <p:nvSpPr>
          <p:cNvPr id="9" name="New shape"/>
          <p:cNvSpPr/>
          <p:nvPr/>
        </p:nvSpPr>
        <p:spPr>
          <a:xfrm>
            <a:off x="1757680" y="1559886"/>
            <a:ext cx="280098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9900"/>
                </a:solidFill>
                <a:ea typeface="MicrosoftYaHei"/>
              </a:rPr>
              <a:t>如：《商品房买卖合同》</a:t>
            </a:r>
          </a:p>
        </p:txBody>
      </p:sp>
      <p:sp>
        <p:nvSpPr>
          <p:cNvPr id="10" name="New shape"/>
          <p:cNvSpPr/>
          <p:nvPr/>
        </p:nvSpPr>
        <p:spPr>
          <a:xfrm>
            <a:off x="1532890" y="1864686"/>
            <a:ext cx="281913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时间 + 合同性质+文种。</a:t>
            </a:r>
          </a:p>
        </p:txBody>
      </p:sp>
      <p:sp>
        <p:nvSpPr>
          <p:cNvPr id="11" name="New shape"/>
          <p:cNvSpPr/>
          <p:nvPr/>
        </p:nvSpPr>
        <p:spPr>
          <a:xfrm>
            <a:off x="1757680" y="2169486"/>
            <a:ext cx="2888516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9900"/>
                </a:solidFill>
                <a:ea typeface="MicrosoftYaHei"/>
              </a:rPr>
              <a:t>如：《2015年运输合同》</a:t>
            </a:r>
          </a:p>
        </p:txBody>
      </p:sp>
      <p:sp>
        <p:nvSpPr>
          <p:cNvPr id="12" name="New shape"/>
          <p:cNvSpPr/>
          <p:nvPr/>
        </p:nvSpPr>
        <p:spPr>
          <a:xfrm>
            <a:off x="1532890" y="2474286"/>
            <a:ext cx="332840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签约单位名 + 合同性质+文种</a:t>
            </a:r>
          </a:p>
        </p:txBody>
      </p:sp>
      <p:sp>
        <p:nvSpPr>
          <p:cNvPr id="13" name="New shape"/>
          <p:cNvSpPr/>
          <p:nvPr/>
        </p:nvSpPr>
        <p:spPr>
          <a:xfrm>
            <a:off x="1757680" y="2779086"/>
            <a:ext cx="305562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9900"/>
                </a:solidFill>
                <a:latin typeface="MicrosoftYaHei"/>
              </a:rPr>
              <a:t>如：《恒发公司仓储合同》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413385" y="525711"/>
            <a:ext cx="21032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2.合同的当事人</a:t>
            </a:r>
          </a:p>
        </p:txBody>
      </p:sp>
      <p:sp>
        <p:nvSpPr>
          <p:cNvPr id="5" name="New shape"/>
          <p:cNvSpPr/>
          <p:nvPr/>
        </p:nvSpPr>
        <p:spPr>
          <a:xfrm>
            <a:off x="577215" y="970606"/>
            <a:ext cx="432879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在标题之下，左半部分写立合同人；先</a:t>
            </a:r>
          </a:p>
        </p:txBody>
      </p:sp>
      <p:sp>
        <p:nvSpPr>
          <p:cNvPr id="6" name="New shape"/>
          <p:cNvSpPr/>
          <p:nvPr/>
        </p:nvSpPr>
        <p:spPr>
          <a:xfrm>
            <a:off x="607060" y="1305886"/>
            <a:ext cx="432879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写甲方（供方、卖方），再写乙方（需</a:t>
            </a:r>
          </a:p>
        </p:txBody>
      </p:sp>
      <p:sp>
        <p:nvSpPr>
          <p:cNvPr id="7" name="New shape"/>
          <p:cNvSpPr/>
          <p:nvPr/>
        </p:nvSpPr>
        <p:spPr>
          <a:xfrm>
            <a:off x="607060" y="1641166"/>
            <a:ext cx="432879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方、买方）；右半部分与合同编号、签</a:t>
            </a:r>
          </a:p>
        </p:txBody>
      </p:sp>
      <p:sp>
        <p:nvSpPr>
          <p:cNvPr id="8" name="New shape"/>
          <p:cNvSpPr/>
          <p:nvPr/>
        </p:nvSpPr>
        <p:spPr>
          <a:xfrm>
            <a:off x="607060" y="1976446"/>
            <a:ext cx="229171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定地点、签定时间。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431415" y="179318"/>
            <a:ext cx="884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3.正文</a:t>
            </a:r>
          </a:p>
        </p:txBody>
      </p:sp>
      <p:sp>
        <p:nvSpPr>
          <p:cNvPr id="5" name="New shape"/>
          <p:cNvSpPr/>
          <p:nvPr/>
        </p:nvSpPr>
        <p:spPr>
          <a:xfrm>
            <a:off x="418465" y="968066"/>
            <a:ext cx="483806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正文包括引言和主体两方面内容：引言是签</a:t>
            </a:r>
          </a:p>
        </p:txBody>
      </p:sp>
      <p:sp>
        <p:nvSpPr>
          <p:cNvPr id="6" name="New shape"/>
          <p:cNvSpPr/>
          <p:nvPr/>
        </p:nvSpPr>
        <p:spPr>
          <a:xfrm>
            <a:off x="461010" y="1425266"/>
            <a:ext cx="483806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9900"/>
                </a:solidFill>
                <a:ea typeface="MicrosoftYaHei"/>
              </a:rPr>
              <a:t>订合同的依据和目的，主体是合同的具体条</a:t>
            </a:r>
          </a:p>
        </p:txBody>
      </p:sp>
      <p:sp>
        <p:nvSpPr>
          <p:cNvPr id="7" name="New shape"/>
          <p:cNvSpPr/>
          <p:nvPr/>
        </p:nvSpPr>
        <p:spPr>
          <a:xfrm>
            <a:off x="461010" y="1882466"/>
            <a:ext cx="50927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9900"/>
                </a:solidFill>
                <a:latin typeface="MicrosoftYaHei"/>
              </a:rPr>
              <a:t>款。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Sinh" typeface="Iskoola Pota"/>
        <a:font script="Ethi" typeface="Nyala"/>
        <a:font script="Khmr" typeface="MoolBoran"/>
        <a:font script="Geor" typeface="Sylfaen"/>
        <a:font script="Thaa" typeface="MV Boli"/>
        <a:font script="Thai" typeface="Angsana New"/>
        <a:font script="Orya" typeface="Kalinga"/>
        <a:font script="Viet" typeface="Times New Roman"/>
        <a:font script="Syrc" typeface="Estrangelo Edessa"/>
        <a:font script="Uigh" typeface="Microsoft Uighur"/>
        <a:font script="Jpan" typeface="ＭＳ Ｐゴシック"/>
        <a:font script="Yiii" typeface="Microsoft Yi Baiti"/>
        <a:font script="Mlym" typeface="Kartika"/>
        <a:font script="Gujr" typeface="Shruti"/>
        <a:font script="Laoo" typeface="DokChampa"/>
        <a:font script="Cher" typeface="Plantagenet Cherokee"/>
        <a:font script="Hant" typeface="新細明體"/>
        <a:font script="Guru" typeface="Raavi"/>
        <a:font script="Hans" typeface="宋体"/>
        <a:font script="Deva" typeface="Mangal"/>
        <a:font script="Telu" typeface="Gautami"/>
        <a:font script="Beng" typeface="Vrinda"/>
        <a:font script="Mong" typeface="Mongolian Baiti"/>
        <a:font script="Hebr" typeface="Times New Roman"/>
        <a:font script="Arab" typeface="Times New Roman"/>
        <a:font script="Cans" typeface="Euphemia"/>
        <a:font script="Hang" typeface="맑은 고딕"/>
        <a:font script="Tibt" typeface="Microsoft Himalaya"/>
        <a:font script="Taml" typeface="Latha"/>
        <a:font script="Knda" typeface="Tunga"/>
      </a:majorFont>
      <a:minorFont>
        <a:latin typeface="Calibri"/>
        <a:ea typeface=""/>
        <a:cs typeface=""/>
        <a:font script="Sinh" typeface="Iskoola Pota"/>
        <a:font script="Ethi" typeface="Nyala"/>
        <a:font script="Khmr" typeface="DaunPenh"/>
        <a:font script="Geor" typeface="Sylfaen"/>
        <a:font script="Thaa" typeface="MV Boli"/>
        <a:font script="Thai" typeface="Cordia New"/>
        <a:font script="Orya" typeface="Kalinga"/>
        <a:font script="Viet" typeface="Arial"/>
        <a:font script="Syrc" typeface="Estrangelo Edessa"/>
        <a:font script="Uigh" typeface="Microsoft Uighur"/>
        <a:font script="Jpan" typeface="ＭＳ Ｐゴシック"/>
        <a:font script="Yiii" typeface="Microsoft Yi Baiti"/>
        <a:font script="Mlym" typeface="Kartika"/>
        <a:font script="Gujr" typeface="Shruti"/>
        <a:font script="Laoo" typeface="DokChampa"/>
        <a:font script="Cher" typeface="Plantagenet Cherokee"/>
        <a:font script="Hant" typeface="新細明體"/>
        <a:font script="Guru" typeface="Raavi"/>
        <a:font script="Hans" typeface="宋体"/>
        <a:font script="Deva" typeface="Mangal"/>
        <a:font script="Telu" typeface="Gautami"/>
        <a:font script="Beng" typeface="Vrinda"/>
        <a:font script="Mong" typeface="Mongolian Baiti"/>
        <a:font script="Hebr" typeface="Arial"/>
        <a:font script="Arab" typeface="Arial"/>
        <a:font script="Cans" typeface="Euphemia"/>
        <a:font script="Hang" typeface="맑은 고딕"/>
        <a:font script="Tibt" typeface="Microsoft Himalaya"/>
        <a:font script="Taml" typeface="Latha"/>
        <a:font script="Knda" typeface="Tung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2024-09-24T01:53:26.5219928Z</dcterms:created>
  <dcterms:modified xsi:type="dcterms:W3CDTF">2024-09-24T01:53:26.5219930Z</dcterms:modified>
</cp:coreProperties>
</file>