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15031"/>
            <a:ext cx="5760720" cy="317555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34135" y="901871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ea typeface="MicrosoftYaHei"/>
              </a:rPr>
              <a:t>经济合同与劳动合同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118995" y="157663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主讲：袁琳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18895" y="865040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latin typeface="MicrosoftYaHei"/>
              </a:rPr>
              <a:t>劳动合同与就业协议书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629410" y="231946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ea typeface="MicrosoftYaHei"/>
              </a:rPr>
              <a:t>一、就业协议书</a:t>
            </a:r>
          </a:p>
        </p:txBody>
      </p:sp>
      <p:sp>
        <p:nvSpPr>
          <p:cNvPr id="5" name="New shape"/>
          <p:cNvSpPr/>
          <p:nvPr/>
        </p:nvSpPr>
        <p:spPr>
          <a:xfrm>
            <a:off x="307340" y="861386"/>
            <a:ext cx="53145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就业协议书--即《全国普通高等学校本专科毕业</a:t>
            </a:r>
          </a:p>
        </p:txBody>
      </p:sp>
      <p:sp>
        <p:nvSpPr>
          <p:cNvPr id="6" name="New shape"/>
          <p:cNvSpPr/>
          <p:nvPr/>
        </p:nvSpPr>
        <p:spPr>
          <a:xfrm>
            <a:off x="307340" y="1166186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生毕业研究生就业协议书》，是指毕业生与用</a:t>
            </a:r>
          </a:p>
        </p:txBody>
      </p:sp>
      <p:sp>
        <p:nvSpPr>
          <p:cNvPr id="7" name="New shape"/>
          <p:cNvSpPr/>
          <p:nvPr/>
        </p:nvSpPr>
        <p:spPr>
          <a:xfrm>
            <a:off x="307340" y="1470986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人单位之间为确立录用或就业关系而达成的协</a:t>
            </a:r>
          </a:p>
        </p:txBody>
      </p:sp>
      <p:sp>
        <p:nvSpPr>
          <p:cNvPr id="8" name="New shape"/>
          <p:cNvSpPr/>
          <p:nvPr/>
        </p:nvSpPr>
        <p:spPr>
          <a:xfrm>
            <a:off x="307340" y="1775786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议。是毕业生在校时或者说正式工作前，与用</a:t>
            </a:r>
          </a:p>
        </p:txBody>
      </p:sp>
      <p:sp>
        <p:nvSpPr>
          <p:cNvPr id="9" name="New shape"/>
          <p:cNvSpPr/>
          <p:nvPr/>
        </p:nvSpPr>
        <p:spPr>
          <a:xfrm>
            <a:off x="307340" y="2080586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人单位、学校三方签订的，是编制毕业生就业</a:t>
            </a:r>
          </a:p>
        </p:txBody>
      </p:sp>
      <p:sp>
        <p:nvSpPr>
          <p:cNvPr id="10" name="New shape"/>
          <p:cNvSpPr/>
          <p:nvPr/>
        </p:nvSpPr>
        <p:spPr>
          <a:xfrm>
            <a:off x="307340" y="2385386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计划和毕业生派遣的依据。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411797" y="447846"/>
            <a:ext cx="53816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FFFFFF"/>
                </a:solidFill>
                <a:latin typeface="MicrosoftYaHei"/>
              </a:rPr>
              <a:t>1.1</a:t>
            </a:r>
          </a:p>
        </p:txBody>
      </p:sp>
      <p:sp>
        <p:nvSpPr>
          <p:cNvPr id="5" name="New shape"/>
          <p:cNvSpPr/>
          <p:nvPr/>
        </p:nvSpPr>
        <p:spPr>
          <a:xfrm>
            <a:off x="978217" y="186938"/>
            <a:ext cx="33224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1.就业协议书的重大作用</a:t>
            </a:r>
          </a:p>
        </p:txBody>
      </p:sp>
      <p:sp>
        <p:nvSpPr>
          <p:cNvPr id="6" name="New shape"/>
          <p:cNvSpPr/>
          <p:nvPr/>
        </p:nvSpPr>
        <p:spPr>
          <a:xfrm>
            <a:off x="667702" y="934411"/>
            <a:ext cx="448147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△签订就业协议书是国家为规范高校毕业</a:t>
            </a:r>
          </a:p>
        </p:txBody>
      </p:sp>
      <p:sp>
        <p:nvSpPr>
          <p:cNvPr id="7" name="New shape"/>
          <p:cNvSpPr/>
          <p:nvPr/>
        </p:nvSpPr>
        <p:spPr>
          <a:xfrm>
            <a:off x="667702" y="1239211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生就业工作，维护高校毕业生就业工作</a:t>
            </a:r>
          </a:p>
        </p:txBody>
      </p:sp>
      <p:sp>
        <p:nvSpPr>
          <p:cNvPr id="8" name="New shape"/>
          <p:cNvSpPr/>
          <p:nvPr/>
        </p:nvSpPr>
        <p:spPr>
          <a:xfrm>
            <a:off x="667702" y="1544011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严肃性，维护毕业生、用人单位和学校</a:t>
            </a:r>
          </a:p>
        </p:txBody>
      </p:sp>
      <p:sp>
        <p:nvSpPr>
          <p:cNvPr id="9" name="New shape"/>
          <p:cNvSpPr/>
          <p:nvPr/>
        </p:nvSpPr>
        <p:spPr>
          <a:xfrm>
            <a:off x="667702" y="1848811"/>
            <a:ext cx="407416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的合法权益而采取的一项必要措施。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700723" y="858528"/>
            <a:ext cx="371757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△协议书是毕业生转递档案和户口</a:t>
            </a:r>
          </a:p>
        </p:txBody>
      </p:sp>
      <p:sp>
        <p:nvSpPr>
          <p:cNvPr id="5" name="New shape"/>
          <p:cNvSpPr/>
          <p:nvPr/>
        </p:nvSpPr>
        <p:spPr>
          <a:xfrm>
            <a:off x="894398" y="1270008"/>
            <a:ext cx="356489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关系，办理报到落户手续的重要</a:t>
            </a:r>
          </a:p>
        </p:txBody>
      </p:sp>
      <p:sp>
        <p:nvSpPr>
          <p:cNvPr id="6" name="New shape"/>
          <p:cNvSpPr/>
          <p:nvPr/>
        </p:nvSpPr>
        <p:spPr>
          <a:xfrm>
            <a:off x="894398" y="1681488"/>
            <a:ext cx="7639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依据。</a:t>
            </a:r>
          </a:p>
        </p:txBody>
      </p:sp>
      <p:sp>
        <p:nvSpPr>
          <p:cNvPr id="7" name="New shape"/>
          <p:cNvSpPr/>
          <p:nvPr/>
        </p:nvSpPr>
        <p:spPr>
          <a:xfrm>
            <a:off x="913765" y="223451"/>
            <a:ext cx="33224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1.就业协议书的重大作用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40360" y="72682"/>
            <a:ext cx="251325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TZhongsong"/>
              </a:rPr>
              <a:t>2.</a:t>
            </a:r>
          </a:p>
        </p:txBody>
      </p:sp>
      <p:sp>
        <p:nvSpPr>
          <p:cNvPr id="5" name="New shape"/>
          <p:cNvSpPr/>
          <p:nvPr/>
        </p:nvSpPr>
        <p:spPr>
          <a:xfrm>
            <a:off x="580390" y="77478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签订就业协议的注意事项</a:t>
            </a:r>
          </a:p>
        </p:txBody>
      </p:sp>
      <p:sp>
        <p:nvSpPr>
          <p:cNvPr id="6" name="New shape"/>
          <p:cNvSpPr/>
          <p:nvPr/>
        </p:nvSpPr>
        <p:spPr>
          <a:xfrm>
            <a:off x="340360" y="925838"/>
            <a:ext cx="448557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（1）要注意确认用人单位是否具备合法</a:t>
            </a:r>
          </a:p>
        </p:txBody>
      </p:sp>
      <p:sp>
        <p:nvSpPr>
          <p:cNvPr id="7" name="New shape"/>
          <p:cNvSpPr/>
          <p:nvPr/>
        </p:nvSpPr>
        <p:spPr>
          <a:xfrm>
            <a:off x="534035" y="1291598"/>
            <a:ext cx="15278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的主体资格。</a:t>
            </a:r>
          </a:p>
        </p:txBody>
      </p:sp>
      <p:sp>
        <p:nvSpPr>
          <p:cNvPr id="8" name="New shape"/>
          <p:cNvSpPr/>
          <p:nvPr/>
        </p:nvSpPr>
        <p:spPr>
          <a:xfrm>
            <a:off x="340360" y="1718318"/>
            <a:ext cx="448557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（2）要按规定的程序签订就业协议：即</a:t>
            </a:r>
          </a:p>
        </p:txBody>
      </p:sp>
      <p:sp>
        <p:nvSpPr>
          <p:cNvPr id="9" name="New shape"/>
          <p:cNvSpPr/>
          <p:nvPr/>
        </p:nvSpPr>
        <p:spPr>
          <a:xfrm>
            <a:off x="534035" y="2084078"/>
            <a:ext cx="233448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单位-毕业生-学校 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6048" y="245753"/>
            <a:ext cx="550411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（3）双方协商条款的内容必须在备注栏中注明：</a:t>
            </a:r>
          </a:p>
        </p:txBody>
      </p:sp>
      <p:sp>
        <p:nvSpPr>
          <p:cNvPr id="5" name="New shape"/>
          <p:cNvSpPr/>
          <p:nvPr/>
        </p:nvSpPr>
        <p:spPr>
          <a:xfrm>
            <a:off x="579438" y="672473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一是关于工资福利待遇，住房条件，服务期限</a:t>
            </a:r>
          </a:p>
        </p:txBody>
      </p:sp>
      <p:sp>
        <p:nvSpPr>
          <p:cNvPr id="6" name="New shape"/>
          <p:cNvSpPr/>
          <p:nvPr/>
        </p:nvSpPr>
        <p:spPr>
          <a:xfrm>
            <a:off x="319722" y="1038233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等。</a:t>
            </a:r>
          </a:p>
        </p:txBody>
      </p:sp>
      <p:sp>
        <p:nvSpPr>
          <p:cNvPr id="7" name="New shape"/>
          <p:cNvSpPr/>
          <p:nvPr/>
        </p:nvSpPr>
        <p:spPr>
          <a:xfrm>
            <a:off x="579438" y="1464953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二是明确违约处理办法。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579438" y="1891673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三是明确考研、考公务员、出国问题。</a:t>
            </a:r>
          </a:p>
        </p:txBody>
      </p:sp>
      <p:sp>
        <p:nvSpPr>
          <p:cNvPr id="9" name="New shape"/>
          <p:cNvSpPr/>
          <p:nvPr/>
        </p:nvSpPr>
        <p:spPr>
          <a:xfrm>
            <a:off x="201612" y="2318393"/>
            <a:ext cx="474021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（4）正确对待单位的补充条款或其他协议</a:t>
            </a:r>
          </a:p>
        </p:txBody>
      </p:sp>
      <p:sp>
        <p:nvSpPr>
          <p:cNvPr id="10" name="New shape"/>
          <p:cNvSpPr/>
          <p:nvPr/>
        </p:nvSpPr>
        <p:spPr>
          <a:xfrm>
            <a:off x="730568" y="2745113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如：违纪、证书、体检等。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740410" y="143441"/>
            <a:ext cx="4267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二、劳动合同与就业协议的异同</a:t>
            </a:r>
          </a:p>
        </p:txBody>
      </p:sp>
      <p:sp>
        <p:nvSpPr>
          <p:cNvPr id="5" name="New shape"/>
          <p:cNvSpPr/>
          <p:nvPr/>
        </p:nvSpPr>
        <p:spPr>
          <a:xfrm>
            <a:off x="707390" y="825191"/>
            <a:ext cx="481270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1.相同之处：就确立劳动关系这一点来说，</a:t>
            </a:r>
          </a:p>
        </p:txBody>
      </p:sp>
      <p:sp>
        <p:nvSpPr>
          <p:cNvPr id="6" name="New shape"/>
          <p:cNvSpPr/>
          <p:nvPr/>
        </p:nvSpPr>
        <p:spPr>
          <a:xfrm>
            <a:off x="749935" y="1282391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就业协议与劳动合同是相通的，可以这样认</a:t>
            </a:r>
          </a:p>
        </p:txBody>
      </p:sp>
      <p:sp>
        <p:nvSpPr>
          <p:cNvPr id="7" name="New shape"/>
          <p:cNvSpPr/>
          <p:nvPr/>
        </p:nvSpPr>
        <p:spPr>
          <a:xfrm>
            <a:off x="749935" y="1739591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为，就业协议的实质就是劳动合同的一种特</a:t>
            </a:r>
          </a:p>
        </p:txBody>
      </p:sp>
      <p:sp>
        <p:nvSpPr>
          <p:cNvPr id="8" name="New shape"/>
          <p:cNvSpPr/>
          <p:nvPr/>
        </p:nvSpPr>
        <p:spPr>
          <a:xfrm>
            <a:off x="749935" y="2196791"/>
            <a:ext cx="15278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殊表现形式。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07415" y="142806"/>
            <a:ext cx="3932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2.劳动合同和就业协议的区别</a:t>
            </a:r>
          </a:p>
        </p:txBody>
      </p:sp>
      <p:sp>
        <p:nvSpPr>
          <p:cNvPr id="5" name="New shape"/>
          <p:cNvSpPr/>
          <p:nvPr/>
        </p:nvSpPr>
        <p:spPr>
          <a:xfrm>
            <a:off x="1028065" y="718511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适用的法律、法规不同。</a:t>
            </a:r>
          </a:p>
        </p:txBody>
      </p:sp>
      <p:sp>
        <p:nvSpPr>
          <p:cNvPr id="6" name="New shape"/>
          <p:cNvSpPr/>
          <p:nvPr/>
        </p:nvSpPr>
        <p:spPr>
          <a:xfrm>
            <a:off x="1028065" y="1077286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适用主体不同。</a:t>
            </a:r>
          </a:p>
        </p:txBody>
      </p:sp>
      <p:sp>
        <p:nvSpPr>
          <p:cNvPr id="7" name="New shape"/>
          <p:cNvSpPr/>
          <p:nvPr/>
        </p:nvSpPr>
        <p:spPr>
          <a:xfrm>
            <a:off x="1028065" y="1437648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签订内容不同。</a:t>
            </a:r>
          </a:p>
        </p:txBody>
      </p:sp>
      <p:sp>
        <p:nvSpPr>
          <p:cNvPr id="8" name="New shape"/>
          <p:cNvSpPr/>
          <p:nvPr/>
        </p:nvSpPr>
        <p:spPr>
          <a:xfrm>
            <a:off x="1028065" y="1871036"/>
            <a:ext cx="203708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签订时间也不同。</a:t>
            </a:r>
          </a:p>
        </p:txBody>
      </p:sp>
      <p:sp>
        <p:nvSpPr>
          <p:cNvPr id="9" name="New shape"/>
          <p:cNvSpPr/>
          <p:nvPr/>
        </p:nvSpPr>
        <p:spPr>
          <a:xfrm>
            <a:off x="1028065" y="2175836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签订目的不同。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ibt" typeface="Microsoft Himalaya"/>
        <a:font script="Geor" typeface="Sylfaen"/>
        <a:font script="Hans" typeface="宋体"/>
        <a:font script="Viet" typeface="Times New Roman"/>
        <a:font script="Telu" typeface="Gautami"/>
        <a:font script="Hebr" typeface="Times New Roman"/>
        <a:font script="Orya" typeface="Kalinga"/>
        <a:font script="Mong" typeface="Mongolian Baiti"/>
        <a:font script="Laoo" typeface="DokChampa"/>
        <a:font script="Deva" typeface="Mangal"/>
        <a:font script="Ethi" typeface="Nyala"/>
        <a:font script="Thaa" typeface="MV Boli"/>
        <a:font script="Uigh" typeface="Microsoft Uighur"/>
        <a:font script="Gujr" typeface="Shruti"/>
        <a:font script="Sinh" typeface="Iskoola Pota"/>
        <a:font script="Beng" typeface="Vrinda"/>
        <a:font script="Cans" typeface="Euphemia"/>
        <a:font script="Jpan" typeface="ＭＳ Ｐゴシック"/>
        <a:font script="Syrc" typeface="Estrangelo Edessa"/>
        <a:font script="Cher" typeface="Plantagenet Cherokee"/>
        <a:font script="Yiii" typeface="Microsoft Yi Baiti"/>
        <a:font script="Hang" typeface="맑은 고딕"/>
        <a:font script="Taml" typeface="Latha"/>
        <a:font script="Mlym" typeface="Kartika"/>
        <a:font script="Knda" typeface="Tunga"/>
        <a:font script="Arab" typeface="Times New Roman"/>
        <a:font script="Guru" typeface="Raavi"/>
        <a:font script="Hant" typeface="新細明體"/>
        <a:font script="Khmr" typeface="MoolBoran"/>
        <a:font script="Thai" typeface="Angsana New"/>
      </a:majorFont>
      <a:minorFont>
        <a:latin typeface="Calibri"/>
        <a:ea typeface=""/>
        <a:cs typeface=""/>
        <a:font script="Tibt" typeface="Microsoft Himalaya"/>
        <a:font script="Geor" typeface="Sylfaen"/>
        <a:font script="Hans" typeface="宋体"/>
        <a:font script="Viet" typeface="Arial"/>
        <a:font script="Telu" typeface="Gautami"/>
        <a:font script="Hebr" typeface="Arial"/>
        <a:font script="Orya" typeface="Kalinga"/>
        <a:font script="Mong" typeface="Mongolian Baiti"/>
        <a:font script="Laoo" typeface="DokChampa"/>
        <a:font script="Deva" typeface="Mangal"/>
        <a:font script="Ethi" typeface="Nyala"/>
        <a:font script="Thaa" typeface="MV Boli"/>
        <a:font script="Uigh" typeface="Microsoft Uighur"/>
        <a:font script="Gujr" typeface="Shruti"/>
        <a:font script="Sinh" typeface="Iskoola Pota"/>
        <a:font script="Beng" typeface="Vrinda"/>
        <a:font script="Cans" typeface="Euphemia"/>
        <a:font script="Jpan" typeface="ＭＳ Ｐゴシック"/>
        <a:font script="Syrc" typeface="Estrangelo Edessa"/>
        <a:font script="Cher" typeface="Plantagenet Cherokee"/>
        <a:font script="Yiii" typeface="Microsoft Yi Baiti"/>
        <a:font script="Hang" typeface="맑은 고딕"/>
        <a:font script="Taml" typeface="Latha"/>
        <a:font script="Mlym" typeface="Kartika"/>
        <a:font script="Knda" typeface="Tunga"/>
        <a:font script="Arab" typeface="Arial"/>
        <a:font script="Guru" typeface="Raavi"/>
        <a:font script="Hant" typeface="新細明體"/>
        <a:font script="Khmr" typeface="DaunPenh"/>
        <a:font script="Thai" typeface="Cordia New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2024-09-24T01:53:49.4750773Z</dcterms:created>
  <dcterms:modified xsi:type="dcterms:W3CDTF">2024-09-24T01:53:49.4750776Z</dcterms:modified>
</cp:coreProperties>
</file>