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</p:sldIdLst>
  <p:sldSz cx="5753100" cy="3238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Relationship Id="rId4" Type="http://schemas.openxmlformats.org/officeDocument/2006/relationships/image" Target="../media/image6.png" /><Relationship Id="rId5" Type="http://schemas.openxmlformats.org/officeDocument/2006/relationships/image" Target="../media/image7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0.png" /><Relationship Id="rId5" Type="http://schemas.openxmlformats.org/officeDocument/2006/relationships/image" Target="../media/image11.png" /><Relationship Id="rId6" Type="http://schemas.openxmlformats.org/officeDocument/2006/relationships/image" Target="../media/image12.png" /><Relationship Id="rId7" Type="http://schemas.openxmlformats.org/officeDocument/2006/relationships/image" Target="../media/image1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4.png" /><Relationship Id="rId3" Type="http://schemas.openxmlformats.org/officeDocument/2006/relationships/image" Target="../media/image15.png" /><Relationship Id="rId4" Type="http://schemas.openxmlformats.org/officeDocument/2006/relationships/image" Target="../media/image16.png" /><Relationship Id="rId5" Type="http://schemas.openxmlformats.org/officeDocument/2006/relationships/image" Target="../media/image17.png" /><Relationship Id="rId6" Type="http://schemas.openxmlformats.org/officeDocument/2006/relationships/image" Target="../media/image18.png" /><Relationship Id="rId7" Type="http://schemas.openxmlformats.org/officeDocument/2006/relationships/image" Target="../media/image19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Relationship Id="rId4" Type="http://schemas.openxmlformats.org/officeDocument/2006/relationships/image" Target="../media/image22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3.png" /><Relationship Id="rId3" Type="http://schemas.openxmlformats.org/officeDocument/2006/relationships/image" Target="../media/image24.png" /><Relationship Id="rId4" Type="http://schemas.openxmlformats.org/officeDocument/2006/relationships/image" Target="../media/image25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6.png" /><Relationship Id="rId3" Type="http://schemas.openxmlformats.org/officeDocument/2006/relationships/image" Target="../media/image27.png" /><Relationship Id="rId4" Type="http://schemas.openxmlformats.org/officeDocument/2006/relationships/image" Target="../media/image28.png" /><Relationship Id="rId5" Type="http://schemas.openxmlformats.org/officeDocument/2006/relationships/image" Target="../media/image29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0.png" /><Relationship Id="rId3" Type="http://schemas.openxmlformats.org/officeDocument/2006/relationships/image" Target="../media/image31.png" /><Relationship Id="rId4" Type="http://schemas.openxmlformats.org/officeDocument/2006/relationships/image" Target="../media/image32.png" /><Relationship Id="rId5" Type="http://schemas.openxmlformats.org/officeDocument/2006/relationships/image" Target="../media/image3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1707198" y="1238858"/>
            <a:ext cx="2245251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b="1" dirty="1">
                <a:solidFill>
                  <a:srgbClr val="000000"/>
                </a:solidFill>
                <a:latin typeface="MicrosoftYaHei"/>
              </a:rPr>
              <a:t>4.1何谓调查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095244" y="831723"/>
            <a:ext cx="2095500" cy="20066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059497" y="1310296"/>
            <a:ext cx="1628140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b="1" dirty="1">
                <a:solidFill>
                  <a:srgbClr val="000000"/>
                </a:solidFill>
                <a:latin typeface="MicrosoftYaHei"/>
              </a:rPr>
              <a:t>何谓调查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946785" y="1081088"/>
            <a:ext cx="609600" cy="0"/>
          </a:xfrm>
          <a:prstGeom prst="rect"/>
          <a:solidFill>
            <a:srgbClr val="000000">
              <a:alpha val="0"/>
            </a:srgbClr>
          </a:solidFill>
          <a:ln w="762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096512" y="903351"/>
            <a:ext cx="952500" cy="952500"/>
          </a:xfrm>
          <a:prstGeom prst="rect"/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438275" y="2463521"/>
            <a:ext cx="525462" cy="168199"/>
          </a:xfrm>
          <a:prstGeom prst="rect"/>
          <a:ln w="0">
            <a:noFill/>
          </a:ln>
        </p:spPr>
      </p:pic>
      <p:pic>
        <p:nvPicPr>
          <p:cNvPr id="8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2089226" y="2328545"/>
            <a:ext cx="147600" cy="438150"/>
          </a:xfrm>
          <a:prstGeom prst="rect"/>
          <a:ln w="0">
            <a:noFill/>
          </a:ln>
        </p:spPr>
      </p:pic>
      <p:sp>
        <p:nvSpPr>
          <p:cNvPr id="9" name="New shape"/>
          <p:cNvSpPr/>
          <p:nvPr/>
        </p:nvSpPr>
        <p:spPr>
          <a:xfrm>
            <a:off x="212408" y="297506"/>
            <a:ext cx="76390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C00000"/>
                </a:solidFill>
                <a:ea typeface="MicrosoftYaHei"/>
              </a:rPr>
              <a:t>导入：</a:t>
            </a:r>
          </a:p>
        </p:txBody>
      </p:sp>
      <p:sp>
        <p:nvSpPr>
          <p:cNvPr id="10" name="New shape"/>
          <p:cNvSpPr/>
          <p:nvPr/>
        </p:nvSpPr>
        <p:spPr>
          <a:xfrm>
            <a:off x="2363153" y="2344051"/>
            <a:ext cx="27432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MicrosoftYaHei"/>
              </a:rPr>
              <a:t>调查与调查报告的核心精神</a:t>
            </a:r>
          </a:p>
        </p:txBody>
      </p:sp>
      <p:sp>
        <p:nvSpPr>
          <p:cNvPr id="11" name="New shape"/>
          <p:cNvSpPr/>
          <p:nvPr/>
        </p:nvSpPr>
        <p:spPr>
          <a:xfrm>
            <a:off x="2356167" y="2672981"/>
            <a:ext cx="27432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MicrosoftYaHei"/>
              </a:rPr>
              <a:t>调查与调查报告所需的能力</a:t>
            </a:r>
          </a:p>
        </p:txBody>
      </p:sp>
      <p:sp>
        <p:nvSpPr>
          <p:cNvPr id="12" name="New shape"/>
          <p:cNvSpPr/>
          <p:nvPr/>
        </p:nvSpPr>
        <p:spPr>
          <a:xfrm>
            <a:off x="429260" y="768543"/>
            <a:ext cx="1122680" cy="1462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5" b="1" dirty="1">
                <a:solidFill>
                  <a:srgbClr val="000000"/>
                </a:solidFill>
                <a:ea typeface="MicrosoftYaHei"/>
              </a:rPr>
              <a:t>百度搜索中看到：</a:t>
            </a:r>
          </a:p>
        </p:txBody>
      </p:sp>
      <p:sp>
        <p:nvSpPr>
          <p:cNvPr id="13" name="New shape"/>
          <p:cNvSpPr/>
          <p:nvPr/>
        </p:nvSpPr>
        <p:spPr>
          <a:xfrm>
            <a:off x="489585" y="940083"/>
            <a:ext cx="1066800" cy="1588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00" dirty="1">
                <a:solidFill>
                  <a:srgbClr val="0000FF"/>
                </a:solidFill>
                <a:ea typeface="MicrosoftYaHei"/>
              </a:rPr>
              <a:t>分类：学习帮助</a:t>
            </a:r>
          </a:p>
        </p:txBody>
      </p:sp>
      <p:sp>
        <p:nvSpPr>
          <p:cNvPr id="14" name="New shape"/>
          <p:cNvSpPr/>
          <p:nvPr/>
        </p:nvSpPr>
        <p:spPr>
          <a:xfrm>
            <a:off x="489585" y="1122963"/>
            <a:ext cx="2895600" cy="1588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00" b="1" dirty="1">
                <a:solidFill>
                  <a:srgbClr val="000000"/>
                </a:solidFill>
                <a:latin typeface="MicrosoftYaHei"/>
              </a:rPr>
              <a:t>急！！调研报告形成过程说明书该怎么写啊</a:t>
            </a:r>
          </a:p>
        </p:txBody>
      </p:sp>
      <p:sp>
        <p:nvSpPr>
          <p:cNvPr id="15" name="New shape"/>
          <p:cNvSpPr/>
          <p:nvPr/>
        </p:nvSpPr>
        <p:spPr>
          <a:xfrm>
            <a:off x="3385185" y="1122963"/>
            <a:ext cx="112886" cy="1588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00" dirty="1">
                <a:solidFill>
                  <a:srgbClr val="000000"/>
                </a:solidFill>
                <a:latin typeface="MicrosoftYaHei"/>
              </a:rPr>
              <a:t>~</a:t>
            </a:r>
          </a:p>
        </p:txBody>
      </p:sp>
      <p:sp>
        <p:nvSpPr>
          <p:cNvPr id="16" name="New shape"/>
          <p:cNvSpPr/>
          <p:nvPr/>
        </p:nvSpPr>
        <p:spPr>
          <a:xfrm>
            <a:off x="399415" y="1305843"/>
            <a:ext cx="338658" cy="1588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00" dirty="1">
                <a:solidFill>
                  <a:srgbClr val="000000"/>
                </a:solidFill>
                <a:ea typeface="MicrosoftYaHei"/>
              </a:rPr>
              <a:t>~~~</a:t>
            </a:r>
          </a:p>
        </p:txBody>
      </p:sp>
      <p:sp>
        <p:nvSpPr>
          <p:cNvPr id="17" name="New shape"/>
          <p:cNvSpPr/>
          <p:nvPr/>
        </p:nvSpPr>
        <p:spPr>
          <a:xfrm>
            <a:off x="489585" y="1488723"/>
            <a:ext cx="3048000" cy="1588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00" dirty="1">
                <a:solidFill>
                  <a:srgbClr val="000000"/>
                </a:solidFill>
                <a:ea typeface="MicrosoftYaHei"/>
              </a:rPr>
              <a:t>最近在赶一篇毛概的实践报告，要提交原始材</a:t>
            </a:r>
          </a:p>
        </p:txBody>
      </p:sp>
      <p:sp>
        <p:nvSpPr>
          <p:cNvPr id="18" name="New shape"/>
          <p:cNvSpPr/>
          <p:nvPr/>
        </p:nvSpPr>
        <p:spPr>
          <a:xfrm>
            <a:off x="399415" y="1671603"/>
            <a:ext cx="3048000" cy="1588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00" dirty="1">
                <a:solidFill>
                  <a:srgbClr val="000000"/>
                </a:solidFill>
                <a:ea typeface="MicrosoftYaHei"/>
              </a:rPr>
              <a:t>料，要求有调研报告形成过程说明书，这个该</a:t>
            </a:r>
          </a:p>
        </p:txBody>
      </p:sp>
      <p:sp>
        <p:nvSpPr>
          <p:cNvPr id="19" name="New shape"/>
          <p:cNvSpPr/>
          <p:nvPr/>
        </p:nvSpPr>
        <p:spPr>
          <a:xfrm>
            <a:off x="399415" y="1854483"/>
            <a:ext cx="3036689" cy="1588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00" dirty="1">
                <a:solidFill>
                  <a:srgbClr val="000000"/>
                </a:solidFill>
                <a:ea typeface="MicrosoftYaHei"/>
              </a:rPr>
              <a:t>怎么写啊~~~很急很急~~谢谢各位大大~~~</a:t>
            </a:r>
          </a:p>
        </p:txBody>
      </p:sp>
      <p:sp>
        <p:nvSpPr>
          <p:cNvPr id="20" name="New shape"/>
          <p:cNvSpPr/>
          <p:nvPr/>
        </p:nvSpPr>
        <p:spPr>
          <a:xfrm>
            <a:off x="534670" y="2037363"/>
            <a:ext cx="948035" cy="1588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00" b="1" dirty="1">
                <a:solidFill>
                  <a:srgbClr val="000000"/>
                </a:solidFill>
                <a:latin typeface="MicrosoftYaHei"/>
              </a:rPr>
              <a:t>满意答案… …</a:t>
            </a:r>
          </a:p>
        </p:txBody>
      </p:sp>
      <p:sp>
        <p:nvSpPr>
          <p:cNvPr id="2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165225" y="2476183"/>
            <a:ext cx="290512" cy="217488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165225" y="2190433"/>
            <a:ext cx="309562" cy="219075"/>
          </a:xfrm>
          <a:prstGeom prst="rect"/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1446289" y="1041083"/>
            <a:ext cx="219037" cy="868362"/>
          </a:xfrm>
          <a:prstGeom prst="rect"/>
          <a:ln w="0">
            <a:noFill/>
          </a:ln>
        </p:spPr>
      </p:pic>
      <p:sp>
        <p:nvSpPr>
          <p:cNvPr id="8" name="New shape"/>
          <p:cNvSpPr/>
          <p:nvPr/>
        </p:nvSpPr>
        <p:spPr>
          <a:xfrm>
            <a:off x="2169160" y="303065"/>
            <a:ext cx="141986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ea typeface="MicrosoftYaHei"/>
              </a:rPr>
              <a:t>调查报告</a:t>
            </a:r>
          </a:p>
        </p:txBody>
      </p:sp>
      <p:sp>
        <p:nvSpPr>
          <p:cNvPr id="9" name="New shape"/>
          <p:cNvSpPr/>
          <p:nvPr/>
        </p:nvSpPr>
        <p:spPr>
          <a:xfrm>
            <a:off x="1777048" y="990291"/>
            <a:ext cx="178244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调查及调查方法</a:t>
            </a:r>
          </a:p>
        </p:txBody>
      </p:sp>
      <p:sp>
        <p:nvSpPr>
          <p:cNvPr id="10" name="New shape"/>
          <p:cNvSpPr/>
          <p:nvPr/>
        </p:nvSpPr>
        <p:spPr>
          <a:xfrm>
            <a:off x="1777048" y="1356051"/>
            <a:ext cx="254635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调查报告的功能及分类</a:t>
            </a:r>
          </a:p>
        </p:txBody>
      </p:sp>
      <p:sp>
        <p:nvSpPr>
          <p:cNvPr id="11" name="New shape"/>
          <p:cNvSpPr/>
          <p:nvPr/>
        </p:nvSpPr>
        <p:spPr>
          <a:xfrm>
            <a:off x="1777048" y="1721811"/>
            <a:ext cx="178244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调查报告的写作</a:t>
            </a:r>
          </a:p>
        </p:txBody>
      </p:sp>
      <p:sp>
        <p:nvSpPr>
          <p:cNvPr id="12" name="New shape"/>
          <p:cNvSpPr/>
          <p:nvPr/>
        </p:nvSpPr>
        <p:spPr>
          <a:xfrm>
            <a:off x="404495" y="1427685"/>
            <a:ext cx="81026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FFFFFF"/>
                </a:solidFill>
                <a:ea typeface="MicrosoftYaHei"/>
              </a:rPr>
              <a:t>学习内容</a:t>
            </a:r>
          </a:p>
        </p:txBody>
      </p:sp>
      <p:sp>
        <p:nvSpPr>
          <p:cNvPr id="13" name="New shape"/>
          <p:cNvSpPr/>
          <p:nvPr/>
        </p:nvSpPr>
        <p:spPr>
          <a:xfrm>
            <a:off x="1602740" y="2226636"/>
            <a:ext cx="178244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调查的主要方法</a:t>
            </a:r>
          </a:p>
        </p:txBody>
      </p:sp>
      <p:sp>
        <p:nvSpPr>
          <p:cNvPr id="14" name="New shape"/>
          <p:cNvSpPr/>
          <p:nvPr/>
        </p:nvSpPr>
        <p:spPr>
          <a:xfrm>
            <a:off x="1602740" y="2583823"/>
            <a:ext cx="229171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调查报告的写作过程</a:t>
            </a:r>
          </a:p>
        </p:txBody>
      </p:sp>
      <p:sp>
        <p:nvSpPr>
          <p:cNvPr id="1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4700905" y="1660525"/>
            <a:ext cx="96520" cy="0"/>
          </a:xfrm>
          <a:prstGeom prst="rect"/>
          <a:solidFill>
            <a:srgbClr val="000000">
              <a:alpha val="0"/>
            </a:srgbClr>
          </a:solidFill>
          <a:ln w="6096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168842" y="257346"/>
            <a:ext cx="141986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何谓调查</a:t>
            </a:r>
          </a:p>
        </p:txBody>
      </p:sp>
      <p:sp>
        <p:nvSpPr>
          <p:cNvPr id="7" name="New shape"/>
          <p:cNvSpPr/>
          <p:nvPr/>
        </p:nvSpPr>
        <p:spPr>
          <a:xfrm>
            <a:off x="267335" y="614250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461010" y="614250"/>
            <a:ext cx="388097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990033"/>
                </a:solidFill>
                <a:latin typeface="MicrosoftYaHei"/>
              </a:rPr>
              <a:t>没有调查，没有发言权。——调查的重要性</a:t>
            </a:r>
          </a:p>
        </p:txBody>
      </p:sp>
      <p:sp>
        <p:nvSpPr>
          <p:cNvPr id="9" name="New shape"/>
          <p:cNvSpPr/>
          <p:nvPr/>
        </p:nvSpPr>
        <p:spPr>
          <a:xfrm>
            <a:off x="267335" y="906350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521335" y="906350"/>
            <a:ext cx="303847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不做正确的调查同样没有发言权。</a:t>
            </a:r>
          </a:p>
        </p:txBody>
      </p:sp>
      <p:sp>
        <p:nvSpPr>
          <p:cNvPr id="11" name="New shape"/>
          <p:cNvSpPr/>
          <p:nvPr/>
        </p:nvSpPr>
        <p:spPr>
          <a:xfrm>
            <a:off x="568960" y="1198450"/>
            <a:ext cx="486156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一切结论产生于调查情况的末尾，而不是在它的先头。</a:t>
            </a:r>
          </a:p>
        </p:txBody>
      </p:sp>
      <p:sp>
        <p:nvSpPr>
          <p:cNvPr id="12" name="New shape"/>
          <p:cNvSpPr/>
          <p:nvPr/>
        </p:nvSpPr>
        <p:spPr>
          <a:xfrm>
            <a:off x="2921635" y="1490550"/>
            <a:ext cx="1652764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990033"/>
                </a:solidFill>
                <a:latin typeface="MicrosoftYaHei"/>
              </a:rPr>
              <a:t>——调查的有效性</a:t>
            </a:r>
          </a:p>
        </p:txBody>
      </p:sp>
      <p:sp>
        <p:nvSpPr>
          <p:cNvPr id="13" name="New shape"/>
          <p:cNvSpPr/>
          <p:nvPr/>
        </p:nvSpPr>
        <p:spPr>
          <a:xfrm>
            <a:off x="4700905" y="1554930"/>
            <a:ext cx="96106" cy="1191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00" dirty="1">
                <a:solidFill>
                  <a:srgbClr val="0000FF"/>
                </a:solidFill>
                <a:latin typeface="MicrosoftYaHei"/>
              </a:rPr>
              <a:t>※</a:t>
            </a:r>
          </a:p>
        </p:txBody>
      </p:sp>
      <p:sp>
        <p:nvSpPr>
          <p:cNvPr id="14" name="New shape"/>
          <p:cNvSpPr/>
          <p:nvPr/>
        </p:nvSpPr>
        <p:spPr>
          <a:xfrm>
            <a:off x="267335" y="1782650"/>
            <a:ext cx="7081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461010" y="1782650"/>
            <a:ext cx="486156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调查就象“十月怀胎”，解决问题就象“一朝分娩”。</a:t>
            </a:r>
          </a:p>
        </p:txBody>
      </p:sp>
      <p:sp>
        <p:nvSpPr>
          <p:cNvPr id="16" name="New shape"/>
          <p:cNvSpPr/>
          <p:nvPr/>
        </p:nvSpPr>
        <p:spPr>
          <a:xfrm>
            <a:off x="508635" y="2074750"/>
            <a:ext cx="344360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凡是没有办法的时候，就去调查研究。</a:t>
            </a:r>
          </a:p>
        </p:txBody>
      </p:sp>
      <p:sp>
        <p:nvSpPr>
          <p:cNvPr id="17" name="New shape"/>
          <p:cNvSpPr/>
          <p:nvPr/>
        </p:nvSpPr>
        <p:spPr>
          <a:xfrm>
            <a:off x="2740660" y="2366850"/>
            <a:ext cx="266558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990033"/>
                </a:solidFill>
                <a:latin typeface="MicrosoftYaHei"/>
              </a:rPr>
              <a:t>——调查的目的在于解决问题</a:t>
            </a:r>
          </a:p>
        </p:txBody>
      </p:sp>
      <p:sp>
        <p:nvSpPr>
          <p:cNvPr id="1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338773" y="259663"/>
            <a:ext cx="4449217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990033"/>
                </a:solidFill>
                <a:ea typeface="MicrosoftYaHei"/>
              </a:rPr>
              <a:t>案例：基于调查的2006年“全美写作计划”</a:t>
            </a:r>
          </a:p>
        </p:txBody>
      </p:sp>
      <p:sp>
        <p:nvSpPr>
          <p:cNvPr id="6" name="New shape"/>
          <p:cNvSpPr/>
          <p:nvPr/>
        </p:nvSpPr>
        <p:spPr>
          <a:xfrm>
            <a:off x="338773" y="819493"/>
            <a:ext cx="4817744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美国大学董事会全国写作委员会曾完成并发布三份调查报告：</a:t>
            </a:r>
          </a:p>
        </p:txBody>
      </p:sp>
      <p:sp>
        <p:nvSpPr>
          <p:cNvPr id="7" name="New shape"/>
          <p:cNvSpPr/>
          <p:nvPr/>
        </p:nvSpPr>
        <p:spPr>
          <a:xfrm>
            <a:off x="338772" y="1075398"/>
            <a:ext cx="6238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532448" y="1075398"/>
            <a:ext cx="3939598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2003年4月第一份调查，呼吁掀起一场写作革命；</a:t>
            </a:r>
          </a:p>
        </p:txBody>
      </p:sp>
      <p:sp>
        <p:nvSpPr>
          <p:cNvPr id="9" name="New shape"/>
          <p:cNvSpPr/>
          <p:nvPr/>
        </p:nvSpPr>
        <p:spPr>
          <a:xfrm>
            <a:off x="338772" y="1331303"/>
            <a:ext cx="6238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532448" y="1331303"/>
            <a:ext cx="4804502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2004年9月第二份《写作：通向工作的门票》，在调查了120</a:t>
            </a:r>
          </a:p>
        </p:txBody>
      </p:sp>
      <p:sp>
        <p:nvSpPr>
          <p:cNvPr id="11" name="New shape"/>
          <p:cNvSpPr/>
          <p:nvPr/>
        </p:nvSpPr>
        <p:spPr>
          <a:xfrm>
            <a:off x="532448" y="1544663"/>
            <a:ext cx="4846148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家美国大公司后，得出结论——当今职场，写作成为雇员获得</a:t>
            </a:r>
          </a:p>
        </p:txBody>
      </p:sp>
      <p:sp>
        <p:nvSpPr>
          <p:cNvPr id="12" name="New shape"/>
          <p:cNvSpPr/>
          <p:nvPr/>
        </p:nvSpPr>
        <p:spPr>
          <a:xfrm>
            <a:off x="532447" y="1758023"/>
            <a:ext cx="214122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聘任与提升的“敲门砖”；</a:t>
            </a:r>
          </a:p>
        </p:txBody>
      </p:sp>
      <p:sp>
        <p:nvSpPr>
          <p:cNvPr id="13" name="New shape"/>
          <p:cNvSpPr/>
          <p:nvPr/>
        </p:nvSpPr>
        <p:spPr>
          <a:xfrm>
            <a:off x="338772" y="2013928"/>
            <a:ext cx="62383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4" name="New shape"/>
          <p:cNvSpPr/>
          <p:nvPr/>
        </p:nvSpPr>
        <p:spPr>
          <a:xfrm>
            <a:off x="532448" y="2013928"/>
            <a:ext cx="4831772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2006年7月第三份报告《写作：来自州政府的强烈信息》发现</a:t>
            </a:r>
          </a:p>
        </p:txBody>
      </p:sp>
      <p:sp>
        <p:nvSpPr>
          <p:cNvPr id="15" name="New shape"/>
          <p:cNvSpPr/>
          <p:nvPr/>
        </p:nvSpPr>
        <p:spPr>
          <a:xfrm>
            <a:off x="532448" y="2227288"/>
            <a:ext cx="4817744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MicrosoftYaHei"/>
              </a:rPr>
              <a:t>，尽管政府部门对雇员的写作能力高度重视，但相当比例的政</a:t>
            </a:r>
          </a:p>
        </p:txBody>
      </p:sp>
      <p:sp>
        <p:nvSpPr>
          <p:cNvPr id="16" name="New shape"/>
          <p:cNvSpPr/>
          <p:nvPr/>
        </p:nvSpPr>
        <p:spPr>
          <a:xfrm>
            <a:off x="532448" y="2440648"/>
            <a:ext cx="2319655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MicrosoftYaHei"/>
              </a:rPr>
              <a:t>府雇员没有达到政府的要求。</a:t>
            </a:r>
          </a:p>
        </p:txBody>
      </p:sp>
      <p:sp>
        <p:nvSpPr>
          <p:cNvPr id="1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381756" y="903351"/>
            <a:ext cx="1778000" cy="18542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59410" y="418791"/>
            <a:ext cx="152781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调查的过程：</a:t>
            </a:r>
          </a:p>
        </p:txBody>
      </p:sp>
      <p:sp>
        <p:nvSpPr>
          <p:cNvPr id="7" name="New shape"/>
          <p:cNvSpPr/>
          <p:nvPr/>
        </p:nvSpPr>
        <p:spPr>
          <a:xfrm>
            <a:off x="359410" y="1138820"/>
            <a:ext cx="79921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553085" y="1138820"/>
            <a:ext cx="13716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确立调查主题</a:t>
            </a:r>
          </a:p>
        </p:txBody>
      </p:sp>
      <p:sp>
        <p:nvSpPr>
          <p:cNvPr id="9" name="New shape"/>
          <p:cNvSpPr/>
          <p:nvPr/>
        </p:nvSpPr>
        <p:spPr>
          <a:xfrm>
            <a:off x="359410" y="1467751"/>
            <a:ext cx="79921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553085" y="1467751"/>
            <a:ext cx="13716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设计调查方案</a:t>
            </a:r>
          </a:p>
        </p:txBody>
      </p:sp>
      <p:sp>
        <p:nvSpPr>
          <p:cNvPr id="11" name="New shape"/>
          <p:cNvSpPr/>
          <p:nvPr/>
        </p:nvSpPr>
        <p:spPr>
          <a:xfrm>
            <a:off x="359410" y="1796680"/>
            <a:ext cx="79921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553085" y="1796680"/>
            <a:ext cx="13716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实施调查方案</a:t>
            </a:r>
          </a:p>
        </p:txBody>
      </p:sp>
      <p:sp>
        <p:nvSpPr>
          <p:cNvPr id="13" name="New shape"/>
          <p:cNvSpPr/>
          <p:nvPr/>
        </p:nvSpPr>
        <p:spPr>
          <a:xfrm>
            <a:off x="359410" y="2125610"/>
            <a:ext cx="79921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4" name="New shape"/>
          <p:cNvSpPr/>
          <p:nvPr/>
        </p:nvSpPr>
        <p:spPr>
          <a:xfrm>
            <a:off x="553085" y="2125610"/>
            <a:ext cx="18288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统计分析调查资料</a:t>
            </a:r>
          </a:p>
        </p:txBody>
      </p:sp>
      <p:sp>
        <p:nvSpPr>
          <p:cNvPr id="15" name="New shape"/>
          <p:cNvSpPr/>
          <p:nvPr/>
        </p:nvSpPr>
        <p:spPr>
          <a:xfrm>
            <a:off x="359410" y="2454540"/>
            <a:ext cx="79921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6" name="New shape"/>
          <p:cNvSpPr/>
          <p:nvPr/>
        </p:nvSpPr>
        <p:spPr>
          <a:xfrm>
            <a:off x="553085" y="2454540"/>
            <a:ext cx="20574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MicrosoftYaHei"/>
              </a:rPr>
              <a:t>撰写并修改调查报告</a:t>
            </a:r>
          </a:p>
        </p:txBody>
      </p:sp>
      <p:sp>
        <p:nvSpPr>
          <p:cNvPr id="1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0" y="3195447"/>
            <a:ext cx="5760720" cy="37871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2985135"/>
            <a:ext cx="1663700" cy="2413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453128" y="1761363"/>
            <a:ext cx="1295400" cy="13335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16535" y="315523"/>
            <a:ext cx="4243737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SimHei"/>
              </a:rPr>
              <a:t>全面二孩政策最快年内实行  调研报告已完成</a:t>
            </a:r>
          </a:p>
        </p:txBody>
      </p:sp>
      <p:sp>
        <p:nvSpPr>
          <p:cNvPr id="7" name="New shape"/>
          <p:cNvSpPr/>
          <p:nvPr/>
        </p:nvSpPr>
        <p:spPr>
          <a:xfrm>
            <a:off x="1826260" y="596458"/>
            <a:ext cx="1284120" cy="1462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105" dirty="1">
                <a:solidFill>
                  <a:srgbClr val="000000"/>
                </a:solidFill>
                <a:latin typeface="MicrosoftYaHei"/>
              </a:rPr>
              <a:t>2015-07-22 环球网</a:t>
            </a:r>
          </a:p>
        </p:txBody>
      </p:sp>
      <p:sp>
        <p:nvSpPr>
          <p:cNvPr id="8" name="New shape"/>
          <p:cNvSpPr/>
          <p:nvPr/>
        </p:nvSpPr>
        <p:spPr>
          <a:xfrm>
            <a:off x="743585" y="1108418"/>
            <a:ext cx="356870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MicrosoftYaHei"/>
              </a:rPr>
              <a:t>“单独二孩”政策全面落地一年多后，中国生</a:t>
            </a:r>
          </a:p>
        </p:txBody>
      </p:sp>
      <p:sp>
        <p:nvSpPr>
          <p:cNvPr id="9" name="New shape"/>
          <p:cNvSpPr/>
          <p:nvPr/>
        </p:nvSpPr>
        <p:spPr>
          <a:xfrm>
            <a:off x="410210" y="1321778"/>
            <a:ext cx="392557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MicrosoftYaHei"/>
              </a:rPr>
              <a:t>育政策有望在审慎评估的前提下，再度适时调整。</a:t>
            </a:r>
          </a:p>
        </p:txBody>
      </p:sp>
      <p:sp>
        <p:nvSpPr>
          <p:cNvPr id="10" name="New shape"/>
          <p:cNvSpPr/>
          <p:nvPr/>
        </p:nvSpPr>
        <p:spPr>
          <a:xfrm>
            <a:off x="796290" y="1577683"/>
            <a:ext cx="356870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MicrosoftYaHei"/>
              </a:rPr>
              <a:t>一位不愿透露姓名的参与政策调研人士向《第</a:t>
            </a:r>
          </a:p>
        </p:txBody>
      </p:sp>
      <p:sp>
        <p:nvSpPr>
          <p:cNvPr id="11" name="New shape"/>
          <p:cNvSpPr/>
          <p:nvPr/>
        </p:nvSpPr>
        <p:spPr>
          <a:xfrm>
            <a:off x="410210" y="1791043"/>
            <a:ext cx="4032561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MicrosoftYaHei"/>
              </a:rPr>
              <a:t>一财经日报》记者透露， 有关部门已经组织调研力</a:t>
            </a:r>
          </a:p>
        </p:txBody>
      </p:sp>
      <p:sp>
        <p:nvSpPr>
          <p:cNvPr id="12" name="New shape"/>
          <p:cNvSpPr/>
          <p:nvPr/>
        </p:nvSpPr>
        <p:spPr>
          <a:xfrm>
            <a:off x="410210" y="2004403"/>
            <a:ext cx="3925570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ea typeface="MicrosoftYaHei"/>
              </a:rPr>
              <a:t>量深入到全国西部、中部、东部各个省，调研报告</a:t>
            </a:r>
          </a:p>
        </p:txBody>
      </p:sp>
      <p:sp>
        <p:nvSpPr>
          <p:cNvPr id="13" name="New shape"/>
          <p:cNvSpPr/>
          <p:nvPr/>
        </p:nvSpPr>
        <p:spPr>
          <a:xfrm>
            <a:off x="410210" y="2217763"/>
            <a:ext cx="1962785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latin typeface="MicrosoftYaHei"/>
              </a:rPr>
              <a:t>已经完成，供决策参考。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Mong" typeface="Mongolian Baiti"/>
        <a:font script="Mlym" typeface="Kartika"/>
        <a:font script="Khmr" typeface="MoolBoran"/>
        <a:font script="Deva" typeface="Mangal"/>
        <a:font script="Thaa" typeface="MV Boli"/>
        <a:font script="Cans" typeface="Euphemia"/>
        <a:font script="Yiii" typeface="Microsoft Yi Baiti"/>
        <a:font script="Arab" typeface="Times New Roman"/>
        <a:font script="Taml" typeface="Latha"/>
        <a:font script="Hant" typeface="新細明體"/>
        <a:font script="Telu" typeface="Gautami"/>
        <a:font script="Laoo" typeface="DokChampa"/>
        <a:font script="Beng" typeface="Vrinda"/>
        <a:font script="Knda" typeface="Tunga"/>
        <a:font script="Tibt" typeface="Microsoft Himalaya"/>
        <a:font script="Cher" typeface="Plantagenet Cherokee"/>
        <a:font script="Syrc" typeface="Estrangelo Edessa"/>
        <a:font script="Orya" typeface="Kalinga"/>
        <a:font script="Ethi" typeface="Nyala"/>
        <a:font script="Guru" typeface="Raavi"/>
        <a:font script="Jpan" typeface="ＭＳ Ｐゴシック"/>
        <a:font script="Hang" typeface="맑은 고딕"/>
        <a:font script="Thai" typeface="Angsana New"/>
        <a:font script="Hebr" typeface="Times New Roman"/>
        <a:font script="Uigh" typeface="Microsoft Uighur"/>
        <a:font script="Geor" typeface="Sylfaen"/>
        <a:font script="Gujr" typeface="Shruti"/>
        <a:font script="Hans" typeface="宋体"/>
        <a:font script="Viet" typeface="Times New Roman"/>
        <a:font script="Sinh" typeface="Iskoola Pota"/>
      </a:majorFont>
      <a:minorFont>
        <a:latin typeface="Calibri"/>
        <a:ea typeface=""/>
        <a:cs typeface=""/>
        <a:font script="Mong" typeface="Mongolian Baiti"/>
        <a:font script="Mlym" typeface="Kartika"/>
        <a:font script="Khmr" typeface="DaunPenh"/>
        <a:font script="Deva" typeface="Mangal"/>
        <a:font script="Thaa" typeface="MV Boli"/>
        <a:font script="Cans" typeface="Euphemia"/>
        <a:font script="Yiii" typeface="Microsoft Yi Baiti"/>
        <a:font script="Arab" typeface="Arial"/>
        <a:font script="Taml" typeface="Latha"/>
        <a:font script="Hant" typeface="新細明體"/>
        <a:font script="Telu" typeface="Gautami"/>
        <a:font script="Laoo" typeface="DokChampa"/>
        <a:font script="Beng" typeface="Vrinda"/>
        <a:font script="Knda" typeface="Tunga"/>
        <a:font script="Tibt" typeface="Microsoft Himalaya"/>
        <a:font script="Cher" typeface="Plantagenet Cherokee"/>
        <a:font script="Syrc" typeface="Estrangelo Edessa"/>
        <a:font script="Orya" typeface="Kalinga"/>
        <a:font script="Ethi" typeface="Nyala"/>
        <a:font script="Guru" typeface="Raavi"/>
        <a:font script="Jpan" typeface="ＭＳ Ｐゴシック"/>
        <a:font script="Hang" typeface="맑은 고딕"/>
        <a:font script="Thai" typeface="Cordia New"/>
        <a:font script="Hebr" typeface="Arial"/>
        <a:font script="Uigh" typeface="Microsoft Uighur"/>
        <a:font script="Geor" typeface="Sylfaen"/>
        <a:font script="Gujr" typeface="Shruti"/>
        <a:font script="Hans" typeface="宋体"/>
        <a:font script="Viet" typeface="Arial"/>
        <a:font script="Sinh" typeface="Iskoola Pota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2024-09-24T01:48:03.0860789Z</dcterms:created>
  <dcterms:modified xsi:type="dcterms:W3CDTF">2024-09-24T01:48:03.0860790Z</dcterms:modified>
</cp:coreProperties>
</file>