
<file path=[Content_Types].xml><?xml version="1.0" encoding="utf-8"?>
<Types xmlns="http://schemas.openxmlformats.org/package/2006/content-types">
  <Default Extension="rels" ContentType="application/vnd.openxmlformats-package.relationships+xml"/>
  <Default Extension="png" ContentType="image/png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thumbnail" Target="docProps/thumbnail.jpeg" /><Relationship Id="rId3" Type="http://schemas.openxmlformats.org/package/2006/relationships/metadata/core-properties" Target="docProps/core.xml" /><Relationship Id="rId4" Type="http://schemas.openxmlformats.org/officeDocument/2006/relationships/extended-properties" Target="docProps/app.xml" /></Relationships>
</file>

<file path=ppt/presentation.xml><?xml version="1.0" encoding="utf-8"?>
<!--Generated by Spire.PDF for .NET 10.7.25.0--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r:id="rId1" id="2147483648"/>
  </p:sldMasterIdLst>
  <p:sldIdLst>
    <p:sldId r:id="rId2" id="256"/>
    <p:sldId r:id="rId7" id="257"/>
    <p:sldId r:id="rId8" id="258"/>
    <p:sldId r:id="rId9" id="259"/>
    <p:sldId r:id="rId10" id="260"/>
    <p:sldId r:id="rId11" id="261"/>
    <p:sldId r:id="rId12" id="262"/>
    <p:sldId r:id="rId13" id="263"/>
    <p:sldId r:id="rId14" id="264"/>
    <p:sldId r:id="rId15" id="265"/>
  </p:sldIdLst>
  <p:sldSz cx="9144000" cy="51435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dcterms="http://purl.org/dc/terms/" xmlns:dcmitype="http://purl.org/dc/dcmitype/" xmlns:xsi="http://www.w3.org/2001/XMLSchema-instance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212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10" Type="http://schemas.openxmlformats.org/officeDocument/2006/relationships/slide" Target="slides/slide5.xml" /><Relationship Id="rId11" Type="http://schemas.openxmlformats.org/officeDocument/2006/relationships/slide" Target="slides/slide6.xml" /><Relationship Id="rId12" Type="http://schemas.openxmlformats.org/officeDocument/2006/relationships/slide" Target="slides/slide7.xml" /><Relationship Id="rId13" Type="http://schemas.openxmlformats.org/officeDocument/2006/relationships/slide" Target="slides/slide8.xml" /><Relationship Id="rId14" Type="http://schemas.openxmlformats.org/officeDocument/2006/relationships/slide" Target="slides/slide9.xml" /><Relationship Id="rId15" Type="http://schemas.openxmlformats.org/officeDocument/2006/relationships/slide" Target="slides/slide10.xml" /><Relationship Id="rId2" Type="http://schemas.openxmlformats.org/officeDocument/2006/relationships/slide" Target="slides/slide1.xml" /><Relationship Id="rId3" Type="http://schemas.openxmlformats.org/officeDocument/2006/relationships/presProps" Target="presProps.xml" /><Relationship Id="rId4" Type="http://schemas.openxmlformats.org/officeDocument/2006/relationships/viewProps" Target="viewProps.xml" /><Relationship Id="rId5" Type="http://schemas.openxmlformats.org/officeDocument/2006/relationships/theme" Target="theme/theme1.xml" /><Relationship Id="rId6" Type="http://schemas.openxmlformats.org/officeDocument/2006/relationships/tableStyles" Target="tableStyles.xml" /><Relationship Id="rId7" Type="http://schemas.openxmlformats.org/officeDocument/2006/relationships/slide" Target="slides/slide2.xml" /><Relationship Id="rId8" Type="http://schemas.openxmlformats.org/officeDocument/2006/relationships/slide" Target="slides/slide3.xml" /><Relationship Id="rId9" Type="http://schemas.openxmlformats.org/officeDocument/2006/relationships/slide" Target="slides/slide4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def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/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/>
            <a:r>
              <a:rPr lang="en-US" dirty="1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6" name="Slide Number Placeholder 5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/>
        <p:txBody>
          <a:bodyPr/>
          <a:lstStyle>
            <a:def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/>
          <p:nvPr>
            <p:ph type="body" orient="vert" idx="1"/>
          </p:nvPr>
        </p:nvSpPr>
        <p:spPr/>
        <p:txBody>
          <a:bodyPr/>
          <a:lstStyle>
            <a:defPPr/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Date Placeholder 3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6" name="Slide Number Placeholder 5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/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/>
          <a:lstStyle>
            <a:def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/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/>
          <a:lstStyle>
            <a:defPPr/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Date Placeholder 3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6" name="Slide Number Placeholder 5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/>
        <p:txBody>
          <a:bodyPr/>
          <a:lstStyle>
            <a:def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/>
          <p:nvPr>
            <p:ph type="obj" idx="1"/>
          </p:nvPr>
        </p:nvSpPr>
        <p:spPr/>
        <p:txBody>
          <a:bodyPr/>
          <a:lstStyle>
            <a:defPPr/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Date Placeholder 3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6" name="Slide Number Placeholder 5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defPPr/>
            <a:lvl1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4" name="Date Placeholder 3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6" name="Slide Number Placeholder 5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/>
        <p:txBody>
          <a:bodyPr/>
          <a:lstStyle>
            <a:def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/>
          <p:nvPr>
            <p:ph type="obj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Content Placeholder 3"/>
          <p:cNvSpPr/>
          <p:nvPr>
            <p:ph type="obj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5" name="Date Placeholder 4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6" name="Footer Placeholder 5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7" name="Slide Number Placeholder 6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/>
        <p:txBody>
          <a:bodyPr/>
          <a:lstStyle>
            <a:defPPr/>
            <a:lvl1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4" name="Content Placeholder 3"/>
          <p:cNvSpPr/>
          <p:nvPr>
            <p:ph type="obj"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5" name="Text Placeholder 4"/>
          <p:cNvSpPr/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6" name="Content Placeholder 5"/>
          <p:cNvSpPr/>
          <p:nvPr>
            <p:ph type="obj"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7" name="Date Placeholder 6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8" name="Footer Placeholder 7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9" name="Slide Number Placeholder 8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/>
        <p:txBody>
          <a:bodyPr/>
          <a:lstStyle>
            <a:def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4" name="Footer Placeholder 3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5" name="Slide Number Placeholder 4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3" name="Footer Placeholder 2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4" name="Slide Number Placeholder 3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defPPr/>
            <a:lvl1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/>
          <p:nvPr>
            <p:ph type="obj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Text Placeholder 3"/>
          <p:cNvSpPr/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5" name="Date Placeholder 4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6" name="Footer Placeholder 5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7" name="Slide Number Placeholder 6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defPPr/>
            <a:lvl1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/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/>
            <a:endParaRPr lang="en-US"/>
          </a:p>
        </p:txBody>
      </p:sp>
      <p:sp>
        <p:nvSpPr>
          <p:cNvPr id="4" name="Text Placeholder 3"/>
          <p:cNvSpPr/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5" name="Date Placeholder 4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6" name="Footer Placeholder 5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7" name="Slide Number Placeholder 6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/>
          <p:nvPr>
            <p:ph type="title"/>
          </p:nvPr>
        </p:nvSpPr>
        <p:spPr>
          <a:xfrm>
            <a:off x="457200" y="274638"/>
            <a:ext cx="8229600" cy="1143000"/>
          </a:xfrm>
          <a:prstGeom prst="rect"/>
        </p:spPr>
        <p:txBody>
          <a:bodyPr lIns="91440" tIns="45720" rIns="91440" bIns="45720" rtlCol="0" anchor="ctr">
            <a:normAutofit/>
          </a:bodyPr>
          <a:lstStyle>
            <a:def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/>
        </p:spPr>
        <p:txBody>
          <a:bodyPr lIns="91440" tIns="45720" rIns="91440" bIns="45720" rtlCol="0">
            <a:normAutofit/>
          </a:bodyPr>
          <a:lstStyle>
            <a:defPPr/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Date Placeholder 3"/>
          <p:cNvSpPr/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/>
        </p:spPr>
        <p:txBody>
          <a:bodyPr lIns="91440" tIns="45720" rIns="91440" bIns="45720" rtlCol="0" anchor="ctr"/>
          <a:lstStyle>
            <a:defPPr/>
            <a:lvl1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/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/>
        </p:spPr>
        <p:txBody>
          <a:bodyPr lIns="91440" tIns="45720" rIns="91440" bIns="45720" rtlCol="0" anchor="ctr"/>
          <a:lstStyle>
            <a:defPPr/>
            <a:lvl1pPr/>
          </a:lstStyle>
          <a:p>
            <a:pPr/>
            <a:endParaRPr lang="en-US"/>
          </a:p>
        </p:txBody>
      </p:sp>
      <p:sp>
        <p:nvSpPr>
          <p:cNvPr id="6" name="Slide Number Placeholder 5"/>
          <p:cNvSpPr/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/>
        </p:spPr>
        <p:txBody>
          <a:bodyPr lIns="91440" tIns="45720" rIns="91440" bIns="45720" rtlCol="0" anchor="ctr"/>
          <a:lstStyle>
            <a:defPPr/>
            <a:lvl1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1.png" /></Relationships>
</file>

<file path=ppt/slides/_rels/slide1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23.png" /><Relationship Id="rId3" Type="http://schemas.openxmlformats.org/officeDocument/2006/relationships/image" Target="../media/image24.png" /><Relationship Id="rId4" Type="http://schemas.openxmlformats.org/officeDocument/2006/relationships/image" Target="../media/image25.png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2.png" /><Relationship Id="rId3" Type="http://schemas.openxmlformats.org/officeDocument/2006/relationships/image" Target="../media/image3.png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4.png" /><Relationship Id="rId3" Type="http://schemas.openxmlformats.org/officeDocument/2006/relationships/image" Target="../media/image5.png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6.png" /><Relationship Id="rId3" Type="http://schemas.openxmlformats.org/officeDocument/2006/relationships/image" Target="../media/image7.png" /><Relationship Id="rId4" Type="http://schemas.openxmlformats.org/officeDocument/2006/relationships/image" Target="../media/image8.png" /></Relationships>
</file>

<file path=ppt/slides/_rels/slide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9.png" /><Relationship Id="rId3" Type="http://schemas.openxmlformats.org/officeDocument/2006/relationships/image" Target="../media/image10.png" /><Relationship Id="rId4" Type="http://schemas.openxmlformats.org/officeDocument/2006/relationships/image" Target="../media/image11.png" /></Relationships>
</file>

<file path=ppt/slides/_rels/slide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12.png" /><Relationship Id="rId3" Type="http://schemas.openxmlformats.org/officeDocument/2006/relationships/image" Target="../media/image13.png" /><Relationship Id="rId4" Type="http://schemas.openxmlformats.org/officeDocument/2006/relationships/image" Target="../media/image14.png" /><Relationship Id="rId5" Type="http://schemas.openxmlformats.org/officeDocument/2006/relationships/image" Target="../media/image15.png" /></Relationships>
</file>

<file path=ppt/slides/_rels/slide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16.png" /><Relationship Id="rId3" Type="http://schemas.openxmlformats.org/officeDocument/2006/relationships/image" Target="../media/image17.png" /></Relationships>
</file>

<file path=ppt/slides/_rels/slide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18.png" /><Relationship Id="rId3" Type="http://schemas.openxmlformats.org/officeDocument/2006/relationships/image" Target="../media/image19.png" /><Relationship Id="rId4" Type="http://schemas.openxmlformats.org/officeDocument/2006/relationships/image" Target="../media/image20.png" /></Relationships>
</file>

<file path=ppt/slides/_rels/slide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21.png" /><Relationship Id="rId3" Type="http://schemas.openxmlformats.org/officeDocument/2006/relationships/image" Target="../media/image22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7277100" y="347472"/>
            <a:ext cx="1746504" cy="469062"/>
          </a:xfrm>
          <a:prstGeom prst="rect"/>
          <a:ln w="0">
            <a:noFill/>
          </a:ln>
        </p:spPr>
      </p:pic>
      <p:sp>
        <p:nvSpPr>
          <p:cNvPr id="3" name="New shape"/>
          <p:cNvSpPr/>
          <p:nvPr/>
        </p:nvSpPr>
        <p:spPr>
          <a:xfrm>
            <a:off x="3359150" y="2008796"/>
            <a:ext cx="2442210" cy="42412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205" b="1" dirty="1">
                <a:solidFill>
                  <a:srgbClr val="000000"/>
                </a:solidFill>
                <a:latin typeface="MicrosoftYaHei"/>
              </a:rPr>
              <a:t>演讲与演讲稿</a:t>
            </a:r>
          </a:p>
        </p:txBody>
      </p:sp>
      <p:sp>
        <p:nvSpPr>
          <p:cNvPr id="4" name="New shape"/>
          <p:cNvSpPr/>
          <p:nvPr/>
        </p:nvSpPr>
        <p:spPr>
          <a:xfrm>
            <a:off x="254000" y="154682"/>
            <a:ext cx="4270623" cy="14188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000" dirty="1">
                <a:solidFill>
                  <a:srgbClr val="FF0000"/>
                </a:solidFill>
                <a:latin typeface="Arial"/>
              </a:rPr>
              <a:t>Evaluation Warning : The document was created with Spire.PDF for Python.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7277100" y="347472"/>
            <a:ext cx="1746504" cy="469062"/>
          </a:xfrm>
          <a:prstGeom prst="rect"/>
          <a:ln w="0">
            <a:noFill/>
          </a:ln>
        </p:spPr>
      </p:pic>
      <p:pic>
        <p:nvPicPr>
          <p:cNvPr id="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52628" y="1056132"/>
            <a:ext cx="8238744" cy="18288"/>
          </a:xfrm>
          <a:prstGeom prst="rect"/>
          <a:ln w="0">
            <a:noFill/>
          </a:ln>
        </p:spPr>
      </p:pic>
      <p:pic>
        <p:nvPicPr>
          <p:cNvPr id="4" name="New picture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6388608" y="2458212"/>
            <a:ext cx="2336800" cy="2184400"/>
          </a:xfrm>
          <a:prstGeom prst="rect"/>
          <a:ln w="0">
            <a:noFill/>
          </a:ln>
        </p:spPr>
      </p:pic>
      <p:sp>
        <p:nvSpPr>
          <p:cNvPr id="5" name="New shape"/>
          <p:cNvSpPr/>
          <p:nvPr/>
        </p:nvSpPr>
        <p:spPr>
          <a:xfrm>
            <a:off x="1146493" y="361963"/>
            <a:ext cx="3865880" cy="52476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805" dirty="1">
                <a:solidFill>
                  <a:srgbClr val="FF0000"/>
                </a:solidFill>
                <a:ea typeface="SimHei"/>
              </a:rPr>
              <a:t>演讲与演讲稿——</a:t>
            </a:r>
          </a:p>
        </p:txBody>
      </p:sp>
      <p:sp>
        <p:nvSpPr>
          <p:cNvPr id="6" name="New shape"/>
          <p:cNvSpPr/>
          <p:nvPr/>
        </p:nvSpPr>
        <p:spPr>
          <a:xfrm>
            <a:off x="1794192" y="979322"/>
            <a:ext cx="4884419" cy="442015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205" dirty="1">
                <a:solidFill>
                  <a:srgbClr val="000000"/>
                </a:solidFill>
                <a:ea typeface="SimHei"/>
              </a:rPr>
              <a:t>演讲稿水平的高低直接影响</a:t>
            </a:r>
          </a:p>
        </p:txBody>
      </p:sp>
      <p:sp>
        <p:nvSpPr>
          <p:cNvPr id="7" name="New shape"/>
          <p:cNvSpPr/>
          <p:nvPr/>
        </p:nvSpPr>
        <p:spPr>
          <a:xfrm>
            <a:off x="942023" y="1418107"/>
            <a:ext cx="3256280" cy="442015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205" dirty="1">
                <a:solidFill>
                  <a:srgbClr val="000000"/>
                </a:solidFill>
                <a:ea typeface="SimHei"/>
              </a:rPr>
              <a:t>到演讲的成功与否</a:t>
            </a:r>
          </a:p>
        </p:txBody>
      </p:sp>
      <p:sp>
        <p:nvSpPr>
          <p:cNvPr id="8" name="New shape"/>
          <p:cNvSpPr/>
          <p:nvPr/>
        </p:nvSpPr>
        <p:spPr>
          <a:xfrm>
            <a:off x="778193" y="2571903"/>
            <a:ext cx="3256280" cy="442015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205" dirty="1">
                <a:solidFill>
                  <a:srgbClr val="FF0000"/>
                </a:solidFill>
                <a:ea typeface="SimHei"/>
              </a:rPr>
              <a:t>演讲成功的要素：</a:t>
            </a:r>
          </a:p>
        </p:txBody>
      </p:sp>
      <p:sp>
        <p:nvSpPr>
          <p:cNvPr id="9" name="New shape"/>
          <p:cNvSpPr/>
          <p:nvPr/>
        </p:nvSpPr>
        <p:spPr>
          <a:xfrm>
            <a:off x="778192" y="3107543"/>
            <a:ext cx="4614545" cy="36987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795" dirty="1">
                <a:solidFill>
                  <a:srgbClr val="FF0000"/>
                </a:solidFill>
                <a:ea typeface="MicrosoftYaHei"/>
              </a:rPr>
              <a:t>符合语境、内容深刻的演讲稿</a:t>
            </a:r>
          </a:p>
        </p:txBody>
      </p:sp>
      <p:sp>
        <p:nvSpPr>
          <p:cNvPr id="10" name="New shape"/>
          <p:cNvSpPr/>
          <p:nvPr/>
        </p:nvSpPr>
        <p:spPr>
          <a:xfrm>
            <a:off x="778192" y="3581888"/>
            <a:ext cx="4969511" cy="36987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795" dirty="1">
                <a:solidFill>
                  <a:srgbClr val="000000"/>
                </a:solidFill>
                <a:ea typeface="MicrosoftYaHei"/>
              </a:rPr>
              <a:t>表达准确、生动流畅的有声语言</a:t>
            </a:r>
          </a:p>
        </p:txBody>
      </p:sp>
      <p:sp>
        <p:nvSpPr>
          <p:cNvPr id="11" name="New shape"/>
          <p:cNvSpPr/>
          <p:nvPr/>
        </p:nvSpPr>
        <p:spPr>
          <a:xfrm>
            <a:off x="778192" y="4056233"/>
            <a:ext cx="4614545" cy="36987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795" dirty="1">
                <a:solidFill>
                  <a:srgbClr val="000000"/>
                </a:solidFill>
                <a:latin typeface="MicrosoftYaHei"/>
              </a:rPr>
              <a:t>仪表端庄、情态自然的态势语</a:t>
            </a:r>
          </a:p>
        </p:txBody>
      </p:sp>
      <p:sp>
        <p:nvSpPr>
          <p:cNvPr id="12" name="New shape"/>
          <p:cNvSpPr/>
          <p:nvPr/>
        </p:nvSpPr>
        <p:spPr>
          <a:xfrm>
            <a:off x="778193" y="4530578"/>
            <a:ext cx="577165" cy="36987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795" dirty="1">
                <a:solidFill>
                  <a:srgbClr val="000000"/>
                </a:solidFill>
                <a:latin typeface="MicrosoftYaHei"/>
              </a:rPr>
              <a:t>……</a:t>
            </a:r>
          </a:p>
        </p:txBody>
      </p:sp>
      <p:sp>
        <p:nvSpPr>
          <p:cNvPr id="13" name="New shape"/>
          <p:cNvSpPr/>
          <p:nvPr/>
        </p:nvSpPr>
        <p:spPr>
          <a:xfrm>
            <a:off x="254000" y="154682"/>
            <a:ext cx="4270623" cy="14188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000" dirty="1">
                <a:solidFill>
                  <a:srgbClr val="FF0000"/>
                </a:solidFill>
                <a:latin typeface="Arial"/>
              </a:rPr>
              <a:t>Evaluation Warning : The document was created with Spire.PDF for Python.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7277100" y="347472"/>
            <a:ext cx="1746504" cy="469062"/>
          </a:xfrm>
          <a:prstGeom prst="rect"/>
          <a:ln w="0">
            <a:noFill/>
          </a:ln>
        </p:spPr>
      </p:pic>
      <p:pic>
        <p:nvPicPr>
          <p:cNvPr id="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52628" y="1056132"/>
            <a:ext cx="8238744" cy="18288"/>
          </a:xfrm>
          <a:prstGeom prst="rect"/>
          <a:ln w="0">
            <a:noFill/>
          </a:ln>
        </p:spPr>
      </p:pic>
      <p:sp>
        <p:nvSpPr>
          <p:cNvPr id="4" name="New shape"/>
          <p:cNvSpPr/>
          <p:nvPr/>
        </p:nvSpPr>
        <p:spPr>
          <a:xfrm>
            <a:off x="600393" y="1330461"/>
            <a:ext cx="177380" cy="52867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995" dirty="1">
                <a:solidFill>
                  <a:srgbClr val="000000"/>
                </a:solidFill>
                <a:ea typeface="Arial"/>
              </a:rPr>
              <a:t>•</a:t>
            </a:r>
          </a:p>
        </p:txBody>
      </p:sp>
      <p:sp>
        <p:nvSpPr>
          <p:cNvPr id="5" name="New shape"/>
          <p:cNvSpPr/>
          <p:nvPr/>
        </p:nvSpPr>
        <p:spPr>
          <a:xfrm>
            <a:off x="778193" y="1314853"/>
            <a:ext cx="3551555" cy="55096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995" dirty="1">
                <a:solidFill>
                  <a:srgbClr val="000000"/>
                </a:solidFill>
                <a:latin typeface="SimSun"/>
              </a:rPr>
              <a:t>一、什么是演讲</a:t>
            </a:r>
          </a:p>
        </p:txBody>
      </p:sp>
      <p:sp>
        <p:nvSpPr>
          <p:cNvPr id="6" name="New shape"/>
          <p:cNvSpPr/>
          <p:nvPr/>
        </p:nvSpPr>
        <p:spPr>
          <a:xfrm>
            <a:off x="600393" y="1969906"/>
            <a:ext cx="177380" cy="52867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995" dirty="1">
                <a:solidFill>
                  <a:srgbClr val="000000"/>
                </a:solidFill>
                <a:ea typeface="Arial"/>
              </a:rPr>
              <a:t>•</a:t>
            </a:r>
          </a:p>
        </p:txBody>
      </p:sp>
      <p:sp>
        <p:nvSpPr>
          <p:cNvPr id="7" name="New shape"/>
          <p:cNvSpPr/>
          <p:nvPr/>
        </p:nvSpPr>
        <p:spPr>
          <a:xfrm>
            <a:off x="778193" y="1954299"/>
            <a:ext cx="4058920" cy="55096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995" dirty="1">
                <a:solidFill>
                  <a:srgbClr val="000000"/>
                </a:solidFill>
                <a:latin typeface="SimSun"/>
              </a:rPr>
              <a:t>二、什么是演讲稿</a:t>
            </a:r>
          </a:p>
        </p:txBody>
      </p:sp>
      <p:sp>
        <p:nvSpPr>
          <p:cNvPr id="8" name="New shape"/>
          <p:cNvSpPr/>
          <p:nvPr/>
        </p:nvSpPr>
        <p:spPr>
          <a:xfrm>
            <a:off x="600393" y="2609351"/>
            <a:ext cx="177380" cy="52867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995" dirty="1">
                <a:solidFill>
                  <a:srgbClr val="000000"/>
                </a:solidFill>
                <a:ea typeface="Arial"/>
              </a:rPr>
              <a:t>•</a:t>
            </a:r>
          </a:p>
        </p:txBody>
      </p:sp>
      <p:sp>
        <p:nvSpPr>
          <p:cNvPr id="9" name="New shape"/>
          <p:cNvSpPr/>
          <p:nvPr/>
        </p:nvSpPr>
        <p:spPr>
          <a:xfrm>
            <a:off x="778192" y="2593744"/>
            <a:ext cx="6595745" cy="55096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995" dirty="1">
                <a:solidFill>
                  <a:srgbClr val="000000"/>
                </a:solidFill>
                <a:latin typeface="SimSun"/>
              </a:rPr>
              <a:t>三、演讲与演讲稿之间的关系</a:t>
            </a:r>
          </a:p>
        </p:txBody>
      </p:sp>
      <p:sp>
        <p:nvSpPr>
          <p:cNvPr id="10" name="New shape"/>
          <p:cNvSpPr/>
          <p:nvPr/>
        </p:nvSpPr>
        <p:spPr>
          <a:xfrm>
            <a:off x="254000" y="154682"/>
            <a:ext cx="4270623" cy="14188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000" dirty="1">
                <a:solidFill>
                  <a:srgbClr val="FF0000"/>
                </a:solidFill>
                <a:latin typeface="Arial"/>
              </a:rPr>
              <a:t>Evaluation Warning : The document was created with Spire.PDF for Python.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7277100" y="347472"/>
            <a:ext cx="1746504" cy="469062"/>
          </a:xfrm>
          <a:prstGeom prst="rect"/>
          <a:ln w="0">
            <a:noFill/>
          </a:ln>
        </p:spPr>
      </p:pic>
      <p:pic>
        <p:nvPicPr>
          <p:cNvPr id="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5417820" y="914400"/>
            <a:ext cx="3546348" cy="4073652"/>
          </a:xfrm>
          <a:prstGeom prst="rect"/>
          <a:ln w="0">
            <a:noFill/>
          </a:ln>
        </p:spPr>
      </p:pic>
      <p:sp>
        <p:nvSpPr>
          <p:cNvPr id="4" name="New shape"/>
          <p:cNvSpPr/>
          <p:nvPr/>
        </p:nvSpPr>
        <p:spPr>
          <a:xfrm>
            <a:off x="1800542" y="1444803"/>
            <a:ext cx="1398984" cy="63519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4800" dirty="1">
                <a:solidFill>
                  <a:srgbClr val="000000"/>
                </a:solidFill>
                <a:ea typeface="MicrosoftYaHei"/>
              </a:rPr>
              <a:t>演 讲</a:t>
            </a:r>
          </a:p>
        </p:txBody>
      </p:sp>
      <p:sp>
        <p:nvSpPr>
          <p:cNvPr id="5" name="New shape"/>
          <p:cNvSpPr/>
          <p:nvPr/>
        </p:nvSpPr>
        <p:spPr>
          <a:xfrm>
            <a:off x="2289492" y="2161084"/>
            <a:ext cx="609600" cy="63519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4800" dirty="1">
                <a:solidFill>
                  <a:srgbClr val="000000"/>
                </a:solidFill>
                <a:ea typeface="MicrosoftYaHei"/>
              </a:rPr>
              <a:t>与</a:t>
            </a:r>
          </a:p>
        </p:txBody>
      </p:sp>
      <p:sp>
        <p:nvSpPr>
          <p:cNvPr id="6" name="New shape"/>
          <p:cNvSpPr/>
          <p:nvPr/>
        </p:nvSpPr>
        <p:spPr>
          <a:xfrm>
            <a:off x="1537652" y="3062784"/>
            <a:ext cx="1828800" cy="63519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4800" dirty="1">
                <a:solidFill>
                  <a:srgbClr val="FF0000"/>
                </a:solidFill>
                <a:ea typeface="MicrosoftYaHei"/>
              </a:rPr>
              <a:t>演讲稿</a:t>
            </a:r>
          </a:p>
        </p:txBody>
      </p:sp>
      <p:sp>
        <p:nvSpPr>
          <p:cNvPr id="7" name="New shape"/>
          <p:cNvSpPr/>
          <p:nvPr/>
        </p:nvSpPr>
        <p:spPr>
          <a:xfrm>
            <a:off x="2025333" y="4018253"/>
            <a:ext cx="407035" cy="42412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205" dirty="1">
                <a:solidFill>
                  <a:srgbClr val="000000"/>
                </a:solidFill>
                <a:ea typeface="MicrosoftYaHei"/>
              </a:rPr>
              <a:t>兰</a:t>
            </a:r>
          </a:p>
        </p:txBody>
      </p:sp>
      <p:sp>
        <p:nvSpPr>
          <p:cNvPr id="8" name="New shape"/>
          <p:cNvSpPr/>
          <p:nvPr/>
        </p:nvSpPr>
        <p:spPr>
          <a:xfrm>
            <a:off x="2911792" y="4018253"/>
            <a:ext cx="407035" cy="42412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205" dirty="1">
                <a:solidFill>
                  <a:srgbClr val="000000"/>
                </a:solidFill>
                <a:latin typeface="MicrosoftYaHei"/>
              </a:rPr>
              <a:t>霞</a:t>
            </a:r>
          </a:p>
        </p:txBody>
      </p:sp>
      <p:sp>
        <p:nvSpPr>
          <p:cNvPr id="9" name="New shape"/>
          <p:cNvSpPr/>
          <p:nvPr/>
        </p:nvSpPr>
        <p:spPr>
          <a:xfrm>
            <a:off x="254000" y="154682"/>
            <a:ext cx="4270623" cy="14188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000" dirty="1">
                <a:solidFill>
                  <a:srgbClr val="FF0000"/>
                </a:solidFill>
                <a:latin typeface="Arial"/>
              </a:rPr>
              <a:t>Evaluation Warning : The document was created with Spire.PDF for Python.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7277100" y="347472"/>
            <a:ext cx="1746504" cy="469062"/>
          </a:xfrm>
          <a:prstGeom prst="rect"/>
          <a:ln w="0">
            <a:noFill/>
          </a:ln>
        </p:spPr>
      </p:pic>
      <p:pic>
        <p:nvPicPr>
          <p:cNvPr id="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52628" y="1056132"/>
            <a:ext cx="8238744" cy="18288"/>
          </a:xfrm>
          <a:prstGeom prst="rect"/>
          <a:ln w="0">
            <a:noFill/>
          </a:ln>
        </p:spPr>
      </p:pic>
      <p:pic>
        <p:nvPicPr>
          <p:cNvPr id="4" name="New picture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5594604" y="1664208"/>
            <a:ext cx="3543300" cy="3251200"/>
          </a:xfrm>
          <a:prstGeom prst="rect"/>
          <a:ln w="0">
            <a:noFill/>
          </a:ln>
        </p:spPr>
      </p:pic>
      <p:sp>
        <p:nvSpPr>
          <p:cNvPr id="5" name="New shape"/>
          <p:cNvSpPr/>
          <p:nvPr/>
        </p:nvSpPr>
        <p:spPr>
          <a:xfrm>
            <a:off x="3034983" y="345336"/>
            <a:ext cx="457200" cy="47639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600" dirty="1">
                <a:solidFill>
                  <a:srgbClr val="FF0000"/>
                </a:solidFill>
                <a:ea typeface="MicrosoftYaHei"/>
              </a:rPr>
              <a:t>演</a:t>
            </a:r>
          </a:p>
        </p:txBody>
      </p:sp>
      <p:sp>
        <p:nvSpPr>
          <p:cNvPr id="6" name="New shape"/>
          <p:cNvSpPr/>
          <p:nvPr/>
        </p:nvSpPr>
        <p:spPr>
          <a:xfrm>
            <a:off x="4168458" y="345336"/>
            <a:ext cx="457200" cy="47639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600" dirty="1">
                <a:solidFill>
                  <a:srgbClr val="FF0000"/>
                </a:solidFill>
                <a:ea typeface="MicrosoftYaHei"/>
              </a:rPr>
              <a:t>讲</a:t>
            </a:r>
          </a:p>
        </p:txBody>
      </p:sp>
      <p:sp>
        <p:nvSpPr>
          <p:cNvPr id="7" name="New shape"/>
          <p:cNvSpPr/>
          <p:nvPr/>
        </p:nvSpPr>
        <p:spPr>
          <a:xfrm>
            <a:off x="600393" y="1788206"/>
            <a:ext cx="1064895" cy="38547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795" dirty="1">
                <a:solidFill>
                  <a:srgbClr val="FF0000"/>
                </a:solidFill>
                <a:ea typeface="SimHei"/>
              </a:rPr>
              <a:t>演讲：</a:t>
            </a:r>
          </a:p>
        </p:txBody>
      </p:sp>
      <p:sp>
        <p:nvSpPr>
          <p:cNvPr id="8" name="New shape"/>
          <p:cNvSpPr/>
          <p:nvPr/>
        </p:nvSpPr>
        <p:spPr>
          <a:xfrm>
            <a:off x="1667192" y="1799125"/>
            <a:ext cx="1774825" cy="36987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795" dirty="1">
                <a:solidFill>
                  <a:srgbClr val="000000"/>
                </a:solidFill>
                <a:ea typeface="MicrosoftYaHei"/>
              </a:rPr>
              <a:t>演说；讲演</a:t>
            </a:r>
          </a:p>
        </p:txBody>
      </p:sp>
      <p:sp>
        <p:nvSpPr>
          <p:cNvPr id="9" name="New shape"/>
          <p:cNvSpPr/>
          <p:nvPr/>
        </p:nvSpPr>
        <p:spPr>
          <a:xfrm>
            <a:off x="1549083" y="2747816"/>
            <a:ext cx="3549650" cy="36987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795" dirty="1">
                <a:solidFill>
                  <a:srgbClr val="000000"/>
                </a:solidFill>
                <a:ea typeface="MicrosoftYaHei"/>
              </a:rPr>
              <a:t>在公众场合，借助有声</a:t>
            </a:r>
          </a:p>
        </p:txBody>
      </p:sp>
      <p:sp>
        <p:nvSpPr>
          <p:cNvPr id="10" name="New shape"/>
          <p:cNvSpPr/>
          <p:nvPr/>
        </p:nvSpPr>
        <p:spPr>
          <a:xfrm>
            <a:off x="764223" y="3131356"/>
            <a:ext cx="4614545" cy="36987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795" dirty="1">
                <a:solidFill>
                  <a:srgbClr val="000000"/>
                </a:solidFill>
                <a:ea typeface="MicrosoftYaHei"/>
              </a:rPr>
              <a:t>语言和肢体语言向听众发表见</a:t>
            </a:r>
          </a:p>
        </p:txBody>
      </p:sp>
      <p:sp>
        <p:nvSpPr>
          <p:cNvPr id="11" name="New shape"/>
          <p:cNvSpPr/>
          <p:nvPr/>
        </p:nvSpPr>
        <p:spPr>
          <a:xfrm>
            <a:off x="764223" y="3514896"/>
            <a:ext cx="4259580" cy="36987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795" dirty="1">
                <a:solidFill>
                  <a:srgbClr val="000000"/>
                </a:solidFill>
                <a:latin typeface="MicrosoftYaHei"/>
              </a:rPr>
              <a:t>解、表达诉求的社会活动。</a:t>
            </a:r>
          </a:p>
        </p:txBody>
      </p:sp>
      <p:sp>
        <p:nvSpPr>
          <p:cNvPr id="12" name="New shape"/>
          <p:cNvSpPr/>
          <p:nvPr/>
        </p:nvSpPr>
        <p:spPr>
          <a:xfrm>
            <a:off x="254000" y="154682"/>
            <a:ext cx="4270623" cy="14188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000" dirty="1">
                <a:solidFill>
                  <a:srgbClr val="FF0000"/>
                </a:solidFill>
                <a:latin typeface="Arial"/>
              </a:rPr>
              <a:t>Evaluation Warning : The document was created with Spire.PDF for Python.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7277100" y="347472"/>
            <a:ext cx="1746504" cy="469062"/>
          </a:xfrm>
          <a:prstGeom prst="rect"/>
          <a:ln w="0">
            <a:noFill/>
          </a:ln>
        </p:spPr>
      </p:pic>
      <p:pic>
        <p:nvPicPr>
          <p:cNvPr id="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52628" y="1056132"/>
            <a:ext cx="8238744" cy="18288"/>
          </a:xfrm>
          <a:prstGeom prst="rect"/>
          <a:ln w="0">
            <a:noFill/>
          </a:ln>
        </p:spPr>
      </p:pic>
      <p:pic>
        <p:nvPicPr>
          <p:cNvPr id="4" name="New picture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5707380" y="1097280"/>
            <a:ext cx="3429000" cy="3810000"/>
          </a:xfrm>
          <a:prstGeom prst="rect"/>
          <a:ln w="0">
            <a:noFill/>
          </a:ln>
        </p:spPr>
      </p:pic>
      <p:sp>
        <p:nvSpPr>
          <p:cNvPr id="5" name="New shape"/>
          <p:cNvSpPr/>
          <p:nvPr/>
        </p:nvSpPr>
        <p:spPr>
          <a:xfrm>
            <a:off x="600392" y="3300654"/>
            <a:ext cx="3840480" cy="34754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00" b="1" dirty="1">
                <a:solidFill>
                  <a:srgbClr val="000000"/>
                </a:solidFill>
                <a:ea typeface="SimSun"/>
              </a:rPr>
              <a:t>例如：演讲比赛、典礼致辞</a:t>
            </a:r>
          </a:p>
        </p:txBody>
      </p:sp>
      <p:sp>
        <p:nvSpPr>
          <p:cNvPr id="6" name="New shape"/>
          <p:cNvSpPr/>
          <p:nvPr/>
        </p:nvSpPr>
        <p:spPr>
          <a:xfrm>
            <a:off x="1569402" y="3720389"/>
            <a:ext cx="2880360" cy="34754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00" b="1" dirty="1">
                <a:solidFill>
                  <a:srgbClr val="000000"/>
                </a:solidFill>
                <a:ea typeface="SimSun"/>
              </a:rPr>
              <a:t>学术讲座、竞选演说</a:t>
            </a:r>
          </a:p>
        </p:txBody>
      </p:sp>
      <p:sp>
        <p:nvSpPr>
          <p:cNvPr id="7" name="New shape"/>
          <p:cNvSpPr/>
          <p:nvPr/>
        </p:nvSpPr>
        <p:spPr>
          <a:xfrm>
            <a:off x="1569402" y="4140124"/>
            <a:ext cx="2880360" cy="34754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00" b="1" dirty="1">
                <a:solidFill>
                  <a:srgbClr val="000000"/>
                </a:solidFill>
                <a:ea typeface="SimSun"/>
              </a:rPr>
              <a:t>法庭陈述、科研报告</a:t>
            </a:r>
          </a:p>
        </p:txBody>
      </p:sp>
      <p:sp>
        <p:nvSpPr>
          <p:cNvPr id="8" name="New shape"/>
          <p:cNvSpPr/>
          <p:nvPr/>
        </p:nvSpPr>
        <p:spPr>
          <a:xfrm>
            <a:off x="1500188" y="4559860"/>
            <a:ext cx="1600200" cy="34754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00" b="1" dirty="1">
                <a:solidFill>
                  <a:srgbClr val="000000"/>
                </a:solidFill>
                <a:latin typeface="SimSun"/>
              </a:rPr>
              <a:t>日常交流、</a:t>
            </a:r>
          </a:p>
        </p:txBody>
      </p:sp>
      <p:sp>
        <p:nvSpPr>
          <p:cNvPr id="9" name="New shape"/>
          <p:cNvSpPr/>
          <p:nvPr/>
        </p:nvSpPr>
        <p:spPr>
          <a:xfrm>
            <a:off x="3099752" y="4580821"/>
            <a:ext cx="433387" cy="31759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00" b="1" dirty="1">
                <a:solidFill>
                  <a:srgbClr val="000000"/>
                </a:solidFill>
                <a:ea typeface="Calibri"/>
              </a:rPr>
              <a:t>……</a:t>
            </a:r>
          </a:p>
        </p:txBody>
      </p:sp>
      <p:sp>
        <p:nvSpPr>
          <p:cNvPr id="10" name="New shape"/>
          <p:cNvSpPr/>
          <p:nvPr/>
        </p:nvSpPr>
        <p:spPr>
          <a:xfrm>
            <a:off x="305117" y="1105774"/>
            <a:ext cx="5128640" cy="464115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205" b="1" dirty="1">
                <a:solidFill>
                  <a:srgbClr val="000000"/>
                </a:solidFill>
                <a:ea typeface="KaiTi"/>
              </a:rPr>
              <a:t>广义：包含所有的言语活动</a:t>
            </a:r>
          </a:p>
        </p:txBody>
      </p:sp>
      <p:sp>
        <p:nvSpPr>
          <p:cNvPr id="11" name="New shape"/>
          <p:cNvSpPr/>
          <p:nvPr/>
        </p:nvSpPr>
        <p:spPr>
          <a:xfrm>
            <a:off x="1535748" y="1690609"/>
            <a:ext cx="2564320" cy="464115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205" b="1" dirty="1">
                <a:solidFill>
                  <a:srgbClr val="000000"/>
                </a:solidFill>
                <a:latin typeface="KaiTi"/>
              </a:rPr>
              <a:t>以及表达方式</a:t>
            </a:r>
          </a:p>
        </p:txBody>
      </p:sp>
      <p:sp>
        <p:nvSpPr>
          <p:cNvPr id="12" name="New shape"/>
          <p:cNvSpPr/>
          <p:nvPr/>
        </p:nvSpPr>
        <p:spPr>
          <a:xfrm>
            <a:off x="1535748" y="2275444"/>
            <a:ext cx="2991707" cy="464115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205" b="1" dirty="1">
                <a:solidFill>
                  <a:srgbClr val="000000"/>
                </a:solidFill>
                <a:ea typeface="KaiTi"/>
              </a:rPr>
              <a:t>（命题和即兴）</a:t>
            </a:r>
          </a:p>
        </p:txBody>
      </p:sp>
      <p:sp>
        <p:nvSpPr>
          <p:cNvPr id="13" name="New shape"/>
          <p:cNvSpPr/>
          <p:nvPr/>
        </p:nvSpPr>
        <p:spPr>
          <a:xfrm>
            <a:off x="1409065" y="372323"/>
            <a:ext cx="3273177" cy="47639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600" dirty="1">
                <a:solidFill>
                  <a:srgbClr val="FF0000"/>
                </a:solidFill>
                <a:latin typeface="MicrosoftYaHei"/>
              </a:rPr>
              <a:t>广义和狭义——</a:t>
            </a:r>
          </a:p>
        </p:txBody>
      </p:sp>
      <p:sp>
        <p:nvSpPr>
          <p:cNvPr id="14" name="New shape"/>
          <p:cNvSpPr/>
          <p:nvPr/>
        </p:nvSpPr>
        <p:spPr>
          <a:xfrm>
            <a:off x="254000" y="154682"/>
            <a:ext cx="4270623" cy="14188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000" dirty="1">
                <a:solidFill>
                  <a:srgbClr val="FF0000"/>
                </a:solidFill>
                <a:latin typeface="Arial"/>
              </a:rPr>
              <a:t>Evaluation Warning : The document was created with Spire.PDF for Python.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7277100" y="347472"/>
            <a:ext cx="1746504" cy="469062"/>
          </a:xfrm>
          <a:prstGeom prst="rect"/>
          <a:ln w="0">
            <a:noFill/>
          </a:ln>
        </p:spPr>
      </p:pic>
      <p:pic>
        <p:nvPicPr>
          <p:cNvPr id="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52628" y="1056132"/>
            <a:ext cx="8238744" cy="18288"/>
          </a:xfrm>
          <a:prstGeom prst="rect"/>
          <a:ln w="0">
            <a:noFill/>
          </a:ln>
        </p:spPr>
      </p:pic>
      <p:pic>
        <p:nvPicPr>
          <p:cNvPr id="4" name="New picture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4686300" y="2343912"/>
            <a:ext cx="3810000" cy="2794000"/>
          </a:xfrm>
          <a:prstGeom prst="rect"/>
          <a:ln w="0">
            <a:noFill/>
          </a:ln>
        </p:spPr>
      </p:pic>
      <p:pic>
        <p:nvPicPr>
          <p:cNvPr id="5" name="New picture"/>
          <p:cNvPicPr/>
          <p:nvPr/>
        </p:nvPicPr>
        <p:blipFill>
          <a:blip r:embed="rId5"/>
          <a:srcRect/>
          <a:stretch>
            <a:fillRect/>
          </a:stretch>
        </p:blipFill>
        <p:spPr>
          <a:xfrm>
            <a:off x="498348" y="2343912"/>
            <a:ext cx="3759200" cy="2794000"/>
          </a:xfrm>
          <a:prstGeom prst="rect"/>
          <a:ln w="0">
            <a:noFill/>
          </a:ln>
        </p:spPr>
      </p:pic>
      <p:sp>
        <p:nvSpPr>
          <p:cNvPr id="6" name="New shape"/>
          <p:cNvSpPr/>
          <p:nvPr/>
        </p:nvSpPr>
        <p:spPr>
          <a:xfrm>
            <a:off x="441642" y="1148637"/>
            <a:ext cx="6838187" cy="464115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205" b="1" dirty="1">
                <a:solidFill>
                  <a:srgbClr val="000000"/>
                </a:solidFill>
                <a:ea typeface="KaiTi"/>
              </a:rPr>
              <a:t>狭义：就某个问题对听众（或观众）</a:t>
            </a:r>
          </a:p>
        </p:txBody>
      </p:sp>
      <p:sp>
        <p:nvSpPr>
          <p:cNvPr id="7" name="New shape"/>
          <p:cNvSpPr/>
          <p:nvPr/>
        </p:nvSpPr>
        <p:spPr>
          <a:xfrm>
            <a:off x="1672273" y="1678227"/>
            <a:ext cx="3846480" cy="464115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205" b="1" dirty="1">
                <a:solidFill>
                  <a:srgbClr val="FF0000"/>
                </a:solidFill>
                <a:latin typeface="KaiTi"/>
              </a:rPr>
              <a:t>说明事理，发表见解</a:t>
            </a:r>
          </a:p>
        </p:txBody>
      </p:sp>
      <p:sp>
        <p:nvSpPr>
          <p:cNvPr id="8" name="New shape"/>
          <p:cNvSpPr/>
          <p:nvPr/>
        </p:nvSpPr>
        <p:spPr>
          <a:xfrm>
            <a:off x="254000" y="154682"/>
            <a:ext cx="4270623" cy="14188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000" dirty="1">
                <a:solidFill>
                  <a:srgbClr val="FF0000"/>
                </a:solidFill>
                <a:latin typeface="Arial"/>
              </a:rPr>
              <a:t>Evaluation Warning : The document was created with Spire.PDF for Python.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7277100" y="347472"/>
            <a:ext cx="1746504" cy="469062"/>
          </a:xfrm>
          <a:prstGeom prst="rect"/>
          <a:ln w="0">
            <a:noFill/>
          </a:ln>
        </p:spPr>
      </p:pic>
      <p:pic>
        <p:nvPicPr>
          <p:cNvPr id="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52628" y="1056132"/>
            <a:ext cx="8238744" cy="18288"/>
          </a:xfrm>
          <a:prstGeom prst="rect"/>
          <a:ln w="0">
            <a:noFill/>
          </a:ln>
        </p:spPr>
      </p:pic>
      <p:sp>
        <p:nvSpPr>
          <p:cNvPr id="4" name="New shape"/>
          <p:cNvSpPr/>
          <p:nvPr/>
        </p:nvSpPr>
        <p:spPr>
          <a:xfrm>
            <a:off x="913130" y="1254015"/>
            <a:ext cx="3354419" cy="40474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795" b="1" dirty="1">
                <a:solidFill>
                  <a:srgbClr val="FF0000"/>
                </a:solidFill>
                <a:ea typeface="SimSun"/>
              </a:rPr>
              <a:t>梁植《我的偶像》：</a:t>
            </a:r>
          </a:p>
        </p:txBody>
      </p:sp>
      <p:sp>
        <p:nvSpPr>
          <p:cNvPr id="5" name="New shape"/>
          <p:cNvSpPr/>
          <p:nvPr/>
        </p:nvSpPr>
        <p:spPr>
          <a:xfrm>
            <a:off x="913130" y="2201365"/>
            <a:ext cx="1996249" cy="3613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95" b="1" dirty="1">
                <a:solidFill>
                  <a:srgbClr val="000000"/>
                </a:solidFill>
                <a:ea typeface="SimSun"/>
              </a:rPr>
              <a:t>标题：概括式</a:t>
            </a:r>
          </a:p>
        </p:txBody>
      </p:sp>
      <p:sp>
        <p:nvSpPr>
          <p:cNvPr id="6" name="New shape"/>
          <p:cNvSpPr/>
          <p:nvPr/>
        </p:nvSpPr>
        <p:spPr>
          <a:xfrm>
            <a:off x="913130" y="2635070"/>
            <a:ext cx="4657916" cy="3613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95" b="1" dirty="1">
                <a:solidFill>
                  <a:srgbClr val="000000"/>
                </a:solidFill>
                <a:latin typeface="SimSun"/>
              </a:rPr>
              <a:t>开头：提出问题开场，开门见山</a:t>
            </a:r>
          </a:p>
        </p:txBody>
      </p:sp>
      <p:sp>
        <p:nvSpPr>
          <p:cNvPr id="7" name="New shape"/>
          <p:cNvSpPr/>
          <p:nvPr/>
        </p:nvSpPr>
        <p:spPr>
          <a:xfrm>
            <a:off x="1845945" y="3090565"/>
            <a:ext cx="573390" cy="33017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95" b="1" dirty="1">
                <a:solidFill>
                  <a:srgbClr val="000000"/>
                </a:solidFill>
                <a:ea typeface="Calibri"/>
              </a:rPr>
              <a:t>——</a:t>
            </a:r>
          </a:p>
        </p:txBody>
      </p:sp>
      <p:sp>
        <p:nvSpPr>
          <p:cNvPr id="8" name="New shape"/>
          <p:cNvSpPr/>
          <p:nvPr/>
        </p:nvSpPr>
        <p:spPr>
          <a:xfrm>
            <a:off x="2421255" y="3068775"/>
            <a:ext cx="2661666" cy="3613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95" b="1" dirty="1">
                <a:solidFill>
                  <a:srgbClr val="000000"/>
                </a:solidFill>
                <a:ea typeface="SimSun"/>
              </a:rPr>
              <a:t>我的偶像是邓稼先</a:t>
            </a:r>
          </a:p>
        </p:txBody>
      </p:sp>
      <p:sp>
        <p:nvSpPr>
          <p:cNvPr id="9" name="New shape"/>
          <p:cNvSpPr/>
          <p:nvPr/>
        </p:nvSpPr>
        <p:spPr>
          <a:xfrm>
            <a:off x="913130" y="3502480"/>
            <a:ext cx="4657916" cy="3613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95" b="1" dirty="1">
                <a:solidFill>
                  <a:srgbClr val="000000"/>
                </a:solidFill>
                <a:ea typeface="SimSun"/>
              </a:rPr>
              <a:t>主体：邓稼先为什么是我的偶像</a:t>
            </a:r>
          </a:p>
        </p:txBody>
      </p:sp>
      <p:sp>
        <p:nvSpPr>
          <p:cNvPr id="10" name="New shape"/>
          <p:cNvSpPr/>
          <p:nvPr/>
        </p:nvSpPr>
        <p:spPr>
          <a:xfrm>
            <a:off x="913130" y="3936185"/>
            <a:ext cx="4990624" cy="3613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95" b="1" dirty="1">
                <a:solidFill>
                  <a:srgbClr val="000000"/>
                </a:solidFill>
                <a:ea typeface="SimSun"/>
              </a:rPr>
              <a:t>结尾：再次点题，并且展望未来、</a:t>
            </a:r>
          </a:p>
        </p:txBody>
      </p:sp>
      <p:sp>
        <p:nvSpPr>
          <p:cNvPr id="11" name="New shape"/>
          <p:cNvSpPr/>
          <p:nvPr/>
        </p:nvSpPr>
        <p:spPr>
          <a:xfrm>
            <a:off x="1845945" y="4369890"/>
            <a:ext cx="1330833" cy="3613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95" b="1" dirty="1">
                <a:solidFill>
                  <a:srgbClr val="000000"/>
                </a:solidFill>
                <a:latin typeface="SimSun"/>
              </a:rPr>
              <a:t>启发思考</a:t>
            </a:r>
          </a:p>
        </p:txBody>
      </p:sp>
      <p:sp>
        <p:nvSpPr>
          <p:cNvPr id="12" name="New shape"/>
          <p:cNvSpPr/>
          <p:nvPr/>
        </p:nvSpPr>
        <p:spPr>
          <a:xfrm>
            <a:off x="254000" y="154682"/>
            <a:ext cx="4270623" cy="14188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000" dirty="1">
                <a:solidFill>
                  <a:srgbClr val="FF0000"/>
                </a:solidFill>
                <a:latin typeface="Arial"/>
              </a:rPr>
              <a:t>Evaluation Warning : The document was created with Spire.PDF for Python.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7277100" y="347472"/>
            <a:ext cx="1746504" cy="469062"/>
          </a:xfrm>
          <a:prstGeom prst="rect"/>
          <a:ln w="0">
            <a:noFill/>
          </a:ln>
        </p:spPr>
      </p:pic>
      <p:pic>
        <p:nvPicPr>
          <p:cNvPr id="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52628" y="1056132"/>
            <a:ext cx="8238744" cy="18288"/>
          </a:xfrm>
          <a:prstGeom prst="rect"/>
          <a:ln w="0">
            <a:noFill/>
          </a:ln>
        </p:spPr>
      </p:pic>
      <p:pic>
        <p:nvPicPr>
          <p:cNvPr id="4" name="New picture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5480304" y="1776984"/>
            <a:ext cx="3543300" cy="3035300"/>
          </a:xfrm>
          <a:prstGeom prst="rect"/>
          <a:ln w="0">
            <a:noFill/>
          </a:ln>
        </p:spPr>
      </p:pic>
      <p:sp>
        <p:nvSpPr>
          <p:cNvPr id="5" name="New shape"/>
          <p:cNvSpPr/>
          <p:nvPr/>
        </p:nvSpPr>
        <p:spPr>
          <a:xfrm>
            <a:off x="1280477" y="1596848"/>
            <a:ext cx="3689350" cy="38442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905" dirty="1">
                <a:solidFill>
                  <a:srgbClr val="000000"/>
                </a:solidFill>
                <a:ea typeface="MicrosoftYaHei"/>
              </a:rPr>
              <a:t>演讲稿是一种实用性比</a:t>
            </a:r>
          </a:p>
        </p:txBody>
      </p:sp>
      <p:sp>
        <p:nvSpPr>
          <p:cNvPr id="6" name="New shape"/>
          <p:cNvSpPr/>
          <p:nvPr/>
        </p:nvSpPr>
        <p:spPr>
          <a:xfrm>
            <a:off x="570548" y="1994358"/>
            <a:ext cx="4427220" cy="38442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905" dirty="1">
                <a:solidFill>
                  <a:srgbClr val="000000"/>
                </a:solidFill>
                <a:ea typeface="MicrosoftYaHei"/>
              </a:rPr>
              <a:t>较强的主要供口头表达用的</a:t>
            </a:r>
          </a:p>
        </p:txBody>
      </p:sp>
      <p:sp>
        <p:nvSpPr>
          <p:cNvPr id="7" name="New shape"/>
          <p:cNvSpPr/>
          <p:nvPr/>
        </p:nvSpPr>
        <p:spPr>
          <a:xfrm>
            <a:off x="570548" y="2391868"/>
            <a:ext cx="4427220" cy="38442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905" dirty="1">
                <a:solidFill>
                  <a:srgbClr val="FF0000"/>
                </a:solidFill>
                <a:ea typeface="MicrosoftYaHei"/>
              </a:rPr>
              <a:t>文体。是为演讲准备的书面</a:t>
            </a:r>
          </a:p>
        </p:txBody>
      </p:sp>
      <p:sp>
        <p:nvSpPr>
          <p:cNvPr id="8" name="New shape"/>
          <p:cNvSpPr/>
          <p:nvPr/>
        </p:nvSpPr>
        <p:spPr>
          <a:xfrm>
            <a:off x="570547" y="2789378"/>
            <a:ext cx="1106805" cy="38442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905" dirty="1">
                <a:solidFill>
                  <a:srgbClr val="FF0000"/>
                </a:solidFill>
                <a:ea typeface="MicrosoftYaHei"/>
              </a:rPr>
              <a:t>材料。</a:t>
            </a:r>
          </a:p>
        </p:txBody>
      </p:sp>
      <p:sp>
        <p:nvSpPr>
          <p:cNvPr id="9" name="New shape"/>
          <p:cNvSpPr/>
          <p:nvPr/>
        </p:nvSpPr>
        <p:spPr>
          <a:xfrm>
            <a:off x="3099752" y="334024"/>
            <a:ext cx="1449705" cy="52476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805" dirty="1">
                <a:solidFill>
                  <a:srgbClr val="FF0000"/>
                </a:solidFill>
                <a:latin typeface="SimHei"/>
              </a:rPr>
              <a:t>演讲稿</a:t>
            </a:r>
          </a:p>
        </p:txBody>
      </p:sp>
      <p:sp>
        <p:nvSpPr>
          <p:cNvPr id="10" name="New shape"/>
          <p:cNvSpPr/>
          <p:nvPr/>
        </p:nvSpPr>
        <p:spPr>
          <a:xfrm>
            <a:off x="254000" y="154682"/>
            <a:ext cx="4270623" cy="14188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000" dirty="1">
                <a:solidFill>
                  <a:srgbClr val="FF0000"/>
                </a:solidFill>
                <a:latin typeface="Arial"/>
              </a:rPr>
              <a:t>Evaluation Warning : The document was created with Spire.PDF for Python.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7277100" y="347472"/>
            <a:ext cx="1746504" cy="469062"/>
          </a:xfrm>
          <a:prstGeom prst="rect"/>
          <a:ln w="0">
            <a:noFill/>
          </a:ln>
        </p:spPr>
      </p:pic>
      <p:pic>
        <p:nvPicPr>
          <p:cNvPr id="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52628" y="1056132"/>
            <a:ext cx="8238744" cy="18288"/>
          </a:xfrm>
          <a:prstGeom prst="rect"/>
          <a:ln w="0">
            <a:noFill/>
          </a:ln>
        </p:spPr>
      </p:pic>
      <p:sp>
        <p:nvSpPr>
          <p:cNvPr id="4" name="New shape"/>
          <p:cNvSpPr/>
          <p:nvPr/>
        </p:nvSpPr>
        <p:spPr>
          <a:xfrm>
            <a:off x="1692592" y="1364756"/>
            <a:ext cx="6640829" cy="38442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905" dirty="1">
                <a:solidFill>
                  <a:srgbClr val="000000"/>
                </a:solidFill>
                <a:ea typeface="MicrosoftYaHei"/>
              </a:rPr>
              <a:t>演讲稿是在较为隆重的仪式上和某些公众</a:t>
            </a:r>
          </a:p>
        </p:txBody>
      </p:sp>
      <p:sp>
        <p:nvSpPr>
          <p:cNvPr id="5" name="New shape"/>
          <p:cNvSpPr/>
          <p:nvPr/>
        </p:nvSpPr>
        <p:spPr>
          <a:xfrm>
            <a:off x="764222" y="1809256"/>
            <a:ext cx="7747633" cy="38442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905" dirty="1">
                <a:solidFill>
                  <a:srgbClr val="000000"/>
                </a:solidFill>
                <a:ea typeface="MicrosoftYaHei"/>
              </a:rPr>
              <a:t>场合发表的讲话文稿。它是进行演讲的依据，是</a:t>
            </a:r>
          </a:p>
        </p:txBody>
      </p:sp>
      <p:sp>
        <p:nvSpPr>
          <p:cNvPr id="6" name="New shape"/>
          <p:cNvSpPr/>
          <p:nvPr/>
        </p:nvSpPr>
        <p:spPr>
          <a:xfrm>
            <a:off x="764222" y="2253756"/>
            <a:ext cx="7747633" cy="38442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905" dirty="1">
                <a:solidFill>
                  <a:srgbClr val="000000"/>
                </a:solidFill>
                <a:ea typeface="MicrosoftYaHei"/>
              </a:rPr>
              <a:t>对演讲内容和形式的规范和提示，它体现着演讲</a:t>
            </a:r>
          </a:p>
        </p:txBody>
      </p:sp>
      <p:sp>
        <p:nvSpPr>
          <p:cNvPr id="7" name="New shape"/>
          <p:cNvSpPr/>
          <p:nvPr/>
        </p:nvSpPr>
        <p:spPr>
          <a:xfrm>
            <a:off x="764222" y="2698256"/>
            <a:ext cx="5902959" cy="38442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905" dirty="1">
                <a:solidFill>
                  <a:srgbClr val="000000"/>
                </a:solidFill>
                <a:latin typeface="MicrosoftYaHei"/>
              </a:rPr>
              <a:t>的目的和手段，演讲的内容和形式。</a:t>
            </a:r>
          </a:p>
        </p:txBody>
      </p:sp>
      <p:sp>
        <p:nvSpPr>
          <p:cNvPr id="8" name="New shape"/>
          <p:cNvSpPr/>
          <p:nvPr/>
        </p:nvSpPr>
        <p:spPr>
          <a:xfrm>
            <a:off x="254000" y="154682"/>
            <a:ext cx="4270623" cy="14188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000" dirty="1">
                <a:solidFill>
                  <a:srgbClr val="FF0000"/>
                </a:solidFill>
                <a:latin typeface="Arial"/>
              </a:rPr>
              <a:t>Evaluation Warning : The document was created with Spire.PDF for Python.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Yiii" typeface="Microsoft Yi Baiti"/>
        <a:font script="Cher" typeface="Plantagenet Cherokee"/>
        <a:font script="Tibt" typeface="Microsoft Himalaya"/>
        <a:font script="Guru" typeface="Raavi"/>
        <a:font script="Deva" typeface="Mangal"/>
        <a:font script="Laoo" typeface="DokChampa"/>
        <a:font script="Syrc" typeface="Estrangelo Edessa"/>
        <a:font script="Hang" typeface="맑은 고딕"/>
        <a:font script="Knda" typeface="Tunga"/>
        <a:font script="Arab" typeface="Times New Roman"/>
        <a:font script="Gujr" typeface="Shruti"/>
        <a:font script="Cans" typeface="Euphemia"/>
        <a:font script="Ethi" typeface="Nyala"/>
        <a:font script="Mong" typeface="Mongolian Baiti"/>
        <a:font script="Khmr" typeface="MoolBoran"/>
        <a:font script="Mlym" typeface="Kartika"/>
        <a:font script="Beng" typeface="Vrinda"/>
        <a:font script="Sinh" typeface="Iskoola Pota"/>
        <a:font script="Uigh" typeface="Microsoft Uighur"/>
        <a:font script="Hebr" typeface="Times New Roman"/>
        <a:font script="Telu" typeface="Gautami"/>
        <a:font script="Orya" typeface="Kalinga"/>
        <a:font script="Jpan" typeface="ＭＳ Ｐゴシック"/>
        <a:font script="Thaa" typeface="MV Boli"/>
        <a:font script="Viet" typeface="Times New Roman"/>
        <a:font script="Thai" typeface="Angsana New"/>
        <a:font script="Hans" typeface="宋体"/>
        <a:font script="Hant" typeface="新細明體"/>
        <a:font script="Geor" typeface="Sylfaen"/>
        <a:font script="Taml" typeface="Latha"/>
      </a:majorFont>
      <a:minorFont>
        <a:latin typeface="Calibri"/>
        <a:ea typeface=""/>
        <a:cs typeface=""/>
        <a:font script="Yiii" typeface="Microsoft Yi Baiti"/>
        <a:font script="Cher" typeface="Plantagenet Cherokee"/>
        <a:font script="Tibt" typeface="Microsoft Himalaya"/>
        <a:font script="Guru" typeface="Raavi"/>
        <a:font script="Deva" typeface="Mangal"/>
        <a:font script="Laoo" typeface="DokChampa"/>
        <a:font script="Syrc" typeface="Estrangelo Edessa"/>
        <a:font script="Hang" typeface="맑은 고딕"/>
        <a:font script="Knda" typeface="Tunga"/>
        <a:font script="Arab" typeface="Arial"/>
        <a:font script="Gujr" typeface="Shruti"/>
        <a:font script="Cans" typeface="Euphemia"/>
        <a:font script="Ethi" typeface="Nyala"/>
        <a:font script="Mong" typeface="Mongolian Baiti"/>
        <a:font script="Khmr" typeface="DaunPenh"/>
        <a:font script="Mlym" typeface="Kartika"/>
        <a:font script="Beng" typeface="Vrinda"/>
        <a:font script="Sinh" typeface="Iskoola Pota"/>
        <a:font script="Uigh" typeface="Microsoft Uighur"/>
        <a:font script="Hebr" typeface="Arial"/>
        <a:font script="Telu" typeface="Gautami"/>
        <a:font script="Orya" typeface="Kalinga"/>
        <a:font script="Jpan" typeface="ＭＳ Ｐゴシック"/>
        <a:font script="Thaa" typeface="MV Boli"/>
        <a:font script="Viet" typeface="Arial"/>
        <a:font script="Thai" typeface="Cordia New"/>
        <a:font script="Hans" typeface="宋体"/>
        <a:font script="Hant" typeface="新細明體"/>
        <a:font script="Geor" typeface="Sylfaen"/>
        <a:font script="Taml" typeface="Latha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全屏显示(4:3)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cp:lastModifiedBy/>
  <cp:revision>1</cp:revision>
  <dcterms:created xsi:type="dcterms:W3CDTF">2024-09-24T01:49:59.9583394Z</dcterms:created>
  <dcterms:modified xsi:type="dcterms:W3CDTF">2024-09-24T01:49:59.9583396Z</dcterms:modified>
</cp:coreProperties>
</file>