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14" Type="http://schemas.openxmlformats.org/officeDocument/2006/relationships/slide" Target="slides/slide9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2.png" /><Relationship Id="rId11" Type="http://schemas.openxmlformats.org/officeDocument/2006/relationships/image" Target="../media/image13.png" /><Relationship Id="rId2" Type="http://schemas.openxmlformats.org/officeDocument/2006/relationships/image" Target="../media/image4.png" /><Relationship Id="rId3" Type="http://schemas.openxmlformats.org/officeDocument/2006/relationships/image" Target="../media/image5.png" /><Relationship Id="rId4" Type="http://schemas.openxmlformats.org/officeDocument/2006/relationships/image" Target="../media/image6.png" /><Relationship Id="rId5" Type="http://schemas.openxmlformats.org/officeDocument/2006/relationships/image" Target="../media/image7.png" /><Relationship Id="rId6" Type="http://schemas.openxmlformats.org/officeDocument/2006/relationships/image" Target="../media/image8.png" /><Relationship Id="rId7" Type="http://schemas.openxmlformats.org/officeDocument/2006/relationships/image" Target="../media/image9.png" /><Relationship Id="rId8" Type="http://schemas.openxmlformats.org/officeDocument/2006/relationships/image" Target="../media/image10.png" /><Relationship Id="rId9" Type="http://schemas.openxmlformats.org/officeDocument/2006/relationships/image" Target="../media/image11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22.png" /><Relationship Id="rId11" Type="http://schemas.openxmlformats.org/officeDocument/2006/relationships/image" Target="../media/image23.png" /><Relationship Id="rId12" Type="http://schemas.openxmlformats.org/officeDocument/2006/relationships/image" Target="../media/image24.png" /><Relationship Id="rId13" Type="http://schemas.openxmlformats.org/officeDocument/2006/relationships/image" Target="../media/image25.png" /><Relationship Id="rId14" Type="http://schemas.openxmlformats.org/officeDocument/2006/relationships/image" Target="../media/image26.png" /><Relationship Id="rId2" Type="http://schemas.openxmlformats.org/officeDocument/2006/relationships/image" Target="../media/image14.png" /><Relationship Id="rId3" Type="http://schemas.openxmlformats.org/officeDocument/2006/relationships/image" Target="../media/image15.png" /><Relationship Id="rId4" Type="http://schemas.openxmlformats.org/officeDocument/2006/relationships/image" Target="../media/image16.png" /><Relationship Id="rId5" Type="http://schemas.openxmlformats.org/officeDocument/2006/relationships/image" Target="../media/image17.png" /><Relationship Id="rId6" Type="http://schemas.openxmlformats.org/officeDocument/2006/relationships/image" Target="../media/image18.png" /><Relationship Id="rId7" Type="http://schemas.openxmlformats.org/officeDocument/2006/relationships/image" Target="../media/image19.png" /><Relationship Id="rId8" Type="http://schemas.openxmlformats.org/officeDocument/2006/relationships/image" Target="../media/image20.png" /><Relationship Id="rId9" Type="http://schemas.openxmlformats.org/officeDocument/2006/relationships/image" Target="../media/image21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7.png" /><Relationship Id="rId3" Type="http://schemas.openxmlformats.org/officeDocument/2006/relationships/image" Target="../media/image28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9.png" /><Relationship Id="rId3" Type="http://schemas.openxmlformats.org/officeDocument/2006/relationships/image" Target="../media/image30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1.png" /><Relationship Id="rId3" Type="http://schemas.openxmlformats.org/officeDocument/2006/relationships/image" Target="../media/image32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3.png" /><Relationship Id="rId3" Type="http://schemas.openxmlformats.org/officeDocument/2006/relationships/image" Target="../media/image34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5.png" /><Relationship Id="rId3" Type="http://schemas.openxmlformats.org/officeDocument/2006/relationships/image" Target="../media/image3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419475" y="2008796"/>
            <a:ext cx="244221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什么是求职信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14853"/>
            <a:ext cx="3044190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SimSun"/>
              </a:rPr>
              <a:t>一、招聘简介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954299"/>
            <a:ext cx="4566285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ea typeface="SimSun"/>
              </a:rPr>
              <a:t>二、求职信的重要性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2593744"/>
            <a:ext cx="4058920" cy="55096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995" dirty="1">
                <a:solidFill>
                  <a:srgbClr val="000000"/>
                </a:solidFill>
                <a:latin typeface="SimSun"/>
              </a:rPr>
              <a:t>三、什么是求职信</a:t>
            </a:r>
          </a:p>
        </p:txBody>
      </p:sp>
      <p:sp>
        <p:nvSpPr>
          <p:cNvPr id="7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55650" y="1384300"/>
            <a:ext cx="1584325" cy="701675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2406650" y="1639913"/>
            <a:ext cx="660006" cy="352374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3059112" y="1381125"/>
            <a:ext cx="1368425" cy="758825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2339975" y="2895600"/>
            <a:ext cx="2014538" cy="703262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552431" y="2243138"/>
            <a:ext cx="383375" cy="551243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4495800" y="3156585"/>
            <a:ext cx="878548" cy="233680"/>
          </a:xfrm>
          <a:prstGeom prst="rect"/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5508625" y="3003550"/>
            <a:ext cx="1366838" cy="649288"/>
          </a:xfrm>
          <a:prstGeom prst="rect"/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7513638" y="2979738"/>
            <a:ext cx="1390650" cy="673100"/>
          </a:xfrm>
          <a:prstGeom prst="rect"/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6943725" y="3210547"/>
            <a:ext cx="661048" cy="179730"/>
          </a:xfrm>
          <a:prstGeom prst="rect"/>
          <a:ln w="0">
            <a:noFill/>
          </a:ln>
        </p:spPr>
      </p:pic>
      <p:sp>
        <p:nvSpPr>
          <p:cNvPr id="12" name="New shape"/>
          <p:cNvSpPr/>
          <p:nvPr/>
        </p:nvSpPr>
        <p:spPr>
          <a:xfrm>
            <a:off x="1242060" y="338891"/>
            <a:ext cx="5486400" cy="49649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600" dirty="1">
                <a:solidFill>
                  <a:srgbClr val="0000FF"/>
                </a:solidFill>
                <a:latin typeface="SimHei"/>
              </a:rPr>
              <a:t>用人单位校园招聘传统模式</a:t>
            </a:r>
          </a:p>
        </p:txBody>
      </p:sp>
      <p:sp>
        <p:nvSpPr>
          <p:cNvPr id="13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51560" y="1051560"/>
            <a:ext cx="1737360" cy="155448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703320" y="731520"/>
            <a:ext cx="1727200" cy="18669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6355080" y="1051560"/>
            <a:ext cx="1778000" cy="1549400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6355080" y="2926080"/>
            <a:ext cx="1778000" cy="1866900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703320" y="2926080"/>
            <a:ext cx="1727200" cy="1549400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1051560" y="2926080"/>
            <a:ext cx="1727200" cy="1549400"/>
          </a:xfrm>
          <a:prstGeom prst="rect"/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2670175" y="1542720"/>
            <a:ext cx="1079462" cy="248310"/>
          </a:xfrm>
          <a:prstGeom prst="rect"/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5334000" y="1542720"/>
            <a:ext cx="1079462" cy="248310"/>
          </a:xfrm>
          <a:prstGeom prst="rect"/>
          <a:ln w="0">
            <a:noFill/>
          </a:ln>
        </p:spPr>
      </p:pic>
      <p:pic>
        <p:nvPicPr>
          <p:cNvPr id="11" name="New picture"/>
          <p:cNvPicPr/>
          <p:nvPr/>
        </p:nvPicPr>
        <p:blipFill>
          <a:blip r:embed="rId11"/>
          <a:srcRect/>
          <a:stretch>
            <a:fillRect/>
          </a:stretch>
        </p:blipFill>
        <p:spPr>
          <a:xfrm>
            <a:off x="7030389" y="2478088"/>
            <a:ext cx="342609" cy="474942"/>
          </a:xfrm>
          <a:prstGeom prst="rect"/>
          <a:ln w="0">
            <a:noFill/>
          </a:ln>
        </p:spPr>
      </p:pic>
      <p:pic>
        <p:nvPicPr>
          <p:cNvPr id="12" name="New picture"/>
          <p:cNvPicPr/>
          <p:nvPr/>
        </p:nvPicPr>
        <p:blipFill>
          <a:blip r:embed="rId12"/>
          <a:srcRect/>
          <a:stretch>
            <a:fillRect/>
          </a:stretch>
        </p:blipFill>
        <p:spPr>
          <a:xfrm>
            <a:off x="5329365" y="3403206"/>
            <a:ext cx="1079373" cy="251613"/>
          </a:xfrm>
          <a:prstGeom prst="rect"/>
          <a:ln w="0">
            <a:noFill/>
          </a:ln>
        </p:spPr>
      </p:pic>
      <p:pic>
        <p:nvPicPr>
          <p:cNvPr id="13" name="New picture"/>
          <p:cNvPicPr/>
          <p:nvPr/>
        </p:nvPicPr>
        <p:blipFill>
          <a:blip r:embed="rId13"/>
          <a:srcRect/>
          <a:stretch>
            <a:fillRect/>
          </a:stretch>
        </p:blipFill>
        <p:spPr>
          <a:xfrm>
            <a:off x="2665540" y="3403206"/>
            <a:ext cx="1079373" cy="251613"/>
          </a:xfrm>
          <a:prstGeom prst="rect"/>
          <a:ln w="0">
            <a:noFill/>
          </a:ln>
        </p:spPr>
      </p:pic>
      <p:pic>
        <p:nvPicPr>
          <p:cNvPr id="14" name="New picture"/>
          <p:cNvPicPr/>
          <p:nvPr/>
        </p:nvPicPr>
        <p:blipFill>
          <a:blip r:embed="rId14"/>
          <a:srcRect/>
          <a:stretch>
            <a:fillRect/>
          </a:stretch>
        </p:blipFill>
        <p:spPr>
          <a:xfrm>
            <a:off x="1704327" y="2476221"/>
            <a:ext cx="342608" cy="474942"/>
          </a:xfrm>
          <a:prstGeom prst="rect"/>
          <a:ln w="0">
            <a:noFill/>
          </a:ln>
        </p:spPr>
      </p:pic>
      <p:sp>
        <p:nvSpPr>
          <p:cNvPr id="15" name="New shape"/>
          <p:cNvSpPr/>
          <p:nvPr/>
        </p:nvSpPr>
        <p:spPr>
          <a:xfrm>
            <a:off x="1364932" y="1251063"/>
            <a:ext cx="1018540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SimHei"/>
              </a:rPr>
              <a:t>人力资源</a:t>
            </a:r>
          </a:p>
        </p:txBody>
      </p:sp>
      <p:sp>
        <p:nvSpPr>
          <p:cNvPr id="16" name="New shape"/>
          <p:cNvSpPr/>
          <p:nvPr/>
        </p:nvSpPr>
        <p:spPr>
          <a:xfrm>
            <a:off x="1618932" y="1555863"/>
            <a:ext cx="509270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SimHei"/>
              </a:rPr>
              <a:t>计划</a:t>
            </a:r>
          </a:p>
        </p:txBody>
      </p:sp>
      <p:sp>
        <p:nvSpPr>
          <p:cNvPr id="17" name="New shape"/>
          <p:cNvSpPr/>
          <p:nvPr/>
        </p:nvSpPr>
        <p:spPr>
          <a:xfrm>
            <a:off x="1237933" y="2165462"/>
            <a:ext cx="1273175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ea typeface="SimHei"/>
              </a:rPr>
              <a:t>职务说明书</a:t>
            </a:r>
          </a:p>
        </p:txBody>
      </p:sp>
      <p:sp>
        <p:nvSpPr>
          <p:cNvPr id="18" name="New shape"/>
          <p:cNvSpPr/>
          <p:nvPr/>
        </p:nvSpPr>
        <p:spPr>
          <a:xfrm>
            <a:off x="4028440" y="950872"/>
            <a:ext cx="1069467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Hei"/>
              </a:rPr>
              <a:t>招聘计划</a:t>
            </a:r>
          </a:p>
        </p:txBody>
      </p:sp>
      <p:sp>
        <p:nvSpPr>
          <p:cNvPr id="19" name="New shape"/>
          <p:cNvSpPr/>
          <p:nvPr/>
        </p:nvSpPr>
        <p:spPr>
          <a:xfrm>
            <a:off x="3831590" y="1311163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0" name="New shape"/>
          <p:cNvSpPr/>
          <p:nvPr/>
        </p:nvSpPr>
        <p:spPr>
          <a:xfrm>
            <a:off x="4119245" y="1305485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时间</a:t>
            </a:r>
          </a:p>
        </p:txBody>
      </p:sp>
      <p:sp>
        <p:nvSpPr>
          <p:cNvPr id="21" name="New shape"/>
          <p:cNvSpPr/>
          <p:nvPr/>
        </p:nvSpPr>
        <p:spPr>
          <a:xfrm>
            <a:off x="3831590" y="1603262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2" name="New shape"/>
          <p:cNvSpPr/>
          <p:nvPr/>
        </p:nvSpPr>
        <p:spPr>
          <a:xfrm>
            <a:off x="4119245" y="1597586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岗位</a:t>
            </a:r>
          </a:p>
        </p:txBody>
      </p:sp>
      <p:sp>
        <p:nvSpPr>
          <p:cNvPr id="23" name="New shape"/>
          <p:cNvSpPr/>
          <p:nvPr/>
        </p:nvSpPr>
        <p:spPr>
          <a:xfrm>
            <a:off x="3831590" y="1895362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4" name="New shape"/>
          <p:cNvSpPr/>
          <p:nvPr/>
        </p:nvSpPr>
        <p:spPr>
          <a:xfrm>
            <a:off x="4119245" y="1889686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人数</a:t>
            </a:r>
          </a:p>
        </p:txBody>
      </p:sp>
      <p:sp>
        <p:nvSpPr>
          <p:cNvPr id="25" name="New shape"/>
          <p:cNvSpPr/>
          <p:nvPr/>
        </p:nvSpPr>
        <p:spPr>
          <a:xfrm>
            <a:off x="3831590" y="2187463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6" name="New shape"/>
          <p:cNvSpPr/>
          <p:nvPr/>
        </p:nvSpPr>
        <p:spPr>
          <a:xfrm>
            <a:off x="4119245" y="2181785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YouYuan"/>
              </a:rPr>
              <a:t>任职资格</a:t>
            </a:r>
          </a:p>
        </p:txBody>
      </p:sp>
      <p:sp>
        <p:nvSpPr>
          <p:cNvPr id="27" name="New shape"/>
          <p:cNvSpPr/>
          <p:nvPr/>
        </p:nvSpPr>
        <p:spPr>
          <a:xfrm>
            <a:off x="6818630" y="1241384"/>
            <a:ext cx="53473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Hei"/>
              </a:rPr>
              <a:t>招募</a:t>
            </a:r>
          </a:p>
        </p:txBody>
      </p:sp>
      <p:sp>
        <p:nvSpPr>
          <p:cNvPr id="28" name="New shape"/>
          <p:cNvSpPr/>
          <p:nvPr/>
        </p:nvSpPr>
        <p:spPr>
          <a:xfrm>
            <a:off x="6495415" y="160167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29" name="New shape"/>
          <p:cNvSpPr/>
          <p:nvPr/>
        </p:nvSpPr>
        <p:spPr>
          <a:xfrm>
            <a:off x="6783070" y="159599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了解市场</a:t>
            </a:r>
          </a:p>
        </p:txBody>
      </p:sp>
      <p:sp>
        <p:nvSpPr>
          <p:cNvPr id="30" name="New shape"/>
          <p:cNvSpPr/>
          <p:nvPr/>
        </p:nvSpPr>
        <p:spPr>
          <a:xfrm>
            <a:off x="6495415" y="189377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1" name="New shape"/>
          <p:cNvSpPr/>
          <p:nvPr/>
        </p:nvSpPr>
        <p:spPr>
          <a:xfrm>
            <a:off x="6783070" y="188809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发布信息</a:t>
            </a:r>
          </a:p>
        </p:txBody>
      </p:sp>
      <p:sp>
        <p:nvSpPr>
          <p:cNvPr id="32" name="New shape"/>
          <p:cNvSpPr/>
          <p:nvPr/>
        </p:nvSpPr>
        <p:spPr>
          <a:xfrm>
            <a:off x="6495415" y="218587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3" name="New shape"/>
          <p:cNvSpPr/>
          <p:nvPr/>
        </p:nvSpPr>
        <p:spPr>
          <a:xfrm>
            <a:off x="6783070" y="218019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YouYuan"/>
              </a:rPr>
              <a:t>接受申请</a:t>
            </a:r>
          </a:p>
        </p:txBody>
      </p:sp>
      <p:sp>
        <p:nvSpPr>
          <p:cNvPr id="34" name="New shape"/>
          <p:cNvSpPr/>
          <p:nvPr/>
        </p:nvSpPr>
        <p:spPr>
          <a:xfrm>
            <a:off x="6818630" y="3101934"/>
            <a:ext cx="53473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Hei"/>
              </a:rPr>
              <a:t>选拔</a:t>
            </a:r>
          </a:p>
        </p:txBody>
      </p:sp>
      <p:sp>
        <p:nvSpPr>
          <p:cNvPr id="35" name="New shape"/>
          <p:cNvSpPr/>
          <p:nvPr/>
        </p:nvSpPr>
        <p:spPr>
          <a:xfrm>
            <a:off x="6495415" y="34622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6" name="New shape"/>
          <p:cNvSpPr/>
          <p:nvPr/>
        </p:nvSpPr>
        <p:spPr>
          <a:xfrm>
            <a:off x="6783070" y="345654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初步筛选</a:t>
            </a:r>
          </a:p>
        </p:txBody>
      </p:sp>
      <p:sp>
        <p:nvSpPr>
          <p:cNvPr id="37" name="New shape"/>
          <p:cNvSpPr/>
          <p:nvPr/>
        </p:nvSpPr>
        <p:spPr>
          <a:xfrm>
            <a:off x="6495415" y="37543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38" name="New shape"/>
          <p:cNvSpPr/>
          <p:nvPr/>
        </p:nvSpPr>
        <p:spPr>
          <a:xfrm>
            <a:off x="6783070" y="3748648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笔试</a:t>
            </a:r>
          </a:p>
        </p:txBody>
      </p:sp>
      <p:sp>
        <p:nvSpPr>
          <p:cNvPr id="39" name="New shape"/>
          <p:cNvSpPr/>
          <p:nvPr/>
        </p:nvSpPr>
        <p:spPr>
          <a:xfrm>
            <a:off x="6495415" y="40464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0" name="New shape"/>
          <p:cNvSpPr/>
          <p:nvPr/>
        </p:nvSpPr>
        <p:spPr>
          <a:xfrm>
            <a:off x="6783070" y="4040748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面试</a:t>
            </a:r>
          </a:p>
        </p:txBody>
      </p:sp>
      <p:sp>
        <p:nvSpPr>
          <p:cNvPr id="41" name="New shape"/>
          <p:cNvSpPr/>
          <p:nvPr/>
        </p:nvSpPr>
        <p:spPr>
          <a:xfrm>
            <a:off x="6495415" y="43385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2" name="New shape"/>
          <p:cNvSpPr/>
          <p:nvPr/>
        </p:nvSpPr>
        <p:spPr>
          <a:xfrm>
            <a:off x="6783070" y="433284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YouYuan"/>
              </a:rPr>
              <a:t>其他测试</a:t>
            </a:r>
          </a:p>
        </p:txBody>
      </p:sp>
      <p:sp>
        <p:nvSpPr>
          <p:cNvPr id="43" name="New shape"/>
          <p:cNvSpPr/>
          <p:nvPr/>
        </p:nvSpPr>
        <p:spPr>
          <a:xfrm>
            <a:off x="4155440" y="3101934"/>
            <a:ext cx="53473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Hei"/>
              </a:rPr>
              <a:t>录用</a:t>
            </a:r>
          </a:p>
        </p:txBody>
      </p:sp>
      <p:sp>
        <p:nvSpPr>
          <p:cNvPr id="44" name="New shape"/>
          <p:cNvSpPr/>
          <p:nvPr/>
        </p:nvSpPr>
        <p:spPr>
          <a:xfrm>
            <a:off x="3831590" y="34622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5" name="New shape"/>
          <p:cNvSpPr/>
          <p:nvPr/>
        </p:nvSpPr>
        <p:spPr>
          <a:xfrm>
            <a:off x="4119245" y="345654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作出决策</a:t>
            </a:r>
          </a:p>
        </p:txBody>
      </p:sp>
      <p:sp>
        <p:nvSpPr>
          <p:cNvPr id="46" name="New shape"/>
          <p:cNvSpPr/>
          <p:nvPr/>
        </p:nvSpPr>
        <p:spPr>
          <a:xfrm>
            <a:off x="3831590" y="37543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47" name="New shape"/>
          <p:cNvSpPr/>
          <p:nvPr/>
        </p:nvSpPr>
        <p:spPr>
          <a:xfrm>
            <a:off x="4119245" y="3748648"/>
            <a:ext cx="81026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YouYuan"/>
              </a:rPr>
              <a:t>发出通知</a:t>
            </a:r>
          </a:p>
        </p:txBody>
      </p:sp>
      <p:sp>
        <p:nvSpPr>
          <p:cNvPr id="48" name="New shape"/>
          <p:cNvSpPr/>
          <p:nvPr/>
        </p:nvSpPr>
        <p:spPr>
          <a:xfrm>
            <a:off x="1492568" y="3101934"/>
            <a:ext cx="534733" cy="290344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SimHei"/>
              </a:rPr>
              <a:t>评价</a:t>
            </a:r>
          </a:p>
        </p:txBody>
      </p:sp>
      <p:sp>
        <p:nvSpPr>
          <p:cNvPr id="49" name="New shape"/>
          <p:cNvSpPr/>
          <p:nvPr/>
        </p:nvSpPr>
        <p:spPr>
          <a:xfrm>
            <a:off x="1169352" y="34622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0" name="New shape"/>
          <p:cNvSpPr/>
          <p:nvPr/>
        </p:nvSpPr>
        <p:spPr>
          <a:xfrm>
            <a:off x="1457008" y="3456548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程序</a:t>
            </a:r>
          </a:p>
        </p:txBody>
      </p:sp>
      <p:sp>
        <p:nvSpPr>
          <p:cNvPr id="51" name="New shape"/>
          <p:cNvSpPr/>
          <p:nvPr/>
        </p:nvSpPr>
        <p:spPr>
          <a:xfrm>
            <a:off x="1169352" y="37543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2" name="New shape"/>
          <p:cNvSpPr/>
          <p:nvPr/>
        </p:nvSpPr>
        <p:spPr>
          <a:xfrm>
            <a:off x="1457008" y="3748648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latin typeface="YouYuan"/>
              </a:rPr>
              <a:t>技能</a:t>
            </a:r>
          </a:p>
        </p:txBody>
      </p:sp>
      <p:sp>
        <p:nvSpPr>
          <p:cNvPr id="53" name="New shape"/>
          <p:cNvSpPr/>
          <p:nvPr/>
        </p:nvSpPr>
        <p:spPr>
          <a:xfrm>
            <a:off x="1169352" y="4046425"/>
            <a:ext cx="18040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FF9900"/>
                </a:solidFill>
                <a:ea typeface="Wingdings"/>
              </a:rPr>
              <a:t>°</a:t>
            </a:r>
          </a:p>
        </p:txBody>
      </p:sp>
      <p:sp>
        <p:nvSpPr>
          <p:cNvPr id="54" name="New shape"/>
          <p:cNvSpPr/>
          <p:nvPr/>
        </p:nvSpPr>
        <p:spPr>
          <a:xfrm>
            <a:off x="1457008" y="4040748"/>
            <a:ext cx="405130" cy="219182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dirty="1">
                <a:solidFill>
                  <a:srgbClr val="000000"/>
                </a:solidFill>
                <a:ea typeface="YouYuan"/>
              </a:rPr>
              <a:t>效率</a:t>
            </a:r>
          </a:p>
        </p:txBody>
      </p:sp>
      <p:sp>
        <p:nvSpPr>
          <p:cNvPr id="55" name="New shape"/>
          <p:cNvSpPr/>
          <p:nvPr/>
        </p:nvSpPr>
        <p:spPr>
          <a:xfrm>
            <a:off x="701040" y="390129"/>
            <a:ext cx="2136934" cy="4641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FF3300"/>
                </a:solidFill>
                <a:latin typeface="SimHei"/>
              </a:rPr>
              <a:t>招聘的程序</a:t>
            </a:r>
          </a:p>
        </p:txBody>
      </p:sp>
      <p:sp>
        <p:nvSpPr>
          <p:cNvPr id="5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311620"/>
            <a:ext cx="2849245" cy="442015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0000FF"/>
                </a:solidFill>
                <a:ea typeface="SimHei"/>
              </a:rPr>
              <a:t>求职材料的组成</a:t>
            </a:r>
          </a:p>
        </p:txBody>
      </p:sp>
      <p:sp>
        <p:nvSpPr>
          <p:cNvPr id="5" name="New shape"/>
          <p:cNvSpPr/>
          <p:nvPr/>
        </p:nvSpPr>
        <p:spPr>
          <a:xfrm>
            <a:off x="600393" y="1265445"/>
            <a:ext cx="1118140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FF0000"/>
                </a:solidFill>
                <a:ea typeface="FangSong"/>
              </a:rPr>
              <a:t>求职信</a:t>
            </a:r>
          </a:p>
        </p:txBody>
      </p:sp>
      <p:sp>
        <p:nvSpPr>
          <p:cNvPr id="6" name="New shape"/>
          <p:cNvSpPr/>
          <p:nvPr/>
        </p:nvSpPr>
        <p:spPr>
          <a:xfrm>
            <a:off x="600393" y="1711850"/>
            <a:ext cx="3727133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FangSong"/>
              </a:rPr>
              <a:t>学校推荐表（成绩单）</a:t>
            </a:r>
          </a:p>
        </p:txBody>
      </p:sp>
      <p:sp>
        <p:nvSpPr>
          <p:cNvPr id="7" name="New shape"/>
          <p:cNvSpPr/>
          <p:nvPr/>
        </p:nvSpPr>
        <p:spPr>
          <a:xfrm>
            <a:off x="600392" y="2158255"/>
            <a:ext cx="74542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FangSong"/>
              </a:rPr>
              <a:t>简历</a:t>
            </a:r>
          </a:p>
        </p:txBody>
      </p:sp>
      <p:sp>
        <p:nvSpPr>
          <p:cNvPr id="8" name="New shape"/>
          <p:cNvSpPr/>
          <p:nvPr/>
        </p:nvSpPr>
        <p:spPr>
          <a:xfrm>
            <a:off x="600392" y="2604660"/>
            <a:ext cx="74542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ea typeface="FangSong"/>
              </a:rPr>
              <a:t>附件</a:t>
            </a:r>
          </a:p>
        </p:txBody>
      </p:sp>
      <p:sp>
        <p:nvSpPr>
          <p:cNvPr id="9" name="New shape"/>
          <p:cNvSpPr/>
          <p:nvPr/>
        </p:nvSpPr>
        <p:spPr>
          <a:xfrm>
            <a:off x="600393" y="3051065"/>
            <a:ext cx="1863566" cy="40474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b="1" dirty="1">
                <a:solidFill>
                  <a:srgbClr val="000000"/>
                </a:solidFill>
                <a:latin typeface="FangSong"/>
              </a:rPr>
              <a:t>单位应聘表</a:t>
            </a:r>
          </a:p>
        </p:txBody>
      </p:sp>
      <p:sp>
        <p:nvSpPr>
          <p:cNvPr id="1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31251"/>
            <a:ext cx="325628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dirty="1">
                <a:solidFill>
                  <a:srgbClr val="FF0000"/>
                </a:solidFill>
                <a:ea typeface="MicrosoftYaHei"/>
              </a:rPr>
              <a:t>求职信的重要性：</a:t>
            </a:r>
          </a:p>
        </p:txBody>
      </p:sp>
      <p:sp>
        <p:nvSpPr>
          <p:cNvPr id="5" name="New shape"/>
          <p:cNvSpPr/>
          <p:nvPr/>
        </p:nvSpPr>
        <p:spPr>
          <a:xfrm>
            <a:off x="1502092" y="2296726"/>
            <a:ext cx="67055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对人事经理的调查：你对求职信的关注程度如何？</a:t>
            </a:r>
          </a:p>
        </p:txBody>
      </p:sp>
      <p:sp>
        <p:nvSpPr>
          <p:cNvPr id="6" name="New shape"/>
          <p:cNvSpPr/>
          <p:nvPr/>
        </p:nvSpPr>
        <p:spPr>
          <a:xfrm>
            <a:off x="1411923" y="2819331"/>
            <a:ext cx="7028854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结果表明，参与调查的人事经理中，34%表示非常重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3251131"/>
            <a:ext cx="765690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视求职信，54%表示将求职信作为重要参考；仅仅11%表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2" y="3682931"/>
            <a:ext cx="21336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示不看求职信。</a:t>
            </a:r>
          </a:p>
        </p:txBody>
      </p:sp>
      <p:sp>
        <p:nvSpPr>
          <p:cNvPr id="9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2" y="1316921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FF0000"/>
                </a:solidFill>
                <a:ea typeface="MicrosoftYaHei"/>
              </a:rPr>
              <a:t>求职信：</a:t>
            </a:r>
          </a:p>
        </p:txBody>
      </p:sp>
      <p:sp>
        <p:nvSpPr>
          <p:cNvPr id="5" name="New shape"/>
          <p:cNvSpPr/>
          <p:nvPr/>
        </p:nvSpPr>
        <p:spPr>
          <a:xfrm>
            <a:off x="1321752" y="1736656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是一种日常事务类文体。</a:t>
            </a:r>
          </a:p>
        </p:txBody>
      </p:sp>
      <p:sp>
        <p:nvSpPr>
          <p:cNvPr id="6" name="New shape"/>
          <p:cNvSpPr/>
          <p:nvPr/>
        </p:nvSpPr>
        <p:spPr>
          <a:xfrm>
            <a:off x="1321752" y="2156391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在各种招聘中，通过这种文体介绍自己的基本情况，</a:t>
            </a:r>
          </a:p>
        </p:txBody>
      </p:sp>
      <p:sp>
        <p:nvSpPr>
          <p:cNvPr id="7" name="New shape"/>
          <p:cNvSpPr/>
          <p:nvPr/>
        </p:nvSpPr>
        <p:spPr>
          <a:xfrm>
            <a:off x="764222" y="2485321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陈述自己的特长和优势，给求职单位以良好的印象，从而</a:t>
            </a:r>
          </a:p>
        </p:txBody>
      </p:sp>
      <p:sp>
        <p:nvSpPr>
          <p:cNvPr id="8" name="New shape"/>
          <p:cNvSpPr/>
          <p:nvPr/>
        </p:nvSpPr>
        <p:spPr>
          <a:xfrm>
            <a:off x="764222" y="2814251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赢得聘用或面试的机会。这种文体应用的范围非常广泛。</a:t>
            </a:r>
          </a:p>
        </p:txBody>
      </p:sp>
      <p:sp>
        <p:nvSpPr>
          <p:cNvPr id="9" name="New shape"/>
          <p:cNvSpPr/>
          <p:nvPr/>
        </p:nvSpPr>
        <p:spPr>
          <a:xfrm>
            <a:off x="1321752" y="3233986"/>
            <a:ext cx="70103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根据求职者身份的不同，阐述问题角度的不同，求职</a:t>
            </a:r>
          </a:p>
        </p:txBody>
      </p:sp>
      <p:sp>
        <p:nvSpPr>
          <p:cNvPr id="10" name="New shape"/>
          <p:cNvSpPr/>
          <p:nvPr/>
        </p:nvSpPr>
        <p:spPr>
          <a:xfrm>
            <a:off x="764222" y="3562915"/>
            <a:ext cx="7619999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ea typeface="MicrosoftYaHei"/>
              </a:rPr>
              <a:t>信的内容、重点各异。可将求职信分为毕业生求职信、待</a:t>
            </a:r>
          </a:p>
        </p:txBody>
      </p:sp>
      <p:sp>
        <p:nvSpPr>
          <p:cNvPr id="11" name="New shape"/>
          <p:cNvSpPr/>
          <p:nvPr/>
        </p:nvSpPr>
        <p:spPr>
          <a:xfrm>
            <a:off x="764223" y="3891846"/>
            <a:ext cx="4876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dirty="1">
                <a:solidFill>
                  <a:srgbClr val="000000"/>
                </a:solidFill>
                <a:latin typeface="MicrosoftYaHei"/>
              </a:rPr>
              <a:t>业人员求职信、从业人员求职信等。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600393" y="1324781"/>
            <a:ext cx="1064895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ea typeface="MicrosoftYaHei"/>
              </a:rPr>
              <a:t>思考：</a:t>
            </a:r>
          </a:p>
        </p:txBody>
      </p:sp>
      <p:sp>
        <p:nvSpPr>
          <p:cNvPr id="5" name="New shape"/>
          <p:cNvSpPr/>
          <p:nvPr/>
        </p:nvSpPr>
        <p:spPr>
          <a:xfrm>
            <a:off x="2181542" y="2273471"/>
            <a:ext cx="4259580" cy="3698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795" dirty="1">
                <a:solidFill>
                  <a:srgbClr val="000000"/>
                </a:solidFill>
                <a:latin typeface="MicrosoftYaHei"/>
              </a:rPr>
              <a:t>求职信具有哪些结构规范？</a:t>
            </a:r>
          </a:p>
        </p:txBody>
      </p:sp>
      <p:sp>
        <p:nvSpPr>
          <p:cNvPr id="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347472"/>
            <a:ext cx="1746504" cy="469062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52628" y="1056132"/>
            <a:ext cx="8238744" cy="18288"/>
          </a:xfrm>
          <a:prstGeom prst="rect"/>
          <a:ln w="0">
            <a:noFill/>
          </a:ln>
        </p:spPr>
      </p:pic>
      <p:sp>
        <p:nvSpPr>
          <p:cNvPr id="4" name="New shape"/>
          <p:cNvSpPr/>
          <p:nvPr/>
        </p:nvSpPr>
        <p:spPr>
          <a:xfrm>
            <a:off x="2329498" y="1949841"/>
            <a:ext cx="3934206" cy="1112506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8605" dirty="1">
                <a:solidFill>
                  <a:srgbClr val="FF3300"/>
                </a:solidFill>
                <a:latin typeface="STXingkai"/>
              </a:rPr>
              <a:t>谢 谢！</a:t>
            </a:r>
          </a:p>
        </p:txBody>
      </p:sp>
      <p:sp>
        <p:nvSpPr>
          <p:cNvPr id="5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ujr" typeface="Shruti"/>
        <a:font script="Deva" typeface="Mangal"/>
        <a:font script="Yiii" typeface="Microsoft Yi Baiti"/>
        <a:font script="Jpan" typeface="ＭＳ Ｐゴシック"/>
        <a:font script="Cher" typeface="Plantagenet Cherokee"/>
        <a:font script="Syrc" typeface="Estrangelo Edessa"/>
        <a:font script="Sinh" typeface="Iskoola Pota"/>
        <a:font script="Tibt" typeface="Microsoft Himalaya"/>
        <a:font script="Cans" typeface="Euphemia"/>
        <a:font script="Thaa" typeface="MV Boli"/>
        <a:font script="Uigh" typeface="Microsoft Uighur"/>
        <a:font script="Beng" typeface="Vrinda"/>
        <a:font script="Hans" typeface="宋体"/>
        <a:font script="Viet" typeface="Times New Roman"/>
        <a:font script="Telu" typeface="Gautami"/>
        <a:font script="Laoo" typeface="DokChampa"/>
        <a:font script="Hant" typeface="新細明體"/>
        <a:font script="Taml" typeface="Latha"/>
        <a:font script="Hang" typeface="맑은 고딕"/>
        <a:font script="Hebr" typeface="Times New Roman"/>
        <a:font script="Knda" typeface="Tunga"/>
        <a:font script="Arab" typeface="Times New Roman"/>
        <a:font script="Mong" typeface="Mongolian Baiti"/>
        <a:font script="Khmr" typeface="MoolBoran"/>
        <a:font script="Thai" typeface="Angsana New"/>
        <a:font script="Orya" typeface="Kalinga"/>
        <a:font script="Ethi" typeface="Nyala"/>
        <a:font script="Geor" typeface="Sylfaen"/>
        <a:font script="Mlym" typeface="Kartika"/>
        <a:font script="Guru" typeface="Raavi"/>
      </a:majorFont>
      <a:minorFont>
        <a:latin typeface="Calibri"/>
        <a:ea typeface=""/>
        <a:cs typeface=""/>
        <a:font script="Gujr" typeface="Shruti"/>
        <a:font script="Deva" typeface="Mangal"/>
        <a:font script="Yiii" typeface="Microsoft Yi Baiti"/>
        <a:font script="Jpan" typeface="ＭＳ Ｐゴシック"/>
        <a:font script="Cher" typeface="Plantagenet Cherokee"/>
        <a:font script="Syrc" typeface="Estrangelo Edessa"/>
        <a:font script="Sinh" typeface="Iskoola Pota"/>
        <a:font script="Tibt" typeface="Microsoft Himalaya"/>
        <a:font script="Cans" typeface="Euphemia"/>
        <a:font script="Thaa" typeface="MV Boli"/>
        <a:font script="Uigh" typeface="Microsoft Uighur"/>
        <a:font script="Beng" typeface="Vrinda"/>
        <a:font script="Hans" typeface="宋体"/>
        <a:font script="Viet" typeface="Arial"/>
        <a:font script="Telu" typeface="Gautami"/>
        <a:font script="Laoo" typeface="DokChampa"/>
        <a:font script="Hant" typeface="新細明體"/>
        <a:font script="Taml" typeface="Latha"/>
        <a:font script="Hang" typeface="맑은 고딕"/>
        <a:font script="Hebr" typeface="Arial"/>
        <a:font script="Knda" typeface="Tunga"/>
        <a:font script="Arab" typeface="Arial"/>
        <a:font script="Mong" typeface="Mongolian Baiti"/>
        <a:font script="Khmr" typeface="DaunPenh"/>
        <a:font script="Thai" typeface="Cordia New"/>
        <a:font script="Orya" typeface="Kalinga"/>
        <a:font script="Ethi" typeface="Nyala"/>
        <a:font script="Geor" typeface="Sylfaen"/>
        <a:font script="Mlym" typeface="Kartika"/>
        <a:font script="Guru" typeface="Raavi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2024-09-24T01:50:40.5725167Z</dcterms:created>
  <dcterms:modified xsi:type="dcterms:W3CDTF">2024-09-24T01:50:40.5725168Z</dcterms:modified>
</cp:coreProperties>
</file>