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9.png" /><Relationship Id="rId3" Type="http://schemas.openxmlformats.org/officeDocument/2006/relationships/image" Target="../media/image20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1.png" /><Relationship Id="rId3" Type="http://schemas.openxmlformats.org/officeDocument/2006/relationships/image" Target="../media/image12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3.png" /><Relationship Id="rId3" Type="http://schemas.openxmlformats.org/officeDocument/2006/relationships/image" Target="../media/image14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5.png" /><Relationship Id="rId3" Type="http://schemas.openxmlformats.org/officeDocument/2006/relationships/image" Target="../media/image1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Relationship Id="rId3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336483" y="2347251"/>
            <a:ext cx="4477384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求职信的功能和结构规范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3" y="2855285"/>
            <a:ext cx="8902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C0C0C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055813" y="337476"/>
            <a:ext cx="325628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FF0000"/>
                </a:solidFill>
                <a:ea typeface="MicrosoftYaHei"/>
              </a:rPr>
              <a:t>求职信的结构规范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2" y="1309061"/>
            <a:ext cx="662050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任何文体都有其结构规范，求职信的结构包含下几个要素：</a:t>
            </a:r>
          </a:p>
        </p:txBody>
      </p:sp>
      <p:sp>
        <p:nvSpPr>
          <p:cNvPr id="6" name="New shape"/>
          <p:cNvSpPr/>
          <p:nvPr/>
        </p:nvSpPr>
        <p:spPr>
          <a:xfrm>
            <a:off x="1049973" y="1674186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称呼</a:t>
            </a:r>
          </a:p>
        </p:txBody>
      </p:sp>
      <p:sp>
        <p:nvSpPr>
          <p:cNvPr id="7" name="New shape"/>
          <p:cNvSpPr/>
          <p:nvPr/>
        </p:nvSpPr>
        <p:spPr>
          <a:xfrm>
            <a:off x="1049973" y="2039310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开头</a:t>
            </a:r>
          </a:p>
        </p:txBody>
      </p:sp>
      <p:sp>
        <p:nvSpPr>
          <p:cNvPr id="8" name="New shape"/>
          <p:cNvSpPr/>
          <p:nvPr/>
        </p:nvSpPr>
        <p:spPr>
          <a:xfrm>
            <a:off x="1049973" y="2404435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主体</a:t>
            </a:r>
          </a:p>
        </p:txBody>
      </p:sp>
      <p:sp>
        <p:nvSpPr>
          <p:cNvPr id="9" name="New shape"/>
          <p:cNvSpPr/>
          <p:nvPr/>
        </p:nvSpPr>
        <p:spPr>
          <a:xfrm>
            <a:off x="1049973" y="2769560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结尾</a:t>
            </a:r>
          </a:p>
        </p:txBody>
      </p:sp>
      <p:sp>
        <p:nvSpPr>
          <p:cNvPr id="10" name="New shape"/>
          <p:cNvSpPr/>
          <p:nvPr/>
        </p:nvSpPr>
        <p:spPr>
          <a:xfrm>
            <a:off x="1049973" y="3134686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落款</a:t>
            </a:r>
          </a:p>
        </p:txBody>
      </p:sp>
      <p:sp>
        <p:nvSpPr>
          <p:cNvPr id="11" name="New shape"/>
          <p:cNvSpPr/>
          <p:nvPr/>
        </p:nvSpPr>
        <p:spPr>
          <a:xfrm>
            <a:off x="1049973" y="3499811"/>
            <a:ext cx="50927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附件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352483" y="337476"/>
            <a:ext cx="244221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FF0000"/>
                </a:solidFill>
                <a:latin typeface="MicrosoftYaHei"/>
              </a:rPr>
              <a:t>求职信的功能</a:t>
            </a:r>
          </a:p>
        </p:txBody>
      </p:sp>
      <p:sp>
        <p:nvSpPr>
          <p:cNvPr id="5" name="New shape"/>
          <p:cNvSpPr/>
          <p:nvPr/>
        </p:nvSpPr>
        <p:spPr>
          <a:xfrm>
            <a:off x="986155" y="1294618"/>
            <a:ext cx="5262599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1.知行功能：以“知”促“行”。</a:t>
            </a:r>
          </a:p>
        </p:txBody>
      </p:sp>
      <p:sp>
        <p:nvSpPr>
          <p:cNvPr id="6" name="New shape"/>
          <p:cNvSpPr/>
          <p:nvPr/>
        </p:nvSpPr>
        <p:spPr>
          <a:xfrm>
            <a:off x="986155" y="1768963"/>
            <a:ext cx="703742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2.人际功能：谦恭而不卑琐，热情而不浮躁，</a:t>
            </a:r>
          </a:p>
        </p:txBody>
      </p:sp>
      <p:sp>
        <p:nvSpPr>
          <p:cNvPr id="7" name="New shape"/>
          <p:cNvSpPr/>
          <p:nvPr/>
        </p:nvSpPr>
        <p:spPr>
          <a:xfrm>
            <a:off x="3094355" y="2243308"/>
            <a:ext cx="5324476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恳切而不可怜，尊敬而不失大方。</a:t>
            </a:r>
          </a:p>
        </p:txBody>
      </p:sp>
      <p:sp>
        <p:nvSpPr>
          <p:cNvPr id="8" name="New shape"/>
          <p:cNvSpPr/>
          <p:nvPr/>
        </p:nvSpPr>
        <p:spPr>
          <a:xfrm>
            <a:off x="986155" y="2717653"/>
            <a:ext cx="703742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3.语篇功能：自然、平实、庄重的书面语体。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030220" y="366051"/>
            <a:ext cx="325628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FF0000"/>
                </a:solidFill>
                <a:ea typeface="MicrosoftYaHei"/>
              </a:rPr>
              <a:t>求职信的基本内容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3" y="1316921"/>
            <a:ext cx="5181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一、求职目标（具体明确、有针对性）</a:t>
            </a:r>
          </a:p>
        </p:txBody>
      </p:sp>
      <p:sp>
        <p:nvSpPr>
          <p:cNvPr id="6" name="New shape"/>
          <p:cNvSpPr/>
          <p:nvPr/>
        </p:nvSpPr>
        <p:spPr>
          <a:xfrm>
            <a:off x="1772602" y="1736656"/>
            <a:ext cx="248691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——你求什么岗位</a:t>
            </a:r>
          </a:p>
        </p:txBody>
      </p:sp>
      <p:sp>
        <p:nvSpPr>
          <p:cNvPr id="7" name="New shape"/>
          <p:cNvSpPr/>
          <p:nvPr/>
        </p:nvSpPr>
        <p:spPr>
          <a:xfrm>
            <a:off x="600393" y="2156391"/>
            <a:ext cx="5181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二、求职缘起（坦诚务实、简洁清楚）</a:t>
            </a:r>
          </a:p>
        </p:txBody>
      </p:sp>
      <p:sp>
        <p:nvSpPr>
          <p:cNvPr id="8" name="New shape"/>
          <p:cNvSpPr/>
          <p:nvPr/>
        </p:nvSpPr>
        <p:spPr>
          <a:xfrm>
            <a:off x="1772603" y="2576126"/>
            <a:ext cx="340131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——你为什么求这一岗位</a:t>
            </a:r>
          </a:p>
        </p:txBody>
      </p:sp>
      <p:sp>
        <p:nvSpPr>
          <p:cNvPr id="9" name="New shape"/>
          <p:cNvSpPr/>
          <p:nvPr/>
        </p:nvSpPr>
        <p:spPr>
          <a:xfrm>
            <a:off x="600393" y="2995861"/>
            <a:ext cx="5181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三、求职条件（针对目标、突出优势）</a:t>
            </a:r>
          </a:p>
        </p:txBody>
      </p:sp>
      <p:sp>
        <p:nvSpPr>
          <p:cNvPr id="10" name="New shape"/>
          <p:cNvSpPr/>
          <p:nvPr/>
        </p:nvSpPr>
        <p:spPr>
          <a:xfrm>
            <a:off x="1804353" y="3415596"/>
            <a:ext cx="5534918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——你凭什么认为自己能够求得这一岗位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3662362" y="295202"/>
            <a:ext cx="2136934" cy="43508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ea typeface="STZhongsong"/>
              </a:rPr>
              <a:t>求职信举例</a:t>
            </a:r>
          </a:p>
        </p:txBody>
      </p:sp>
      <p:sp>
        <p:nvSpPr>
          <p:cNvPr id="5" name="New shape"/>
          <p:cNvSpPr/>
          <p:nvPr/>
        </p:nvSpPr>
        <p:spPr>
          <a:xfrm>
            <a:off x="346392" y="1166108"/>
            <a:ext cx="15240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公司经理：</a:t>
            </a:r>
          </a:p>
        </p:txBody>
      </p:sp>
      <p:sp>
        <p:nvSpPr>
          <p:cNvPr id="6" name="New shape"/>
          <p:cNvSpPr/>
          <p:nvPr/>
        </p:nvSpPr>
        <p:spPr>
          <a:xfrm>
            <a:off x="1248092" y="1585843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您好！</a:t>
            </a:r>
          </a:p>
        </p:txBody>
      </p:sp>
      <p:sp>
        <p:nvSpPr>
          <p:cNvPr id="7" name="New shape"/>
          <p:cNvSpPr/>
          <p:nvPr/>
        </p:nvSpPr>
        <p:spPr>
          <a:xfrm>
            <a:off x="1157923" y="2005578"/>
            <a:ext cx="76199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我是一名即将毕业的大学生，在众多的用人单位中，经过</a:t>
            </a:r>
          </a:p>
        </p:txBody>
      </p:sp>
      <p:sp>
        <p:nvSpPr>
          <p:cNvPr id="8" name="New shape"/>
          <p:cNvSpPr/>
          <p:nvPr/>
        </p:nvSpPr>
        <p:spPr>
          <a:xfrm>
            <a:off x="510222" y="2334508"/>
            <a:ext cx="76199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慎重考虑，决定到贵公司应聘技术开发部经理助理一职。</a:t>
            </a:r>
          </a:p>
        </p:txBody>
      </p:sp>
      <p:sp>
        <p:nvSpPr>
          <p:cNvPr id="9" name="New shape"/>
          <p:cNvSpPr/>
          <p:nvPr/>
        </p:nvSpPr>
        <p:spPr>
          <a:xfrm>
            <a:off x="1157923" y="2754243"/>
            <a:ext cx="76199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我学的专业是“动物营养与饲料加工”，全部学业都已出</a:t>
            </a:r>
          </a:p>
        </p:txBody>
      </p:sp>
      <p:sp>
        <p:nvSpPr>
          <p:cNvPr id="10" name="New shape"/>
          <p:cNvSpPr/>
          <p:nvPr/>
        </p:nvSpPr>
        <p:spPr>
          <a:xfrm>
            <a:off x="510222" y="3083173"/>
            <a:ext cx="8229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色完成，成绩优良。附上一份个人简历及大学期间各科成绩一</a:t>
            </a:r>
          </a:p>
        </p:txBody>
      </p:sp>
      <p:sp>
        <p:nvSpPr>
          <p:cNvPr id="11" name="New shape"/>
          <p:cNvSpPr/>
          <p:nvPr/>
        </p:nvSpPr>
        <p:spPr>
          <a:xfrm>
            <a:off x="510222" y="3412103"/>
            <a:ext cx="8229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览表，供您参阅。从我的简历中您可以看到，我曾多次受到学</a:t>
            </a:r>
          </a:p>
        </p:txBody>
      </p:sp>
      <p:sp>
        <p:nvSpPr>
          <p:cNvPr id="12" name="New shape"/>
          <p:cNvSpPr/>
          <p:nvPr/>
        </p:nvSpPr>
        <p:spPr>
          <a:xfrm>
            <a:off x="510222" y="3741033"/>
            <a:ext cx="7676405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校的表彰，我的一篇专业论文《×××××××》，曾发表在</a:t>
            </a:r>
          </a:p>
        </p:txBody>
      </p:sp>
      <p:sp>
        <p:nvSpPr>
          <p:cNvPr id="13" name="New shape"/>
          <p:cNvSpPr/>
          <p:nvPr/>
        </p:nvSpPr>
        <p:spPr>
          <a:xfrm>
            <a:off x="510222" y="4069963"/>
            <a:ext cx="816500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××××杂志，并荣获2010年度××省优秀大学生科研成果乙等</a:t>
            </a:r>
          </a:p>
        </p:txBody>
      </p:sp>
      <p:sp>
        <p:nvSpPr>
          <p:cNvPr id="14" name="New shape"/>
          <p:cNvSpPr/>
          <p:nvPr/>
        </p:nvSpPr>
        <p:spPr>
          <a:xfrm>
            <a:off x="510222" y="4398893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奖。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08417" y="1316921"/>
            <a:ext cx="73151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据报载，贵公司领导十分重视人才，办事效率高，人际</a:t>
            </a:r>
          </a:p>
        </p:txBody>
      </p:sp>
      <p:sp>
        <p:nvSpPr>
          <p:cNvPr id="5" name="New shape"/>
          <p:cNvSpPr/>
          <p:nvPr/>
        </p:nvSpPr>
        <p:spPr>
          <a:xfrm>
            <a:off x="570547" y="1645851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关系融洽，员工可以一心一意地搞科研和生产。今年上半年</a:t>
            </a:r>
          </a:p>
        </p:txBody>
      </p:sp>
      <p:sp>
        <p:nvSpPr>
          <p:cNvPr id="6" name="New shape"/>
          <p:cNvSpPr/>
          <p:nvPr/>
        </p:nvSpPr>
        <p:spPr>
          <a:xfrm>
            <a:off x="570547" y="1974781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在贵公司实习的一段时间，我也深深地感到了这一点。可以</a:t>
            </a:r>
          </a:p>
        </p:txBody>
      </p:sp>
      <p:sp>
        <p:nvSpPr>
          <p:cNvPr id="7" name="New shape"/>
          <p:cNvSpPr/>
          <p:nvPr/>
        </p:nvSpPr>
        <p:spPr>
          <a:xfrm>
            <a:off x="570547" y="2303711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想象，在如此宽松和谐的环境里工作，作为贵公司的一员，</a:t>
            </a:r>
          </a:p>
        </p:txBody>
      </p:sp>
      <p:sp>
        <p:nvSpPr>
          <p:cNvPr id="8" name="New shape"/>
          <p:cNvSpPr/>
          <p:nvPr/>
        </p:nvSpPr>
        <p:spPr>
          <a:xfrm>
            <a:off x="570547" y="2632641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该多么自豪！</a:t>
            </a:r>
          </a:p>
        </p:txBody>
      </p:sp>
      <p:sp>
        <p:nvSpPr>
          <p:cNvPr id="9" name="New shape"/>
          <p:cNvSpPr/>
          <p:nvPr/>
        </p:nvSpPr>
        <p:spPr>
          <a:xfrm>
            <a:off x="1218248" y="3052376"/>
            <a:ext cx="73151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当然，条件如此优越的公司，想进去绝非易事；但我坚</a:t>
            </a:r>
          </a:p>
        </p:txBody>
      </p:sp>
      <p:sp>
        <p:nvSpPr>
          <p:cNvPr id="10" name="New shape"/>
          <p:cNvSpPr/>
          <p:nvPr/>
        </p:nvSpPr>
        <p:spPr>
          <a:xfrm>
            <a:off x="570547" y="3381306"/>
            <a:ext cx="79247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信自己有能力敲开贵公司的大门，我已熟练掌握了本专业的</a:t>
            </a:r>
          </a:p>
        </p:txBody>
      </p:sp>
      <p:sp>
        <p:nvSpPr>
          <p:cNvPr id="11" name="New shape"/>
          <p:cNvSpPr/>
          <p:nvPr/>
        </p:nvSpPr>
        <p:spPr>
          <a:xfrm>
            <a:off x="570547" y="3710236"/>
            <a:ext cx="7766744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基本理论及操作技能，在××方面尤有专长（附上我的导师</a:t>
            </a:r>
          </a:p>
        </p:txBody>
      </p:sp>
      <p:sp>
        <p:nvSpPr>
          <p:cNvPr id="12" name="New shape"/>
          <p:cNvSpPr/>
          <p:nvPr/>
        </p:nvSpPr>
        <p:spPr>
          <a:xfrm>
            <a:off x="570547" y="4039165"/>
            <a:ext cx="8071544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××教授的推荐信供您参考）。在一个崇尚平等竞争的公司里</a:t>
            </a:r>
          </a:p>
        </p:txBody>
      </p:sp>
      <p:sp>
        <p:nvSpPr>
          <p:cNvPr id="13" name="New shape"/>
          <p:cNvSpPr/>
          <p:nvPr/>
        </p:nvSpPr>
        <p:spPr>
          <a:xfrm>
            <a:off x="570548" y="4368096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，我渴望挑战性的工作。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65885" y="975608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我希望贵公司能给我一个奉献才智的机会，我热诚地</a:t>
            </a:r>
          </a:p>
        </p:txBody>
      </p:sp>
      <p:sp>
        <p:nvSpPr>
          <p:cNvPr id="5" name="New shape"/>
          <p:cNvSpPr/>
          <p:nvPr/>
        </p:nvSpPr>
        <p:spPr>
          <a:xfrm>
            <a:off x="718185" y="1304538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期待着您的答复。</a:t>
            </a:r>
          </a:p>
        </p:txBody>
      </p:sp>
      <p:sp>
        <p:nvSpPr>
          <p:cNvPr id="6" name="New shape"/>
          <p:cNvSpPr/>
          <p:nvPr/>
        </p:nvSpPr>
        <p:spPr>
          <a:xfrm>
            <a:off x="915035" y="1724273"/>
            <a:ext cx="609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此致</a:t>
            </a:r>
          </a:p>
        </p:txBody>
      </p:sp>
      <p:sp>
        <p:nvSpPr>
          <p:cNvPr id="7" name="New shape"/>
          <p:cNvSpPr/>
          <p:nvPr/>
        </p:nvSpPr>
        <p:spPr>
          <a:xfrm>
            <a:off x="554355" y="2144008"/>
            <a:ext cx="914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敬礼！</a:t>
            </a:r>
          </a:p>
        </p:txBody>
      </p:sp>
      <p:sp>
        <p:nvSpPr>
          <p:cNvPr id="8" name="New shape"/>
          <p:cNvSpPr/>
          <p:nvPr/>
        </p:nvSpPr>
        <p:spPr>
          <a:xfrm>
            <a:off x="915035" y="2563743"/>
            <a:ext cx="1828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附件：（略）</a:t>
            </a:r>
          </a:p>
        </p:txBody>
      </p:sp>
      <p:sp>
        <p:nvSpPr>
          <p:cNvPr id="9" name="New shape"/>
          <p:cNvSpPr/>
          <p:nvPr/>
        </p:nvSpPr>
        <p:spPr>
          <a:xfrm>
            <a:off x="5964555" y="3403213"/>
            <a:ext cx="2076301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求职人：  ×××</a:t>
            </a:r>
          </a:p>
        </p:txBody>
      </p:sp>
      <p:sp>
        <p:nvSpPr>
          <p:cNvPr id="10" name="New shape"/>
          <p:cNvSpPr/>
          <p:nvPr/>
        </p:nvSpPr>
        <p:spPr>
          <a:xfrm>
            <a:off x="5874389" y="3822948"/>
            <a:ext cx="2258913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20××年4月12日</a:t>
            </a:r>
          </a:p>
        </p:txBody>
      </p:sp>
      <p:sp>
        <p:nvSpPr>
          <p:cNvPr id="11" name="New shape"/>
          <p:cNvSpPr/>
          <p:nvPr/>
        </p:nvSpPr>
        <p:spPr>
          <a:xfrm>
            <a:off x="4384357" y="4455185"/>
            <a:ext cx="2380992" cy="1859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dirty="1">
                <a:solidFill>
                  <a:srgbClr val="000000"/>
                </a:solidFill>
                <a:latin typeface="MicrosoftYaHei"/>
              </a:rPr>
              <a:t>（余国瑞《实用写作》2015）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900112" y="1309061"/>
            <a:ext cx="229171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此篇求职信的特点：</a:t>
            </a:r>
          </a:p>
        </p:txBody>
      </p:sp>
      <p:sp>
        <p:nvSpPr>
          <p:cNvPr id="5" name="New shape"/>
          <p:cNvSpPr/>
          <p:nvPr/>
        </p:nvSpPr>
        <p:spPr>
          <a:xfrm>
            <a:off x="900112" y="1674186"/>
            <a:ext cx="178244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讲究沟通的技巧</a:t>
            </a:r>
          </a:p>
        </p:txBody>
      </p:sp>
      <p:sp>
        <p:nvSpPr>
          <p:cNvPr id="6" name="New shape"/>
          <p:cNvSpPr/>
          <p:nvPr/>
        </p:nvSpPr>
        <p:spPr>
          <a:xfrm>
            <a:off x="825183" y="2039310"/>
            <a:ext cx="611123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文字表达上可以看出隐藏在文字背后的态度和综合能力</a:t>
            </a:r>
          </a:p>
        </p:txBody>
      </p:sp>
      <p:sp>
        <p:nvSpPr>
          <p:cNvPr id="7" name="New shape"/>
          <p:cNvSpPr/>
          <p:nvPr/>
        </p:nvSpPr>
        <p:spPr>
          <a:xfrm>
            <a:off x="900112" y="2404435"/>
            <a:ext cx="4554087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概括为：   第一，目标明确、针对性强。</a:t>
            </a:r>
          </a:p>
        </p:txBody>
      </p:sp>
      <p:sp>
        <p:nvSpPr>
          <p:cNvPr id="8" name="New shape"/>
          <p:cNvSpPr/>
          <p:nvPr/>
        </p:nvSpPr>
        <p:spPr>
          <a:xfrm>
            <a:off x="2173922" y="2769560"/>
            <a:ext cx="331025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MicrosoftYaHei"/>
              </a:rPr>
              <a:t>第二，结构严谨，思维缜密。</a:t>
            </a:r>
          </a:p>
        </p:txBody>
      </p:sp>
      <p:sp>
        <p:nvSpPr>
          <p:cNvPr id="9" name="New shape"/>
          <p:cNvSpPr/>
          <p:nvPr/>
        </p:nvSpPr>
        <p:spPr>
          <a:xfrm>
            <a:off x="2173922" y="3134686"/>
            <a:ext cx="305562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MicrosoftYaHei"/>
              </a:rPr>
              <a:t>第三，善于沟通人际关系。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361758" y="1130859"/>
            <a:ext cx="384048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Sun"/>
              </a:rPr>
              <a:t>第一，目标明确，针对性强</a:t>
            </a:r>
          </a:p>
        </p:txBody>
      </p:sp>
      <p:sp>
        <p:nvSpPr>
          <p:cNvPr id="5" name="New shape"/>
          <p:cNvSpPr/>
          <p:nvPr/>
        </p:nvSpPr>
        <p:spPr>
          <a:xfrm>
            <a:off x="5034597" y="1142445"/>
            <a:ext cx="33528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。开头开宗明义写应聘的</a:t>
            </a:r>
          </a:p>
        </p:txBody>
      </p:sp>
      <p:sp>
        <p:nvSpPr>
          <p:cNvPr id="6" name="New shape"/>
          <p:cNvSpPr/>
          <p:nvPr/>
        </p:nvSpPr>
        <p:spPr>
          <a:xfrm>
            <a:off x="764222" y="1471375"/>
            <a:ext cx="7619999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岗位，提纲挈领，正文紧紧围绕岗位所要求的用人条件介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1800304"/>
            <a:ext cx="7619999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绍自己的学业专长、能力和水平，举例子，引实证，不尚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2" y="2129234"/>
            <a:ext cx="24384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空谈，言出有据。</a:t>
            </a:r>
          </a:p>
        </p:txBody>
      </p:sp>
      <p:sp>
        <p:nvSpPr>
          <p:cNvPr id="9" name="New shape"/>
          <p:cNvSpPr/>
          <p:nvPr/>
        </p:nvSpPr>
        <p:spPr>
          <a:xfrm>
            <a:off x="1292542" y="2537384"/>
            <a:ext cx="4160520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ea typeface="SimSun"/>
              </a:rPr>
              <a:t>第二，结构严谨，思维缜密。</a:t>
            </a:r>
          </a:p>
        </p:txBody>
      </p:sp>
      <p:sp>
        <p:nvSpPr>
          <p:cNvPr id="10" name="New shape"/>
          <p:cNvSpPr/>
          <p:nvPr/>
        </p:nvSpPr>
        <p:spPr>
          <a:xfrm>
            <a:off x="5271453" y="2548969"/>
            <a:ext cx="30480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开头表达求职意愿：到</a:t>
            </a:r>
          </a:p>
        </p:txBody>
      </p:sp>
      <p:sp>
        <p:nvSpPr>
          <p:cNvPr id="11" name="New shape"/>
          <p:cNvSpPr/>
          <p:nvPr/>
        </p:nvSpPr>
        <p:spPr>
          <a:xfrm>
            <a:off x="764222" y="2877900"/>
            <a:ext cx="7619999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贵公司应聘是慎重的选择，后面在应聘理由中进一步说明</a:t>
            </a:r>
          </a:p>
        </p:txBody>
      </p:sp>
      <p:sp>
        <p:nvSpPr>
          <p:cNvPr id="12" name="New shape"/>
          <p:cNvSpPr/>
          <p:nvPr/>
        </p:nvSpPr>
        <p:spPr>
          <a:xfrm>
            <a:off x="764222" y="3206829"/>
            <a:ext cx="7619999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从报纸和实习经历中了解了公司，不但首尾照应，而且透</a:t>
            </a:r>
          </a:p>
        </p:txBody>
      </p:sp>
      <p:sp>
        <p:nvSpPr>
          <p:cNvPr id="13" name="New shape"/>
          <p:cNvSpPr/>
          <p:nvPr/>
        </p:nvSpPr>
        <p:spPr>
          <a:xfrm>
            <a:off x="764222" y="3535759"/>
            <a:ext cx="7619999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SimSun"/>
              </a:rPr>
              <a:t>过纸背看到了应聘者事先所做的大量功课。从而给招聘单</a:t>
            </a:r>
          </a:p>
        </p:txBody>
      </p:sp>
      <p:sp>
        <p:nvSpPr>
          <p:cNvPr id="14" name="New shape"/>
          <p:cNvSpPr/>
          <p:nvPr/>
        </p:nvSpPr>
        <p:spPr>
          <a:xfrm>
            <a:off x="764223" y="3864689"/>
            <a:ext cx="54864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SimSun"/>
              </a:rPr>
              <a:t>位留下“这是一位慕名而来的‘有心人’</a:t>
            </a:r>
          </a:p>
        </p:txBody>
      </p:sp>
      <p:sp>
        <p:nvSpPr>
          <p:cNvPr id="15" name="New shape"/>
          <p:cNvSpPr/>
          <p:nvPr/>
        </p:nvSpPr>
        <p:spPr>
          <a:xfrm>
            <a:off x="6250622" y="3874065"/>
            <a:ext cx="127397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Calibri"/>
              </a:rPr>
              <a:t>”</a:t>
            </a:r>
          </a:p>
        </p:txBody>
      </p:sp>
      <p:sp>
        <p:nvSpPr>
          <p:cNvPr id="16" name="New shape"/>
          <p:cNvSpPr/>
          <p:nvPr/>
        </p:nvSpPr>
        <p:spPr>
          <a:xfrm>
            <a:off x="6378257" y="3864689"/>
            <a:ext cx="1828800" cy="33099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SimSun"/>
              </a:rPr>
              <a:t>的深刻印象。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1245553" y="1288940"/>
            <a:ext cx="4099846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SimSun"/>
              </a:rPr>
              <a:t>第三，善于沟通人际关系</a:t>
            </a:r>
          </a:p>
        </p:txBody>
      </p:sp>
      <p:sp>
        <p:nvSpPr>
          <p:cNvPr id="5" name="New shape"/>
          <p:cNvSpPr/>
          <p:nvPr/>
        </p:nvSpPr>
        <p:spPr>
          <a:xfrm>
            <a:off x="5178108" y="1302431"/>
            <a:ext cx="3194685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SimSun"/>
              </a:rPr>
              <a:t>。一句“您好”礼貌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685971"/>
            <a:ext cx="2129790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SimSun"/>
              </a:rPr>
              <a:t>周到；“附上</a:t>
            </a:r>
          </a:p>
        </p:txBody>
      </p:sp>
      <p:sp>
        <p:nvSpPr>
          <p:cNvPr id="7" name="New shape"/>
          <p:cNvSpPr/>
          <p:nvPr/>
        </p:nvSpPr>
        <p:spPr>
          <a:xfrm>
            <a:off x="2733992" y="1696891"/>
            <a:ext cx="48981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Calibri"/>
              </a:rPr>
              <a:t>……</a:t>
            </a:r>
          </a:p>
        </p:txBody>
      </p:sp>
      <p:sp>
        <p:nvSpPr>
          <p:cNvPr id="8" name="New shape"/>
          <p:cNvSpPr/>
          <p:nvPr/>
        </p:nvSpPr>
        <p:spPr>
          <a:xfrm>
            <a:off x="3225483" y="1685971"/>
            <a:ext cx="4969511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SimSun"/>
              </a:rPr>
              <a:t>供您参阅”细心体贴；夸赞公司</a:t>
            </a:r>
          </a:p>
        </p:txBody>
      </p:sp>
      <p:sp>
        <p:nvSpPr>
          <p:cNvPr id="9" name="New shape"/>
          <p:cNvSpPr/>
          <p:nvPr/>
        </p:nvSpPr>
        <p:spPr>
          <a:xfrm>
            <a:off x="600392" y="2069511"/>
            <a:ext cx="7809232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SimSun"/>
              </a:rPr>
              <a:t>不盲目，不空洞，巧用报纸的报道和自己的真实体</a:t>
            </a:r>
          </a:p>
        </p:txBody>
      </p:sp>
      <p:sp>
        <p:nvSpPr>
          <p:cNvPr id="10" name="New shape"/>
          <p:cNvSpPr/>
          <p:nvPr/>
        </p:nvSpPr>
        <p:spPr>
          <a:xfrm>
            <a:off x="600392" y="2453051"/>
            <a:ext cx="7809232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SimSun"/>
              </a:rPr>
              <a:t>验，用事实说话，令人信服；“我希望贵公司能给</a:t>
            </a:r>
          </a:p>
        </p:txBody>
      </p:sp>
      <p:sp>
        <p:nvSpPr>
          <p:cNvPr id="11" name="New shape"/>
          <p:cNvSpPr/>
          <p:nvPr/>
        </p:nvSpPr>
        <p:spPr>
          <a:xfrm>
            <a:off x="600392" y="2836591"/>
            <a:ext cx="7809232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SimSun"/>
              </a:rPr>
              <a:t>我一个奉献才智的机会”换位思考，为对方着想；</a:t>
            </a:r>
          </a:p>
        </p:txBody>
      </p:sp>
      <p:sp>
        <p:nvSpPr>
          <p:cNvPr id="12" name="New shape"/>
          <p:cNvSpPr/>
          <p:nvPr/>
        </p:nvSpPr>
        <p:spPr>
          <a:xfrm>
            <a:off x="600392" y="3220131"/>
            <a:ext cx="7809232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SimSun"/>
              </a:rPr>
              <a:t>“当然，条件如此优越的公司，想进去绝非易事；</a:t>
            </a:r>
          </a:p>
        </p:txBody>
      </p:sp>
      <p:sp>
        <p:nvSpPr>
          <p:cNvPr id="13" name="New shape"/>
          <p:cNvSpPr/>
          <p:nvPr/>
        </p:nvSpPr>
        <p:spPr>
          <a:xfrm>
            <a:off x="600393" y="3603671"/>
            <a:ext cx="1419860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SimSun"/>
              </a:rPr>
              <a:t>但我坚信</a:t>
            </a:r>
          </a:p>
        </p:txBody>
      </p:sp>
      <p:sp>
        <p:nvSpPr>
          <p:cNvPr id="14" name="New shape"/>
          <p:cNvSpPr/>
          <p:nvPr/>
        </p:nvSpPr>
        <p:spPr>
          <a:xfrm>
            <a:off x="2022792" y="3614591"/>
            <a:ext cx="638174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Calibri"/>
              </a:rPr>
              <a:t>……”</a:t>
            </a:r>
          </a:p>
        </p:txBody>
      </p:sp>
      <p:sp>
        <p:nvSpPr>
          <p:cNvPr id="15" name="New shape"/>
          <p:cNvSpPr/>
          <p:nvPr/>
        </p:nvSpPr>
        <p:spPr>
          <a:xfrm>
            <a:off x="2662872" y="3603671"/>
            <a:ext cx="5679441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SimSun"/>
              </a:rPr>
              <a:t>，夸赞公司之后笔锋一转夸赞自己，</a:t>
            </a:r>
          </a:p>
        </p:txBody>
      </p:sp>
      <p:sp>
        <p:nvSpPr>
          <p:cNvPr id="16" name="New shape"/>
          <p:cNvSpPr/>
          <p:nvPr/>
        </p:nvSpPr>
        <p:spPr>
          <a:xfrm>
            <a:off x="600392" y="3987211"/>
            <a:ext cx="4259580" cy="3854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SimSun"/>
              </a:rPr>
              <a:t>转得自然巧妙，充满自信。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Syrc" typeface="Estrangelo Edessa"/>
        <a:font script="Jpan" typeface="ＭＳ Ｐゴシック"/>
        <a:font script="Mlym" typeface="Kartika"/>
        <a:font script="Beng" typeface="Vrinda"/>
        <a:font script="Arab" typeface="Times New Roman"/>
        <a:font script="Yiii" typeface="Microsoft Yi Baiti"/>
        <a:font script="Hant" typeface="新細明體"/>
        <a:font script="Guru" typeface="Raavi"/>
        <a:font script="Tibt" typeface="Microsoft Himalaya"/>
        <a:font script="Mong" typeface="Mongolian Baiti"/>
        <a:font script="Cher" typeface="Plantagenet Cherokee"/>
        <a:font script="Sinh" typeface="Iskoola Pota"/>
        <a:font script="Deva" typeface="Mangal"/>
        <a:font script="Orya" typeface="Kalinga"/>
        <a:font script="Uigh" typeface="Microsoft Uighur"/>
        <a:font script="Hang" typeface="맑은 고딕"/>
        <a:font script="Taml" typeface="Latha"/>
        <a:font script="Geor" typeface="Sylfaen"/>
        <a:font script="Ethi" typeface="Nyala"/>
        <a:font script="Khmr" typeface="MoolBoran"/>
        <a:font script="Laoo" typeface="DokChampa"/>
        <a:font script="Gujr" typeface="Shruti"/>
        <a:font script="Hans" typeface="宋体"/>
        <a:font script="Telu" typeface="Gautami"/>
        <a:font script="Thaa" typeface="MV Boli"/>
        <a:font script="Thai" typeface="Angsana New"/>
        <a:font script="Knda" typeface="Tunga"/>
        <a:font script="Cans" typeface="Euphemia"/>
        <a:font script="Viet" typeface="Times New Roman"/>
        <a:font script="Hebr" typeface="Times New Roman"/>
      </a:majorFont>
      <a:minorFont>
        <a:latin typeface="Calibri"/>
        <a:ea typeface=""/>
        <a:cs typeface=""/>
        <a:font script="Syrc" typeface="Estrangelo Edessa"/>
        <a:font script="Jpan" typeface="ＭＳ Ｐゴシック"/>
        <a:font script="Mlym" typeface="Kartika"/>
        <a:font script="Beng" typeface="Vrinda"/>
        <a:font script="Arab" typeface="Arial"/>
        <a:font script="Yiii" typeface="Microsoft Yi Baiti"/>
        <a:font script="Hant" typeface="新細明體"/>
        <a:font script="Guru" typeface="Raavi"/>
        <a:font script="Tibt" typeface="Microsoft Himalaya"/>
        <a:font script="Mong" typeface="Mongolian Baiti"/>
        <a:font script="Cher" typeface="Plantagenet Cherokee"/>
        <a:font script="Sinh" typeface="Iskoola Pota"/>
        <a:font script="Deva" typeface="Mangal"/>
        <a:font script="Orya" typeface="Kalinga"/>
        <a:font script="Uigh" typeface="Microsoft Uighur"/>
        <a:font script="Hang" typeface="맑은 고딕"/>
        <a:font script="Taml" typeface="Latha"/>
        <a:font script="Geor" typeface="Sylfaen"/>
        <a:font script="Ethi" typeface="Nyala"/>
        <a:font script="Khmr" typeface="DaunPenh"/>
        <a:font script="Laoo" typeface="DokChampa"/>
        <a:font script="Gujr" typeface="Shruti"/>
        <a:font script="Hans" typeface="宋体"/>
        <a:font script="Telu" typeface="Gautami"/>
        <a:font script="Thaa" typeface="MV Boli"/>
        <a:font script="Thai" typeface="Cordia New"/>
        <a:font script="Knda" typeface="Tunga"/>
        <a:font script="Cans" typeface="Euphemia"/>
        <a:font script="Viet" typeface="Arial"/>
        <a:font script="Hebr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2024-09-24T01:50:57.7605446Z</dcterms:created>
  <dcterms:modified xsi:type="dcterms:W3CDTF">2024-09-24T01:50:57.7605447Z</dcterms:modified>
</cp:coreProperties>
</file>