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&#65279;<?xml version="1.0" encoding="utf-8" standalone="yes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thumbnail" Target="docProps/thumbnail.jpeg" /><Relationship Id="rId3" Type="http://schemas.openxmlformats.org/package/2006/relationships/metadata/core-properties" Target="docProps/core.xml" /><Relationship Id="rId4" Type="http://schemas.openxmlformats.org/officeDocument/2006/relationships/extended-properties" Target="docProps/app.xml" /></Relationships>
</file>

<file path=ppt/presentation.xml><?xml version="1.0" encoding="utf-8"?>
<!--Generated by Spire.PDF for .NET 10.7.25.0--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r:id="rId1" id="2147483648"/>
  </p:sldMasterIdLst>
  <p:sldIdLst>
    <p:sldId r:id="rId2" id="256"/>
    <p:sldId r:id="rId7" id="257"/>
    <p:sldId r:id="rId8" id="258"/>
    <p:sldId r:id="rId9" id="259"/>
    <p:sldId r:id="rId10" id="260"/>
    <p:sldId r:id="rId11" id="261"/>
    <p:sldId r:id="rId12" id="262"/>
    <p:sldId r:id="rId13" id="263"/>
  </p:sldIdLst>
  <p:sldSz cx="9144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dcterms="http://purl.org/dc/terms/" xmlns:dcmitype="http://purl.org/dc/dcmitype/" xmlns:xsi="http://www.w3.org/2001/XMLSchema-instance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212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&#65279;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 /><Relationship Id="rId10" Type="http://schemas.openxmlformats.org/officeDocument/2006/relationships/slide" Target="slides/slide5.xml" /><Relationship Id="rId11" Type="http://schemas.openxmlformats.org/officeDocument/2006/relationships/slide" Target="slides/slide6.xml" /><Relationship Id="rId12" Type="http://schemas.openxmlformats.org/officeDocument/2006/relationships/slide" Target="slides/slide7.xml" /><Relationship Id="rId13" Type="http://schemas.openxmlformats.org/officeDocument/2006/relationships/slide" Target="slides/slide8.xml" /><Relationship Id="rId2" Type="http://schemas.openxmlformats.org/officeDocument/2006/relationships/slide" Target="slides/slide1.xml" /><Relationship Id="rId3" Type="http://schemas.openxmlformats.org/officeDocument/2006/relationships/presProps" Target="presProps.xml" /><Relationship Id="rId4" Type="http://schemas.openxmlformats.org/officeDocument/2006/relationships/viewProps" Target="viewProps.xml" /><Relationship Id="rId5" Type="http://schemas.openxmlformats.org/officeDocument/2006/relationships/theme" Target="theme/theme1.xml" /><Relationship Id="rId6" Type="http://schemas.openxmlformats.org/officeDocument/2006/relationships/tableStyles" Target="tableStyles.xml" /><Relationship Id="rId7" Type="http://schemas.openxmlformats.org/officeDocument/2006/relationships/slide" Target="slides/slide2.xml" /><Relationship Id="rId8" Type="http://schemas.openxmlformats.org/officeDocument/2006/relationships/slide" Target="slides/slide3.xml" /><Relationship Id="rId9" Type="http://schemas.openxmlformats.org/officeDocument/2006/relationships/slide" Target="slides/slide4.xml" /></Relationships>
</file>

<file path=ppt/slideLayouts/_rels/slideLayout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&#65279;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>
            <a:def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/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/>
            <a:r>
              <a:rPr lang="en-US" dirty="1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6" name="Slide Number Placeholder 5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/>
        <p:txBody>
          <a:bodyPr/>
          <a:lstStyle>
            <a:def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/>
          <p:nvPr>
            <p:ph type="body" orient="vert" idx="1"/>
          </p:nvPr>
        </p:nvSpPr>
        <p:spPr/>
        <p:txBody>
          <a:bodyPr/>
          <a:lstStyle>
            <a:def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6" name="Slide Number Placeholder 5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/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/>
          <a:lstStyle>
            <a:def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/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/>
          <a:lstStyle>
            <a:def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6" name="Slide Number Placeholder 5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/>
        <p:txBody>
          <a:bodyPr/>
          <a:lstStyle>
            <a:def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/>
          <p:nvPr>
            <p:ph type="obj" idx="1"/>
          </p:nvPr>
        </p:nvSpPr>
        <p:spPr/>
        <p:txBody>
          <a:bodyPr/>
          <a:lstStyle>
            <a:def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6" name="Slide Number Placeholder 5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defPPr/>
            <a:lvl1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4" name="Date Placeholder 3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6" name="Slide Number Placeholder 5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/>
        <p:txBody>
          <a:bodyPr/>
          <a:lstStyle>
            <a:def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/>
          <p:nvPr>
            <p:ph type="obj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Content Placeholder 3"/>
          <p:cNvSpPr/>
          <p:nvPr>
            <p:ph type="obj"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5" name="Date Placeholder 4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6" name="Footer Placeholder 5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7" name="Slide Number Placeholder 6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/>
        <p:txBody>
          <a:bodyPr/>
          <a:lstStyle>
            <a:defPPr/>
            <a:lvl1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4" name="Content Placeholder 3"/>
          <p:cNvSpPr/>
          <p:nvPr>
            <p:ph type="obj"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5" name="Text Placeholder 4"/>
          <p:cNvSpPr/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6" name="Content Placeholder 5"/>
          <p:cNvSpPr/>
          <p:nvPr>
            <p:ph type="obj"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7" name="Date Placeholder 6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8" name="Footer Placeholder 7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9" name="Slide Number Placeholder 8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/>
        <p:txBody>
          <a:bodyPr/>
          <a:lstStyle>
            <a:def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4" name="Footer Placeholder 3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5" name="Slide Number Placeholder 4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3" name="Footer Placeholder 2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4" name="Slide Number Placeholder 3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defPPr/>
            <a:lvl1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/>
          <p:nvPr>
            <p:ph type="obj"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Text Placeholder 3"/>
          <p:cNvSpPr/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5" name="Date Placeholder 4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6" name="Footer Placeholder 5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7" name="Slide Number Placeholder 6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/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defPPr/>
            <a:lvl1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/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/>
            <a:endParaRPr lang="en-US"/>
          </a:p>
        </p:txBody>
      </p:sp>
      <p:sp>
        <p:nvSpPr>
          <p:cNvPr id="4" name="Text Placeholder 3"/>
          <p:cNvSpPr/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defPPr/>
            <a:lvl1pPr/>
            <a:lvl2pPr/>
            <a:lvl3pPr/>
            <a:lvl4pPr/>
            <a:lvl5pPr/>
            <a:lvl6pPr/>
            <a:lvl7pPr/>
            <a:lvl8pPr/>
            <a:lvl9pPr/>
          </a:lstStyle>
          <a:p>
            <a:pPr lvl="0"/>
            <a:r>
              <a:rPr lang="en-US" dirty="1" smtClean="0"/>
              <a:t>Click to edit Master text styles</a:t>
            </a:r>
          </a:p>
        </p:txBody>
      </p:sp>
      <p:sp>
        <p:nvSpPr>
          <p:cNvPr id="5" name="Date Placeholder 4"/>
          <p:cNvSpPr/>
          <p:nvPr>
            <p:ph type="dt" sz="half" idx="10"/>
          </p:nvPr>
        </p:nvSpPr>
        <p:spPr/>
        <p:txBody>
          <a:bodyPr/>
          <a:lstStyle>
            <a:def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6" name="Footer Placeholder 5"/>
          <p:cNvSpPr/>
          <p:nvPr>
            <p:ph type="ftr" sz="quarter" idx="11"/>
          </p:nvPr>
        </p:nvSpPr>
        <p:spPr/>
        <p:txBody>
          <a:bodyPr/>
          <a:lstStyle>
            <a:defPPr/>
          </a:lstStyle>
          <a:p>
            <a:pPr/>
            <a:endParaRPr lang="en-US"/>
          </a:p>
        </p:txBody>
      </p:sp>
      <p:sp>
        <p:nvSpPr>
          <p:cNvPr id="7" name="Slide Number Placeholder 6"/>
          <p:cNvSpPr/>
          <p:nvPr>
            <p:ph type="sldNum" sz="quarter" idx="12"/>
          </p:nvPr>
        </p:nvSpPr>
        <p:spPr/>
        <p:txBody>
          <a:bodyPr/>
          <a:lstStyle>
            <a:def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 /><Relationship Id="rId10" Type="http://schemas.openxmlformats.org/officeDocument/2006/relationships/slideLayout" Target="../slideLayouts/slideLayout10.xml" /><Relationship Id="rId11" Type="http://schemas.openxmlformats.org/officeDocument/2006/relationships/slideLayout" Target="../slideLayouts/slideLayout11.xml" /><Relationship Id="rId12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3" Type="http://schemas.openxmlformats.org/officeDocument/2006/relationships/slideLayout" Target="../slideLayouts/slideLayout3.xml" /><Relationship Id="rId4" Type="http://schemas.openxmlformats.org/officeDocument/2006/relationships/slideLayout" Target="../slideLayouts/slideLayout4.xml" /><Relationship Id="rId5" Type="http://schemas.openxmlformats.org/officeDocument/2006/relationships/slideLayout" Target="../slideLayouts/slideLayout5.xml" /><Relationship Id="rId6" Type="http://schemas.openxmlformats.org/officeDocument/2006/relationships/slideLayout" Target="../slideLayouts/slideLayout6.xml" /><Relationship Id="rId7" Type="http://schemas.openxmlformats.org/officeDocument/2006/relationships/slideLayout" Target="../slideLayouts/slideLayout7.xml" /><Relationship Id="rId8" Type="http://schemas.openxmlformats.org/officeDocument/2006/relationships/slideLayout" Target="../slideLayouts/slideLayout8.xml" /><Relationship Id="rId9" Type="http://schemas.openxmlformats.org/officeDocument/2006/relationships/slideLayout" Target="../slideLayouts/slideLayout9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/>
          <p:nvPr>
            <p:ph type="title"/>
          </p:nvPr>
        </p:nvSpPr>
        <p:spPr>
          <a:xfrm>
            <a:off x="457200" y="274638"/>
            <a:ext cx="8229600" cy="1143000"/>
          </a:xfrm>
          <a:prstGeom prst="rect"/>
        </p:spPr>
        <p:txBody>
          <a:bodyPr lIns="91440" tIns="45720" rIns="91440" bIns="45720" rtlCol="0" anchor="ctr">
            <a:normAutofit/>
          </a:bodyPr>
          <a:lstStyle>
            <a:defPPr/>
          </a:lstStyle>
          <a:p>
            <a:pPr/>
            <a:r>
              <a:rPr lang="en-US" dirty="1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/>
        </p:spPr>
        <p:txBody>
          <a:bodyPr lIns="91440" tIns="45720" rIns="91440" bIns="45720" rtlCol="0">
            <a:normAutofit/>
          </a:bodyPr>
          <a:lstStyle>
            <a:defPPr/>
          </a:lstStyle>
          <a:p>
            <a:pPr lvl="0"/>
            <a:r>
              <a:rPr lang="en-US" dirty="1" smtClean="0"/>
              <a:t>Click to edit Master text styles</a:t>
            </a:r>
          </a:p>
          <a:p>
            <a:pPr lvl="1"/>
            <a:r>
              <a:rPr lang="en-US" dirty="1" smtClean="0"/>
              <a:t>Second level</a:t>
            </a:r>
          </a:p>
          <a:p>
            <a:pPr lvl="2"/>
            <a:r>
              <a:rPr lang="en-US" dirty="1" smtClean="0"/>
              <a:t>Third level</a:t>
            </a:r>
          </a:p>
          <a:p>
            <a:pPr lvl="3"/>
            <a:r>
              <a:rPr lang="en-US" dirty="1" smtClean="0"/>
              <a:t>Fourth level</a:t>
            </a:r>
          </a:p>
          <a:p>
            <a:pPr lvl="4"/>
            <a:r>
              <a:rPr lang="en-US" dirty="1" smtClean="0"/>
              <a:t>Fifth level</a:t>
            </a:r>
            <a:endParaRPr lang="en-US"/>
          </a:p>
        </p:txBody>
      </p:sp>
      <p:sp>
        <p:nvSpPr>
          <p:cNvPr id="4" name="Date Placeholder 3"/>
          <p:cNvSpPr/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/>
        </p:spPr>
        <p:txBody>
          <a:bodyPr lIns="91440" tIns="45720" rIns="91440" bIns="45720" rtlCol="0" anchor="ctr"/>
          <a:lstStyle>
            <a:defPPr/>
            <a:lvl1pPr/>
          </a:lstStyle>
          <a:p>
            <a:pPr/>
            <a:fld id="{E8FD0B7A-F5DD-4F40-B4CB-3B2C354B893A}" type="datetimeFigureOut">
              <a:rPr lang="en-US" smtClean="0"/>
              <a:t>3/4/2014</a:t>
            </a:fld>
            <a:endParaRPr lang="en-US"/>
          </a:p>
        </p:txBody>
      </p:sp>
      <p:sp>
        <p:nvSpPr>
          <p:cNvPr id="5" name="Footer Placeholder 4"/>
          <p:cNvSpPr/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/>
        </p:spPr>
        <p:txBody>
          <a:bodyPr lIns="91440" tIns="45720" rIns="91440" bIns="45720" rtlCol="0" anchor="ctr"/>
          <a:lstStyle>
            <a:defPPr/>
            <a:lvl1pPr/>
          </a:lstStyle>
          <a:p>
            <a:pPr/>
            <a:endParaRPr lang="en-US"/>
          </a:p>
        </p:txBody>
      </p:sp>
      <p:sp>
        <p:nvSpPr>
          <p:cNvPr id="6" name="Slide Number Placeholder 5"/>
          <p:cNvSpPr/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/>
        </p:spPr>
        <p:txBody>
          <a:bodyPr lIns="91440" tIns="45720" rIns="91440" bIns="45720" rtlCol="0" anchor="ctr"/>
          <a:lstStyle>
            <a:defPPr/>
            <a:lvl1pPr/>
          </a:lstStyle>
          <a:p>
            <a:pPr/>
            <a:fld id="{93AE1883-0942-4AA3-9DB2-9C7C3A0314B1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</p:sldMaster>
</file>

<file path=ppt/slides/_rels/slide1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1.png" /></Relationships>
</file>

<file path=ppt/slides/_rels/slide2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2.png" /><Relationship Id="rId3" Type="http://schemas.openxmlformats.org/officeDocument/2006/relationships/image" Target="../media/image3.png" /><Relationship Id="rId4" Type="http://schemas.openxmlformats.org/officeDocument/2006/relationships/image" Target="../media/image4.png" /></Relationships>
</file>

<file path=ppt/slides/_rels/slide3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5.png" /></Relationships>
</file>

<file path=ppt/slides/_rels/slide4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6.png" /></Relationships>
</file>

<file path=ppt/slides/_rels/slide5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7.png" /></Relationships>
</file>

<file path=ppt/slides/_rels/slide6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10" Type="http://schemas.openxmlformats.org/officeDocument/2006/relationships/image" Target="../media/image16.png" /><Relationship Id="rId2" Type="http://schemas.openxmlformats.org/officeDocument/2006/relationships/image" Target="../media/image8.png" /><Relationship Id="rId3" Type="http://schemas.openxmlformats.org/officeDocument/2006/relationships/image" Target="../media/image9.png" /><Relationship Id="rId4" Type="http://schemas.openxmlformats.org/officeDocument/2006/relationships/image" Target="../media/image10.png" /><Relationship Id="rId5" Type="http://schemas.openxmlformats.org/officeDocument/2006/relationships/image" Target="../media/image11.png" /><Relationship Id="rId6" Type="http://schemas.openxmlformats.org/officeDocument/2006/relationships/image" Target="../media/image12.png" /><Relationship Id="rId7" Type="http://schemas.openxmlformats.org/officeDocument/2006/relationships/image" Target="../media/image13.png" /><Relationship Id="rId8" Type="http://schemas.openxmlformats.org/officeDocument/2006/relationships/image" Target="../media/image14.png" /><Relationship Id="rId9" Type="http://schemas.openxmlformats.org/officeDocument/2006/relationships/image" Target="../media/image15.png" /></Relationships>
</file>

<file path=ppt/slides/_rels/slide7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17.png" /></Relationships>
</file>

<file path=ppt/slides/_rels/slide8.xml.rels>&#65279;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7.xml" /><Relationship Id="rId2" Type="http://schemas.openxmlformats.org/officeDocument/2006/relationships/image" Target="../media/image18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7277100" y="463296"/>
            <a:ext cx="1746504" cy="625090"/>
          </a:xfrm>
          <a:prstGeom prst="rect"/>
          <a:ln w="0">
            <a:noFill/>
          </a:ln>
        </p:spPr>
      </p:pic>
      <p:sp>
        <p:nvSpPr>
          <p:cNvPr id="3" name="New shape"/>
          <p:cNvSpPr/>
          <p:nvPr/>
        </p:nvSpPr>
        <p:spPr>
          <a:xfrm>
            <a:off x="3052445" y="3105441"/>
            <a:ext cx="2442210" cy="424127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3205" b="1" dirty="1">
                <a:solidFill>
                  <a:srgbClr val="000000"/>
                </a:solidFill>
                <a:latin typeface="MicrosoftYaHei"/>
              </a:rPr>
              <a:t>活动方案写作</a:t>
            </a:r>
          </a:p>
        </p:txBody>
      </p:sp>
      <p:sp>
        <p:nvSpPr>
          <p:cNvPr id="4" name="New shape"/>
          <p:cNvSpPr/>
          <p:nvPr/>
        </p:nvSpPr>
        <p:spPr>
          <a:xfrm>
            <a:off x="254000" y="154682"/>
            <a:ext cx="4270623" cy="14188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000" dirty="1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7277100" y="463296"/>
            <a:ext cx="1746504" cy="625090"/>
          </a:xfrm>
          <a:prstGeom prst="rect"/>
          <a:ln w="0">
            <a:noFill/>
          </a:ln>
        </p:spPr>
      </p:pic>
      <p:pic>
        <p:nvPicPr>
          <p:cNvPr id="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464820" y="2717292"/>
            <a:ext cx="2842260" cy="2954310"/>
          </a:xfrm>
          <a:prstGeom prst="rect"/>
          <a:ln w="0">
            <a:noFill/>
          </a:ln>
        </p:spPr>
      </p:pic>
      <p:pic>
        <p:nvPicPr>
          <p:cNvPr id="4" name="New picture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4870704" y="2587752"/>
            <a:ext cx="3022600" cy="3009900"/>
          </a:xfrm>
          <a:prstGeom prst="rect"/>
          <a:ln w="0">
            <a:noFill/>
          </a:ln>
        </p:spPr>
      </p:pic>
      <p:sp>
        <p:nvSpPr>
          <p:cNvPr id="5" name="New shape"/>
          <p:cNvSpPr/>
          <p:nvPr/>
        </p:nvSpPr>
        <p:spPr>
          <a:xfrm>
            <a:off x="3970338" y="456279"/>
            <a:ext cx="1219200" cy="31759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00" b="1" dirty="1">
                <a:solidFill>
                  <a:srgbClr val="FF0000"/>
                </a:solidFill>
                <a:ea typeface="MicrosoftYaHei"/>
              </a:rPr>
              <a:t>问题导入</a:t>
            </a:r>
          </a:p>
        </p:txBody>
      </p:sp>
      <p:sp>
        <p:nvSpPr>
          <p:cNvPr id="6" name="New shape"/>
          <p:cNvSpPr/>
          <p:nvPr/>
        </p:nvSpPr>
        <p:spPr>
          <a:xfrm>
            <a:off x="556895" y="1682441"/>
            <a:ext cx="1018540" cy="26532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005" b="1" dirty="1">
                <a:solidFill>
                  <a:srgbClr val="000000"/>
                </a:solidFill>
                <a:ea typeface="MicrosoftYaHei"/>
              </a:rPr>
              <a:t>场景一：</a:t>
            </a:r>
          </a:p>
        </p:txBody>
      </p:sp>
      <p:sp>
        <p:nvSpPr>
          <p:cNvPr id="7" name="New shape"/>
          <p:cNvSpPr/>
          <p:nvPr/>
        </p:nvSpPr>
        <p:spPr>
          <a:xfrm>
            <a:off x="5336540" y="1617251"/>
            <a:ext cx="1018540" cy="26532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005" b="1" dirty="1">
                <a:solidFill>
                  <a:srgbClr val="000000"/>
                </a:solidFill>
                <a:latin typeface="MicrosoftYaHei"/>
              </a:rPr>
              <a:t>场景二：</a:t>
            </a:r>
          </a:p>
        </p:txBody>
      </p:sp>
      <p:sp>
        <p:nvSpPr>
          <p:cNvPr id="8" name="New shape"/>
          <p:cNvSpPr/>
          <p:nvPr/>
        </p:nvSpPr>
        <p:spPr>
          <a:xfrm>
            <a:off x="254000" y="154682"/>
            <a:ext cx="4270623" cy="14188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000" dirty="1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7277100" y="463296"/>
            <a:ext cx="1746504" cy="625090"/>
          </a:xfrm>
          <a:prstGeom prst="rect"/>
          <a:ln w="0">
            <a:noFill/>
          </a:ln>
        </p:spPr>
      </p:pic>
      <p:sp>
        <p:nvSpPr>
          <p:cNvPr id="3" name="New shape"/>
          <p:cNvSpPr/>
          <p:nvPr/>
        </p:nvSpPr>
        <p:spPr>
          <a:xfrm>
            <a:off x="3352800" y="365271"/>
            <a:ext cx="2438400" cy="31759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00" b="1" dirty="1">
                <a:solidFill>
                  <a:srgbClr val="FF0000"/>
                </a:solidFill>
                <a:latin typeface="MicrosoftYaHei"/>
              </a:rPr>
              <a:t>一、活动方案概述</a:t>
            </a:r>
          </a:p>
        </p:txBody>
      </p:sp>
      <p:sp>
        <p:nvSpPr>
          <p:cNvPr id="4" name="New shape"/>
          <p:cNvSpPr/>
          <p:nvPr/>
        </p:nvSpPr>
        <p:spPr>
          <a:xfrm>
            <a:off x="548640" y="1682441"/>
            <a:ext cx="738541" cy="26532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005" b="1" dirty="1">
                <a:solidFill>
                  <a:srgbClr val="000000"/>
                </a:solidFill>
                <a:ea typeface="MicrosoftYaHei"/>
              </a:rPr>
              <a:t>1.定义</a:t>
            </a:r>
          </a:p>
        </p:txBody>
      </p:sp>
      <p:sp>
        <p:nvSpPr>
          <p:cNvPr id="5" name="New shape"/>
          <p:cNvSpPr/>
          <p:nvPr/>
        </p:nvSpPr>
        <p:spPr>
          <a:xfrm>
            <a:off x="1228725" y="2047566"/>
            <a:ext cx="7384413" cy="26532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005" b="1" dirty="1">
                <a:solidFill>
                  <a:srgbClr val="000000"/>
                </a:solidFill>
                <a:ea typeface="MicrosoftYaHei"/>
              </a:rPr>
              <a:t>活动方案，是指为某次活动所制定的书面计划，包括具体行动的实</a:t>
            </a:r>
          </a:p>
        </p:txBody>
      </p:sp>
      <p:sp>
        <p:nvSpPr>
          <p:cNvPr id="6" name="New shape"/>
          <p:cNvSpPr/>
          <p:nvPr/>
        </p:nvSpPr>
        <p:spPr>
          <a:xfrm>
            <a:off x="712470" y="2321886"/>
            <a:ext cx="7893683" cy="26532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005" b="1" dirty="1">
                <a:solidFill>
                  <a:srgbClr val="000000"/>
                </a:solidFill>
                <a:ea typeface="MicrosoftYaHei"/>
              </a:rPr>
              <a:t>施办法、细则、步骤等。通过对每项具体事项进行详细分析、部署，以</a:t>
            </a:r>
          </a:p>
        </p:txBody>
      </p:sp>
      <p:sp>
        <p:nvSpPr>
          <p:cNvPr id="7" name="New shape"/>
          <p:cNvSpPr/>
          <p:nvPr/>
        </p:nvSpPr>
        <p:spPr>
          <a:xfrm>
            <a:off x="712470" y="2596205"/>
            <a:ext cx="4838064" cy="26532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005" b="1" dirty="1">
                <a:solidFill>
                  <a:srgbClr val="000000"/>
                </a:solidFill>
                <a:latin typeface="MicrosoftYaHei"/>
              </a:rPr>
              <a:t>保证活动顺利进行，取得预期的实施效果。</a:t>
            </a:r>
          </a:p>
        </p:txBody>
      </p:sp>
      <p:sp>
        <p:nvSpPr>
          <p:cNvPr id="8" name="New shape"/>
          <p:cNvSpPr/>
          <p:nvPr/>
        </p:nvSpPr>
        <p:spPr>
          <a:xfrm>
            <a:off x="254000" y="154682"/>
            <a:ext cx="4270623" cy="14188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000" dirty="1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7277100" y="463296"/>
            <a:ext cx="1746504" cy="625090"/>
          </a:xfrm>
          <a:prstGeom prst="rect"/>
          <a:ln w="0">
            <a:noFill/>
          </a:ln>
        </p:spPr>
      </p:pic>
      <p:sp>
        <p:nvSpPr>
          <p:cNvPr id="3" name="New shape"/>
          <p:cNvSpPr/>
          <p:nvPr/>
        </p:nvSpPr>
        <p:spPr>
          <a:xfrm>
            <a:off x="2895600" y="365271"/>
            <a:ext cx="3352800" cy="31759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00" b="1" dirty="1">
                <a:solidFill>
                  <a:srgbClr val="FF0000"/>
                </a:solidFill>
                <a:latin typeface="MicrosoftYaHei"/>
              </a:rPr>
              <a:t>二、活动方案的基本结构</a:t>
            </a:r>
          </a:p>
        </p:txBody>
      </p:sp>
      <p:sp>
        <p:nvSpPr>
          <p:cNvPr id="4" name="New shape"/>
          <p:cNvSpPr/>
          <p:nvPr/>
        </p:nvSpPr>
        <p:spPr>
          <a:xfrm>
            <a:off x="548640" y="1682441"/>
            <a:ext cx="8001107" cy="26532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005" b="1" dirty="1">
                <a:solidFill>
                  <a:srgbClr val="000000"/>
                </a:solidFill>
                <a:latin typeface="MicrosoftYaHei"/>
              </a:rPr>
              <a:t>1.标题。是活动方案的名称，”单位+活动名称+（活动）方案”，例如</a:t>
            </a:r>
          </a:p>
        </p:txBody>
      </p:sp>
      <p:sp>
        <p:nvSpPr>
          <p:cNvPr id="5" name="New shape"/>
          <p:cNvSpPr/>
          <p:nvPr/>
        </p:nvSpPr>
        <p:spPr>
          <a:xfrm>
            <a:off x="712470" y="1956761"/>
            <a:ext cx="254635" cy="26532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005" b="1" dirty="1">
                <a:solidFill>
                  <a:srgbClr val="000000"/>
                </a:solidFill>
                <a:latin typeface="MicrosoftYaHei"/>
              </a:rPr>
              <a:t>：</a:t>
            </a:r>
          </a:p>
        </p:txBody>
      </p:sp>
      <p:sp>
        <p:nvSpPr>
          <p:cNvPr id="6" name="New shape"/>
          <p:cNvSpPr/>
          <p:nvPr/>
        </p:nvSpPr>
        <p:spPr>
          <a:xfrm>
            <a:off x="1145540" y="2340876"/>
            <a:ext cx="7315200" cy="23819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800" b="1" dirty="1">
                <a:solidFill>
                  <a:srgbClr val="C00000"/>
                </a:solidFill>
                <a:ea typeface="MicrosoftYaHei"/>
              </a:rPr>
              <a:t>“华中农业大学‘中华杯’读书比赛活动方案”、“关于在大学生中开展</a:t>
            </a:r>
          </a:p>
        </p:txBody>
      </p:sp>
      <p:sp>
        <p:nvSpPr>
          <p:cNvPr id="7" name="New shape"/>
          <p:cNvSpPr/>
          <p:nvPr/>
        </p:nvSpPr>
        <p:spPr>
          <a:xfrm>
            <a:off x="712470" y="2593606"/>
            <a:ext cx="4343400" cy="23819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800" b="1" dirty="1">
                <a:solidFill>
                  <a:srgbClr val="C00000"/>
                </a:solidFill>
                <a:latin typeface="MicrosoftYaHei"/>
              </a:rPr>
              <a:t>社会主义核心价值观主题教育的实施方案”</a:t>
            </a:r>
          </a:p>
        </p:txBody>
      </p:sp>
      <p:sp>
        <p:nvSpPr>
          <p:cNvPr id="8" name="New shape"/>
          <p:cNvSpPr/>
          <p:nvPr/>
        </p:nvSpPr>
        <p:spPr>
          <a:xfrm>
            <a:off x="548640" y="2933391"/>
            <a:ext cx="4048796" cy="26532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005" b="1" dirty="1">
                <a:solidFill>
                  <a:srgbClr val="000000"/>
                </a:solidFill>
                <a:ea typeface="MicrosoftYaHei"/>
              </a:rPr>
              <a:t>2.正文。是方案的主体，一般包括：</a:t>
            </a:r>
          </a:p>
        </p:txBody>
      </p:sp>
      <p:sp>
        <p:nvSpPr>
          <p:cNvPr id="9" name="New shape"/>
          <p:cNvSpPr/>
          <p:nvPr/>
        </p:nvSpPr>
        <p:spPr>
          <a:xfrm>
            <a:off x="1228725" y="3317506"/>
            <a:ext cx="4800600" cy="23819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800" b="1" dirty="1">
                <a:solidFill>
                  <a:srgbClr val="C00000"/>
                </a:solidFill>
                <a:ea typeface="MicrosoftYaHei"/>
              </a:rPr>
              <a:t>指导思想、活动主题、活动内容、实施步骤等。</a:t>
            </a:r>
          </a:p>
        </p:txBody>
      </p:sp>
      <p:sp>
        <p:nvSpPr>
          <p:cNvPr id="10" name="New shape"/>
          <p:cNvSpPr/>
          <p:nvPr/>
        </p:nvSpPr>
        <p:spPr>
          <a:xfrm>
            <a:off x="1228090" y="3661040"/>
            <a:ext cx="7222331" cy="23819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800" b="1" dirty="1">
                <a:solidFill>
                  <a:srgbClr val="C00000"/>
                </a:solidFill>
                <a:latin typeface="MicrosoftYaHei"/>
              </a:rPr>
              <a:t>例如：活动主题：“弘扬社会主义核心价值观  引领大学生健康成长成才</a:t>
            </a:r>
          </a:p>
        </p:txBody>
      </p:sp>
      <p:sp>
        <p:nvSpPr>
          <p:cNvPr id="11" name="New shape"/>
          <p:cNvSpPr/>
          <p:nvPr/>
        </p:nvSpPr>
        <p:spPr>
          <a:xfrm>
            <a:off x="712470" y="3907420"/>
            <a:ext cx="228600" cy="23819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800" b="1" dirty="1">
                <a:solidFill>
                  <a:srgbClr val="C00000"/>
                </a:solidFill>
                <a:latin typeface="MicrosoftYaHei"/>
              </a:rPr>
              <a:t>“</a:t>
            </a:r>
          </a:p>
        </p:txBody>
      </p:sp>
      <p:sp>
        <p:nvSpPr>
          <p:cNvPr id="12" name="New shape"/>
          <p:cNvSpPr/>
          <p:nvPr/>
        </p:nvSpPr>
        <p:spPr>
          <a:xfrm>
            <a:off x="548640" y="4247206"/>
            <a:ext cx="1757081" cy="26532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005" b="1" dirty="1">
                <a:solidFill>
                  <a:srgbClr val="000000"/>
                </a:solidFill>
                <a:ea typeface="MicrosoftYaHei"/>
              </a:rPr>
              <a:t>3.结尾。包括：</a:t>
            </a:r>
          </a:p>
        </p:txBody>
      </p:sp>
      <p:sp>
        <p:nvSpPr>
          <p:cNvPr id="13" name="New shape"/>
          <p:cNvSpPr/>
          <p:nvPr/>
        </p:nvSpPr>
        <p:spPr>
          <a:xfrm>
            <a:off x="2301875" y="4266195"/>
            <a:ext cx="6172200" cy="23819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800" b="1" dirty="1">
                <a:solidFill>
                  <a:srgbClr val="C00000"/>
                </a:solidFill>
                <a:latin typeface="MicrosoftYaHei"/>
              </a:rPr>
              <a:t>实施要求、附件等。例如：活动安排日程表、竞赛考核表等。</a:t>
            </a:r>
          </a:p>
        </p:txBody>
      </p:sp>
      <p:sp>
        <p:nvSpPr>
          <p:cNvPr id="14" name="New shape"/>
          <p:cNvSpPr/>
          <p:nvPr/>
        </p:nvSpPr>
        <p:spPr>
          <a:xfrm>
            <a:off x="254000" y="154682"/>
            <a:ext cx="4270623" cy="14188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000" dirty="1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7277100" y="463296"/>
            <a:ext cx="1746504" cy="625090"/>
          </a:xfrm>
          <a:prstGeom prst="rect"/>
          <a:ln w="0">
            <a:noFill/>
          </a:ln>
        </p:spPr>
      </p:pic>
      <p:sp>
        <p:nvSpPr>
          <p:cNvPr id="3" name="New shape"/>
          <p:cNvSpPr/>
          <p:nvPr/>
        </p:nvSpPr>
        <p:spPr>
          <a:xfrm>
            <a:off x="2895600" y="365271"/>
            <a:ext cx="3352800" cy="31759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00" b="1" dirty="1">
                <a:solidFill>
                  <a:srgbClr val="FF0000"/>
                </a:solidFill>
                <a:ea typeface="MicrosoftYaHei"/>
              </a:rPr>
              <a:t>三、活动方案的写作思路</a:t>
            </a:r>
          </a:p>
        </p:txBody>
      </p:sp>
      <p:sp>
        <p:nvSpPr>
          <p:cNvPr id="4" name="New shape"/>
          <p:cNvSpPr/>
          <p:nvPr/>
        </p:nvSpPr>
        <p:spPr>
          <a:xfrm>
            <a:off x="548640" y="1682441"/>
            <a:ext cx="763905" cy="26532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005" b="1" dirty="1">
                <a:solidFill>
                  <a:srgbClr val="000000"/>
                </a:solidFill>
                <a:ea typeface="MicrosoftYaHei"/>
              </a:rPr>
              <a:t>案例：</a:t>
            </a:r>
          </a:p>
        </p:txBody>
      </p:sp>
      <p:sp>
        <p:nvSpPr>
          <p:cNvPr id="5" name="New shape"/>
          <p:cNvSpPr/>
          <p:nvPr/>
        </p:nvSpPr>
        <p:spPr>
          <a:xfrm>
            <a:off x="1228725" y="2047566"/>
            <a:ext cx="7384413" cy="26532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005" b="1" dirty="1">
                <a:solidFill>
                  <a:srgbClr val="000000"/>
                </a:solidFill>
                <a:latin typeface="MicrosoftYaHei"/>
              </a:rPr>
              <a:t>诚信，即诚实守信，是中华民族的传统美德和传统文化的精神追求</a:t>
            </a:r>
          </a:p>
        </p:txBody>
      </p:sp>
      <p:sp>
        <p:nvSpPr>
          <p:cNvPr id="6" name="New shape"/>
          <p:cNvSpPr/>
          <p:nvPr/>
        </p:nvSpPr>
        <p:spPr>
          <a:xfrm>
            <a:off x="712470" y="2321886"/>
            <a:ext cx="7893683" cy="26532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005" b="1" dirty="1">
                <a:solidFill>
                  <a:srgbClr val="000000"/>
                </a:solidFill>
                <a:ea typeface="MicrosoftYaHei"/>
              </a:rPr>
              <a:t>，是现代社会文明的基石和标志，也是人们为人谋事之本、创业兴邦之</a:t>
            </a:r>
          </a:p>
        </p:txBody>
      </p:sp>
      <p:sp>
        <p:nvSpPr>
          <p:cNvPr id="7" name="New shape"/>
          <p:cNvSpPr/>
          <p:nvPr/>
        </p:nvSpPr>
        <p:spPr>
          <a:xfrm>
            <a:off x="712470" y="2596205"/>
            <a:ext cx="7893683" cy="26532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005" b="1" dirty="1">
                <a:solidFill>
                  <a:srgbClr val="000000"/>
                </a:solidFill>
                <a:ea typeface="MicrosoftYaHei"/>
              </a:rPr>
              <a:t>基。然而，在肩负文化传承和人才培养重任的大学校园里，作为国家宝</a:t>
            </a:r>
          </a:p>
        </p:txBody>
      </p:sp>
      <p:sp>
        <p:nvSpPr>
          <p:cNvPr id="8" name="New shape"/>
          <p:cNvSpPr/>
          <p:nvPr/>
        </p:nvSpPr>
        <p:spPr>
          <a:xfrm>
            <a:off x="712470" y="2870526"/>
            <a:ext cx="7893683" cy="26532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005" b="1" dirty="1">
                <a:solidFill>
                  <a:srgbClr val="000000"/>
                </a:solidFill>
                <a:ea typeface="MicrosoftYaHei"/>
              </a:rPr>
              <a:t>贵人才资源的大学生，从学习、科研、人际交往、经济生活到就业，不</a:t>
            </a:r>
          </a:p>
        </p:txBody>
      </p:sp>
      <p:sp>
        <p:nvSpPr>
          <p:cNvPr id="9" name="New shape"/>
          <p:cNvSpPr/>
          <p:nvPr/>
        </p:nvSpPr>
        <p:spPr>
          <a:xfrm>
            <a:off x="712470" y="3144846"/>
            <a:ext cx="7893683" cy="26532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005" b="1" dirty="1">
                <a:solidFill>
                  <a:srgbClr val="000000"/>
                </a:solidFill>
                <a:ea typeface="MicrosoftYaHei"/>
              </a:rPr>
              <a:t>诚信行为时有发生，严重影响了高校人才培养质量，也制约了大学生成</a:t>
            </a:r>
          </a:p>
        </p:txBody>
      </p:sp>
      <p:sp>
        <p:nvSpPr>
          <p:cNvPr id="10" name="New shape"/>
          <p:cNvSpPr/>
          <p:nvPr/>
        </p:nvSpPr>
        <p:spPr>
          <a:xfrm>
            <a:off x="712470" y="3419166"/>
            <a:ext cx="7893683" cy="26532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005" b="1" dirty="1">
                <a:solidFill>
                  <a:srgbClr val="000000"/>
                </a:solidFill>
                <a:latin typeface="MicrosoftYaHei"/>
              </a:rPr>
              <a:t>才质量。加强大学生诚信教育，提高大学生诚信意识已成为重要课题。</a:t>
            </a:r>
          </a:p>
        </p:txBody>
      </p:sp>
      <p:sp>
        <p:nvSpPr>
          <p:cNvPr id="11" name="New shape"/>
          <p:cNvSpPr/>
          <p:nvPr/>
        </p:nvSpPr>
        <p:spPr>
          <a:xfrm>
            <a:off x="712470" y="3693486"/>
            <a:ext cx="7893683" cy="26532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005" b="1" dirty="1">
                <a:solidFill>
                  <a:srgbClr val="000000"/>
                </a:solidFill>
                <a:ea typeface="MicrosoftYaHei"/>
              </a:rPr>
              <a:t>，如果由校团委主办、学生会承办”大学生诚信文化节“，请以学生会</a:t>
            </a:r>
          </a:p>
        </p:txBody>
      </p:sp>
      <p:sp>
        <p:nvSpPr>
          <p:cNvPr id="12" name="New shape"/>
          <p:cNvSpPr/>
          <p:nvPr/>
        </p:nvSpPr>
        <p:spPr>
          <a:xfrm>
            <a:off x="712470" y="3967806"/>
            <a:ext cx="7893683" cy="26532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005" b="1" dirty="1">
                <a:solidFill>
                  <a:srgbClr val="000000"/>
                </a:solidFill>
                <a:ea typeface="MicrosoftYaHei"/>
              </a:rPr>
              <a:t>干部身份，结合给定资料，写一份活动方案提纲。要求：内容合理，针</a:t>
            </a:r>
          </a:p>
        </p:txBody>
      </p:sp>
      <p:sp>
        <p:nvSpPr>
          <p:cNvPr id="13" name="New shape"/>
          <p:cNvSpPr/>
          <p:nvPr/>
        </p:nvSpPr>
        <p:spPr>
          <a:xfrm>
            <a:off x="712470" y="4242126"/>
            <a:ext cx="2762069" cy="26532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005" b="1" dirty="1">
                <a:solidFill>
                  <a:srgbClr val="000000"/>
                </a:solidFill>
                <a:latin typeface="MicrosoftYaHei"/>
              </a:rPr>
              <a:t>对性强，不超过500字。</a:t>
            </a:r>
          </a:p>
        </p:txBody>
      </p:sp>
      <p:sp>
        <p:nvSpPr>
          <p:cNvPr id="14" name="New shape"/>
          <p:cNvSpPr/>
          <p:nvPr/>
        </p:nvSpPr>
        <p:spPr>
          <a:xfrm>
            <a:off x="254000" y="154682"/>
            <a:ext cx="4270623" cy="14188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000" dirty="1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7277100" y="463296"/>
            <a:ext cx="1746504" cy="625090"/>
          </a:xfrm>
          <a:prstGeom prst="rect"/>
          <a:ln w="0">
            <a:noFill/>
          </a:ln>
        </p:spPr>
      </p:pic>
      <p:pic>
        <p:nvPicPr>
          <p:cNvPr id="3" name="New picture"/>
          <p:cNvPicPr/>
          <p:nvPr/>
        </p:nvPicPr>
        <p:blipFill>
          <a:blip r:embed="rId3"/>
          <a:srcRect/>
          <a:stretch>
            <a:fillRect/>
          </a:stretch>
        </p:blipFill>
        <p:spPr>
          <a:xfrm>
            <a:off x="501650" y="2197836"/>
            <a:ext cx="1852612" cy="1222299"/>
          </a:xfrm>
          <a:prstGeom prst="rect"/>
          <a:ln w="0">
            <a:noFill/>
          </a:ln>
        </p:spPr>
      </p:pic>
      <p:pic>
        <p:nvPicPr>
          <p:cNvPr id="4" name="New picture"/>
          <p:cNvPicPr/>
          <p:nvPr/>
        </p:nvPicPr>
        <p:blipFill>
          <a:blip r:embed="rId4"/>
          <a:srcRect/>
          <a:stretch>
            <a:fillRect/>
          </a:stretch>
        </p:blipFill>
        <p:spPr>
          <a:xfrm>
            <a:off x="878497" y="2933802"/>
            <a:ext cx="1852625" cy="1727200"/>
          </a:xfrm>
          <a:prstGeom prst="rect"/>
          <a:ln w="0">
            <a:noFill/>
          </a:ln>
        </p:spPr>
      </p:pic>
      <p:pic>
        <p:nvPicPr>
          <p:cNvPr id="5" name="New picture"/>
          <p:cNvPicPr/>
          <p:nvPr/>
        </p:nvPicPr>
        <p:blipFill>
          <a:blip r:embed="rId5"/>
          <a:srcRect/>
          <a:stretch>
            <a:fillRect/>
          </a:stretch>
        </p:blipFill>
        <p:spPr>
          <a:xfrm>
            <a:off x="2610612" y="2342388"/>
            <a:ext cx="591312" cy="458724"/>
          </a:xfrm>
          <a:prstGeom prst="rect"/>
          <a:ln w="0">
            <a:noFill/>
          </a:ln>
        </p:spPr>
      </p:pic>
      <p:pic>
        <p:nvPicPr>
          <p:cNvPr id="6" name="New picture"/>
          <p:cNvPicPr/>
          <p:nvPr/>
        </p:nvPicPr>
        <p:blipFill>
          <a:blip r:embed="rId6"/>
          <a:srcRect/>
          <a:stretch>
            <a:fillRect/>
          </a:stretch>
        </p:blipFill>
        <p:spPr>
          <a:xfrm>
            <a:off x="3457270" y="2197836"/>
            <a:ext cx="1852612" cy="1222299"/>
          </a:xfrm>
          <a:prstGeom prst="rect"/>
          <a:ln w="0">
            <a:noFill/>
          </a:ln>
        </p:spPr>
      </p:pic>
      <p:pic>
        <p:nvPicPr>
          <p:cNvPr id="7" name="New picture"/>
          <p:cNvPicPr/>
          <p:nvPr/>
        </p:nvPicPr>
        <p:blipFill>
          <a:blip r:embed="rId7"/>
          <a:srcRect/>
          <a:stretch>
            <a:fillRect/>
          </a:stretch>
        </p:blipFill>
        <p:spPr>
          <a:xfrm>
            <a:off x="3866807" y="2915679"/>
            <a:ext cx="1852625" cy="1727200"/>
          </a:xfrm>
          <a:prstGeom prst="rect"/>
          <a:ln w="0">
            <a:noFill/>
          </a:ln>
        </p:spPr>
      </p:pic>
      <p:pic>
        <p:nvPicPr>
          <p:cNvPr id="8" name="New picture"/>
          <p:cNvPicPr/>
          <p:nvPr/>
        </p:nvPicPr>
        <p:blipFill>
          <a:blip r:embed="rId8"/>
          <a:srcRect/>
          <a:stretch>
            <a:fillRect/>
          </a:stretch>
        </p:blipFill>
        <p:spPr>
          <a:xfrm>
            <a:off x="5565648" y="2342388"/>
            <a:ext cx="591312" cy="458724"/>
          </a:xfrm>
          <a:prstGeom prst="rect"/>
          <a:ln w="0">
            <a:noFill/>
          </a:ln>
        </p:spPr>
      </p:pic>
      <p:pic>
        <p:nvPicPr>
          <p:cNvPr id="9" name="New picture"/>
          <p:cNvPicPr/>
          <p:nvPr/>
        </p:nvPicPr>
        <p:blipFill>
          <a:blip r:embed="rId9"/>
          <a:srcRect/>
          <a:stretch>
            <a:fillRect/>
          </a:stretch>
        </p:blipFill>
        <p:spPr>
          <a:xfrm>
            <a:off x="6412878" y="2197836"/>
            <a:ext cx="1852626" cy="1222299"/>
          </a:xfrm>
          <a:prstGeom prst="rect"/>
          <a:ln w="0">
            <a:noFill/>
          </a:ln>
        </p:spPr>
      </p:pic>
      <p:pic>
        <p:nvPicPr>
          <p:cNvPr id="10" name="New picture"/>
          <p:cNvPicPr/>
          <p:nvPr/>
        </p:nvPicPr>
        <p:blipFill>
          <a:blip r:embed="rId10"/>
          <a:srcRect/>
          <a:stretch>
            <a:fillRect/>
          </a:stretch>
        </p:blipFill>
        <p:spPr>
          <a:xfrm>
            <a:off x="6735229" y="2885287"/>
            <a:ext cx="1852625" cy="1727200"/>
          </a:xfrm>
          <a:prstGeom prst="rect"/>
          <a:ln w="0">
            <a:noFill/>
          </a:ln>
        </p:spPr>
      </p:pic>
      <p:sp>
        <p:nvSpPr>
          <p:cNvPr id="11" name="New shape"/>
          <p:cNvSpPr/>
          <p:nvPr/>
        </p:nvSpPr>
        <p:spPr>
          <a:xfrm>
            <a:off x="2895600" y="365271"/>
            <a:ext cx="3352800" cy="31759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00" b="1" dirty="1">
                <a:solidFill>
                  <a:srgbClr val="FF0000"/>
                </a:solidFill>
                <a:ea typeface="MicrosoftYaHei"/>
              </a:rPr>
              <a:t>三、活动方案的写作思路</a:t>
            </a:r>
          </a:p>
        </p:txBody>
      </p:sp>
      <p:sp>
        <p:nvSpPr>
          <p:cNvPr id="12" name="New shape"/>
          <p:cNvSpPr/>
          <p:nvPr/>
        </p:nvSpPr>
        <p:spPr>
          <a:xfrm>
            <a:off x="3185795" y="3819514"/>
            <a:ext cx="810260" cy="2110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595" b="1" dirty="1">
                <a:solidFill>
                  <a:srgbClr val="000000"/>
                </a:solidFill>
                <a:ea typeface="MicrosoftYaHei"/>
              </a:rPr>
              <a:t>计划和方</a:t>
            </a:r>
          </a:p>
        </p:txBody>
      </p:sp>
      <p:sp>
        <p:nvSpPr>
          <p:cNvPr id="13" name="New shape"/>
          <p:cNvSpPr/>
          <p:nvPr/>
        </p:nvSpPr>
        <p:spPr>
          <a:xfrm>
            <a:off x="2648585" y="4307194"/>
            <a:ext cx="1215390" cy="2110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595" b="1" dirty="1">
                <a:solidFill>
                  <a:srgbClr val="000000"/>
                </a:solidFill>
                <a:latin typeface="MicrosoftYaHei"/>
              </a:rPr>
              <a:t>容上，全面工</a:t>
            </a:r>
          </a:p>
        </p:txBody>
      </p:sp>
      <p:sp>
        <p:nvSpPr>
          <p:cNvPr id="14" name="New shape"/>
          <p:cNvSpPr/>
          <p:nvPr/>
        </p:nvSpPr>
        <p:spPr>
          <a:xfrm>
            <a:off x="2117090" y="4551035"/>
            <a:ext cx="3568329" cy="2110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595" b="1" dirty="1">
                <a:solidFill>
                  <a:srgbClr val="000000"/>
                </a:solidFill>
                <a:ea typeface="MicrosoftYaHei"/>
              </a:rPr>
              <a:t>2、表述形式上，计划以条款、表格式居</a:t>
            </a:r>
          </a:p>
        </p:txBody>
      </p:sp>
      <p:sp>
        <p:nvSpPr>
          <p:cNvPr id="15" name="New shape"/>
          <p:cNvSpPr/>
          <p:nvPr/>
        </p:nvSpPr>
        <p:spPr>
          <a:xfrm>
            <a:off x="2117090" y="4794874"/>
            <a:ext cx="3646170" cy="2110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595" b="1" dirty="1">
                <a:solidFill>
                  <a:srgbClr val="000000"/>
                </a:solidFill>
                <a:ea typeface="MicrosoftYaHei"/>
              </a:rPr>
              <a:t>多，表述相对原则和模糊，方案则多是条</a:t>
            </a:r>
          </a:p>
        </p:txBody>
      </p:sp>
      <p:sp>
        <p:nvSpPr>
          <p:cNvPr id="16" name="New shape"/>
          <p:cNvSpPr/>
          <p:nvPr/>
        </p:nvSpPr>
        <p:spPr>
          <a:xfrm>
            <a:off x="2117090" y="5038714"/>
            <a:ext cx="3443605" cy="2110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595" b="1" dirty="1">
                <a:solidFill>
                  <a:srgbClr val="000000"/>
                </a:solidFill>
                <a:latin typeface="MicrosoftYaHei"/>
              </a:rPr>
              <a:t>文、纲目式，表述明确、具体而详尽；</a:t>
            </a:r>
          </a:p>
        </p:txBody>
      </p:sp>
      <p:sp>
        <p:nvSpPr>
          <p:cNvPr id="17" name="New shape"/>
          <p:cNvSpPr/>
          <p:nvPr/>
        </p:nvSpPr>
        <p:spPr>
          <a:xfrm>
            <a:off x="2117090" y="5282555"/>
            <a:ext cx="2352939" cy="2110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595" b="1" dirty="1">
                <a:solidFill>
                  <a:srgbClr val="000000"/>
                </a:solidFill>
                <a:latin typeface="MicrosoftYaHei"/>
              </a:rPr>
              <a:t>3、数量上，一个、多个；</a:t>
            </a:r>
          </a:p>
        </p:txBody>
      </p:sp>
      <p:sp>
        <p:nvSpPr>
          <p:cNvPr id="18" name="New shape"/>
          <p:cNvSpPr/>
          <p:nvPr/>
        </p:nvSpPr>
        <p:spPr>
          <a:xfrm>
            <a:off x="2117090" y="5526394"/>
            <a:ext cx="2758068" cy="2110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595" b="1" dirty="1">
                <a:solidFill>
                  <a:srgbClr val="000000"/>
                </a:solidFill>
                <a:ea typeface="MicrosoftYaHei"/>
              </a:rPr>
              <a:t>4、效用上，指导性、可行性。</a:t>
            </a:r>
          </a:p>
        </p:txBody>
      </p:sp>
      <p:sp>
        <p:nvSpPr>
          <p:cNvPr id="19" name="New shape"/>
          <p:cNvSpPr/>
          <p:nvPr/>
        </p:nvSpPr>
        <p:spPr>
          <a:xfrm>
            <a:off x="5056213" y="3160952"/>
            <a:ext cx="254635" cy="27651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005" dirty="1">
                <a:solidFill>
                  <a:srgbClr val="000000"/>
                </a:solidFill>
                <a:latin typeface="SimSun"/>
              </a:rPr>
              <a:t>信</a:t>
            </a:r>
          </a:p>
        </p:txBody>
      </p:sp>
      <p:sp>
        <p:nvSpPr>
          <p:cNvPr id="20" name="New shape"/>
          <p:cNvSpPr/>
          <p:nvPr/>
        </p:nvSpPr>
        <p:spPr>
          <a:xfrm>
            <a:off x="254000" y="154682"/>
            <a:ext cx="4270623" cy="14188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000" dirty="1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7277100" y="463296"/>
            <a:ext cx="1746504" cy="625090"/>
          </a:xfrm>
          <a:prstGeom prst="rect"/>
          <a:ln w="0">
            <a:noFill/>
          </a:ln>
        </p:spPr>
      </p:pic>
      <p:sp>
        <p:nvSpPr>
          <p:cNvPr id="3" name="New shape"/>
          <p:cNvSpPr/>
          <p:nvPr/>
        </p:nvSpPr>
        <p:spPr>
          <a:xfrm>
            <a:off x="2895600" y="365271"/>
            <a:ext cx="3352800" cy="31759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00" b="1" dirty="1">
                <a:solidFill>
                  <a:srgbClr val="FF0000"/>
                </a:solidFill>
                <a:ea typeface="MicrosoftYaHei"/>
              </a:rPr>
              <a:t>三、活动方案的写作思路</a:t>
            </a:r>
          </a:p>
        </p:txBody>
      </p:sp>
      <p:sp>
        <p:nvSpPr>
          <p:cNvPr id="4" name="New shape"/>
          <p:cNvSpPr/>
          <p:nvPr/>
        </p:nvSpPr>
        <p:spPr>
          <a:xfrm>
            <a:off x="1250493" y="1693325"/>
            <a:ext cx="7384413" cy="26532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005" b="1" dirty="1">
                <a:solidFill>
                  <a:srgbClr val="000000"/>
                </a:solidFill>
                <a:ea typeface="MicrosoftYaHei"/>
              </a:rPr>
              <a:t>为构建诚信校园文化，进一步强化我校大学生的诚信意识，引导大</a:t>
            </a:r>
          </a:p>
        </p:txBody>
      </p:sp>
      <p:sp>
        <p:nvSpPr>
          <p:cNvPr id="5" name="New shape"/>
          <p:cNvSpPr/>
          <p:nvPr/>
        </p:nvSpPr>
        <p:spPr>
          <a:xfrm>
            <a:off x="734238" y="1998125"/>
            <a:ext cx="7740752" cy="26532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005" b="1" dirty="1">
                <a:solidFill>
                  <a:srgbClr val="000000"/>
                </a:solidFill>
                <a:ea typeface="MicrosoftYaHei"/>
              </a:rPr>
              <a:t>学生养成求真务实、言行一致的诚信美德，共青团XX大学委员会决定</a:t>
            </a:r>
          </a:p>
        </p:txBody>
      </p:sp>
      <p:sp>
        <p:nvSpPr>
          <p:cNvPr id="6" name="New shape"/>
          <p:cNvSpPr/>
          <p:nvPr/>
        </p:nvSpPr>
        <p:spPr>
          <a:xfrm>
            <a:off x="734238" y="2302925"/>
            <a:ext cx="7893683" cy="26532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005" b="1" dirty="1">
                <a:solidFill>
                  <a:srgbClr val="000000"/>
                </a:solidFill>
                <a:ea typeface="MicrosoftYaHei"/>
              </a:rPr>
              <a:t>在全校大学生中展开以“遵守诚信守则，打造校园诚信文化”为主题的</a:t>
            </a:r>
          </a:p>
        </p:txBody>
      </p:sp>
      <p:sp>
        <p:nvSpPr>
          <p:cNvPr id="7" name="New shape"/>
          <p:cNvSpPr/>
          <p:nvPr/>
        </p:nvSpPr>
        <p:spPr>
          <a:xfrm>
            <a:off x="734238" y="2607725"/>
            <a:ext cx="2800985" cy="26532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005" b="1" dirty="1">
                <a:solidFill>
                  <a:srgbClr val="000000"/>
                </a:solidFill>
                <a:ea typeface="MicrosoftYaHei"/>
              </a:rPr>
              <a:t>大学生诚信文化节活动。</a:t>
            </a:r>
          </a:p>
        </p:txBody>
      </p:sp>
      <p:sp>
        <p:nvSpPr>
          <p:cNvPr id="8" name="New shape"/>
          <p:cNvSpPr/>
          <p:nvPr/>
        </p:nvSpPr>
        <p:spPr>
          <a:xfrm>
            <a:off x="1250493" y="3003330"/>
            <a:ext cx="5601969" cy="26532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005" b="1" dirty="1">
                <a:solidFill>
                  <a:srgbClr val="000000"/>
                </a:solidFill>
                <a:ea typeface="MicrosoftYaHei"/>
              </a:rPr>
              <a:t>一、活动主题：遵守诚信守则，打造校园诚信文化</a:t>
            </a:r>
          </a:p>
        </p:txBody>
      </p:sp>
      <p:sp>
        <p:nvSpPr>
          <p:cNvPr id="9" name="New shape"/>
          <p:cNvSpPr/>
          <p:nvPr/>
        </p:nvSpPr>
        <p:spPr>
          <a:xfrm>
            <a:off x="1250493" y="3398934"/>
            <a:ext cx="3754748" cy="26532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005" b="1" dirty="1">
                <a:solidFill>
                  <a:srgbClr val="000000"/>
                </a:solidFill>
                <a:ea typeface="MicrosoftYaHei"/>
              </a:rPr>
              <a:t>二、活动时间：2017年9月-11月</a:t>
            </a:r>
          </a:p>
        </p:txBody>
      </p:sp>
      <p:sp>
        <p:nvSpPr>
          <p:cNvPr id="10" name="New shape"/>
          <p:cNvSpPr/>
          <p:nvPr/>
        </p:nvSpPr>
        <p:spPr>
          <a:xfrm>
            <a:off x="1250493" y="3794540"/>
            <a:ext cx="4175864" cy="26532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005" b="1" dirty="1">
                <a:solidFill>
                  <a:srgbClr val="000000"/>
                </a:solidFill>
                <a:ea typeface="MicrosoftYaHei"/>
              </a:rPr>
              <a:t>三、活动主办：共青团XX大学委员会</a:t>
            </a:r>
          </a:p>
        </p:txBody>
      </p:sp>
      <p:sp>
        <p:nvSpPr>
          <p:cNvPr id="11" name="New shape"/>
          <p:cNvSpPr/>
          <p:nvPr/>
        </p:nvSpPr>
        <p:spPr>
          <a:xfrm>
            <a:off x="1779448" y="4190145"/>
            <a:ext cx="2902690" cy="265328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005" b="1" dirty="1">
                <a:solidFill>
                  <a:srgbClr val="000000"/>
                </a:solidFill>
                <a:latin typeface="MicrosoftYaHei"/>
              </a:rPr>
              <a:t>活动承办：XX大学学生会</a:t>
            </a:r>
          </a:p>
        </p:txBody>
      </p:sp>
      <p:sp>
        <p:nvSpPr>
          <p:cNvPr id="12" name="New shape"/>
          <p:cNvSpPr/>
          <p:nvPr/>
        </p:nvSpPr>
        <p:spPr>
          <a:xfrm>
            <a:off x="254000" y="154682"/>
            <a:ext cx="4270623" cy="14188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000" dirty="1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New picture"/>
          <p:cNvPicPr/>
          <p:nvPr/>
        </p:nvPicPr>
        <p:blipFill>
          <a:blip r:embed="rId2"/>
          <a:srcRect/>
          <a:stretch>
            <a:fillRect/>
          </a:stretch>
        </p:blipFill>
        <p:spPr>
          <a:xfrm>
            <a:off x="7277100" y="463296"/>
            <a:ext cx="1746504" cy="625090"/>
          </a:xfrm>
          <a:prstGeom prst="rect"/>
          <a:ln w="0">
            <a:noFill/>
          </a:ln>
        </p:spPr>
      </p:pic>
      <p:sp>
        <p:nvSpPr>
          <p:cNvPr id="3" name="New shape"/>
          <p:cNvSpPr/>
          <p:nvPr/>
        </p:nvSpPr>
        <p:spPr>
          <a:xfrm>
            <a:off x="2895600" y="365271"/>
            <a:ext cx="3352800" cy="317599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2400" b="1" dirty="1">
                <a:solidFill>
                  <a:srgbClr val="FF0000"/>
                </a:solidFill>
                <a:ea typeface="MicrosoftYaHei"/>
              </a:rPr>
              <a:t>三、活动方案的写作思路</a:t>
            </a:r>
          </a:p>
        </p:txBody>
      </p:sp>
      <p:sp>
        <p:nvSpPr>
          <p:cNvPr id="4" name="New shape"/>
          <p:cNvSpPr/>
          <p:nvPr/>
        </p:nvSpPr>
        <p:spPr>
          <a:xfrm>
            <a:off x="548640" y="1487921"/>
            <a:ext cx="1417955" cy="2110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595" b="1" dirty="1">
                <a:solidFill>
                  <a:srgbClr val="000000"/>
                </a:solidFill>
                <a:latin typeface="MicrosoftYaHei"/>
              </a:rPr>
              <a:t>四、活动内容：</a:t>
            </a:r>
          </a:p>
        </p:txBody>
      </p:sp>
      <p:sp>
        <p:nvSpPr>
          <p:cNvPr id="5" name="New shape"/>
          <p:cNvSpPr/>
          <p:nvPr/>
        </p:nvSpPr>
        <p:spPr>
          <a:xfrm>
            <a:off x="910590" y="1797801"/>
            <a:ext cx="3365764" cy="2110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595" b="1" dirty="1">
                <a:solidFill>
                  <a:srgbClr val="000000"/>
                </a:solidFill>
                <a:latin typeface="MicrosoftYaHei"/>
              </a:rPr>
              <a:t>1、举办大学生诚信文化节启动仪式；</a:t>
            </a:r>
          </a:p>
        </p:txBody>
      </p:sp>
      <p:sp>
        <p:nvSpPr>
          <p:cNvPr id="6" name="New shape"/>
          <p:cNvSpPr/>
          <p:nvPr/>
        </p:nvSpPr>
        <p:spPr>
          <a:xfrm>
            <a:off x="910590" y="2107681"/>
            <a:ext cx="3973459" cy="2110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595" b="1" dirty="1">
                <a:solidFill>
                  <a:srgbClr val="000000"/>
                </a:solidFill>
                <a:latin typeface="MicrosoftYaHei"/>
              </a:rPr>
              <a:t>2、开展校园媒体“诚信入我心”专题学习；</a:t>
            </a:r>
          </a:p>
        </p:txBody>
      </p:sp>
      <p:sp>
        <p:nvSpPr>
          <p:cNvPr id="7" name="New shape"/>
          <p:cNvSpPr/>
          <p:nvPr/>
        </p:nvSpPr>
        <p:spPr>
          <a:xfrm>
            <a:off x="910590" y="2417561"/>
            <a:ext cx="4581154" cy="2110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595" b="1" dirty="1">
                <a:solidFill>
                  <a:srgbClr val="000000"/>
                </a:solidFill>
                <a:latin typeface="MicrosoftYaHei"/>
              </a:rPr>
              <a:t>3、开展“反思：我不诚信的心路历程”主题征文；</a:t>
            </a:r>
          </a:p>
        </p:txBody>
      </p:sp>
      <p:sp>
        <p:nvSpPr>
          <p:cNvPr id="8" name="New shape"/>
          <p:cNvSpPr/>
          <p:nvPr/>
        </p:nvSpPr>
        <p:spPr>
          <a:xfrm>
            <a:off x="910590" y="2727441"/>
            <a:ext cx="6404241" cy="2110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595" b="1" dirty="1">
                <a:solidFill>
                  <a:srgbClr val="000000"/>
                </a:solidFill>
                <a:latin typeface="MicrosoftYaHei"/>
              </a:rPr>
              <a:t>4、开展《大学生诚信守则》进团组织、进社团、进寝室“三进”活动；</a:t>
            </a:r>
          </a:p>
        </p:txBody>
      </p:sp>
      <p:sp>
        <p:nvSpPr>
          <p:cNvPr id="9" name="New shape"/>
          <p:cNvSpPr/>
          <p:nvPr/>
        </p:nvSpPr>
        <p:spPr>
          <a:xfrm>
            <a:off x="910590" y="3037321"/>
            <a:ext cx="2960633" cy="2110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595" b="1" dirty="1">
                <a:solidFill>
                  <a:srgbClr val="000000"/>
                </a:solidFill>
                <a:latin typeface="MicrosoftYaHei"/>
              </a:rPr>
              <a:t>5、举办诚信主题摄影摄像大赛；</a:t>
            </a:r>
          </a:p>
        </p:txBody>
      </p:sp>
      <p:sp>
        <p:nvSpPr>
          <p:cNvPr id="10" name="New shape"/>
          <p:cNvSpPr/>
          <p:nvPr/>
        </p:nvSpPr>
        <p:spPr>
          <a:xfrm>
            <a:off x="910590" y="3347201"/>
            <a:ext cx="2960633" cy="2110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595" b="1" dirty="1">
                <a:solidFill>
                  <a:srgbClr val="000000"/>
                </a:solidFill>
                <a:ea typeface="MicrosoftYaHei"/>
              </a:rPr>
              <a:t>6、开展大学诚信人物评选活动。</a:t>
            </a:r>
          </a:p>
        </p:txBody>
      </p:sp>
      <p:sp>
        <p:nvSpPr>
          <p:cNvPr id="11" name="New shape"/>
          <p:cNvSpPr/>
          <p:nvPr/>
        </p:nvSpPr>
        <p:spPr>
          <a:xfrm>
            <a:off x="548640" y="3657081"/>
            <a:ext cx="1417955" cy="2110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595" b="1" dirty="1">
                <a:solidFill>
                  <a:srgbClr val="000000"/>
                </a:solidFill>
                <a:latin typeface="MicrosoftYaHei"/>
              </a:rPr>
              <a:t>五、实施步骤：</a:t>
            </a:r>
          </a:p>
        </p:txBody>
      </p:sp>
      <p:sp>
        <p:nvSpPr>
          <p:cNvPr id="12" name="New shape"/>
          <p:cNvSpPr/>
          <p:nvPr/>
        </p:nvSpPr>
        <p:spPr>
          <a:xfrm>
            <a:off x="910590" y="3966961"/>
            <a:ext cx="6186641" cy="2110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595" b="1" dirty="1">
                <a:solidFill>
                  <a:srgbClr val="000000"/>
                </a:solidFill>
                <a:latin typeface="MicrosoftYaHei"/>
              </a:rPr>
              <a:t>1、宣传动员。时间为2017年9月1日至15日，制定方案，宣传动员。</a:t>
            </a:r>
          </a:p>
        </p:txBody>
      </p:sp>
      <p:sp>
        <p:nvSpPr>
          <p:cNvPr id="13" name="New shape"/>
          <p:cNvSpPr/>
          <p:nvPr/>
        </p:nvSpPr>
        <p:spPr>
          <a:xfrm>
            <a:off x="910590" y="4276842"/>
            <a:ext cx="7573638" cy="2110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595" b="1" dirty="1">
                <a:solidFill>
                  <a:srgbClr val="000000"/>
                </a:solidFill>
                <a:latin typeface="MicrosoftYaHei"/>
              </a:rPr>
              <a:t>2、活动开展。时间为2017年9月16日至11月15日，开展大学生诚信文化节系列活动</a:t>
            </a:r>
          </a:p>
        </p:txBody>
      </p:sp>
      <p:sp>
        <p:nvSpPr>
          <p:cNvPr id="14" name="New shape"/>
          <p:cNvSpPr/>
          <p:nvPr/>
        </p:nvSpPr>
        <p:spPr>
          <a:xfrm>
            <a:off x="910590" y="4586722"/>
            <a:ext cx="7651479" cy="2110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595" b="1" dirty="1">
                <a:solidFill>
                  <a:srgbClr val="000000"/>
                </a:solidFill>
                <a:ea typeface="MicrosoftYaHei"/>
              </a:rPr>
              <a:t>3、总结表彰。时间为2017年11月16日至30日，结合活动开展情况，深入分析，撰写</a:t>
            </a:r>
          </a:p>
        </p:txBody>
      </p:sp>
      <p:sp>
        <p:nvSpPr>
          <p:cNvPr id="15" name="New shape"/>
          <p:cNvSpPr/>
          <p:nvPr/>
        </p:nvSpPr>
        <p:spPr>
          <a:xfrm>
            <a:off x="712470" y="4805797"/>
            <a:ext cx="4658995" cy="211071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595" b="1" dirty="1">
                <a:solidFill>
                  <a:srgbClr val="000000"/>
                </a:solidFill>
                <a:latin typeface="MicrosoftYaHei"/>
              </a:rPr>
              <a:t>调查报告和活动总结；表彰活动中优秀个人和组织。</a:t>
            </a:r>
          </a:p>
        </p:txBody>
      </p:sp>
      <p:sp>
        <p:nvSpPr>
          <p:cNvPr id="16" name="New shape"/>
          <p:cNvSpPr/>
          <p:nvPr/>
        </p:nvSpPr>
        <p:spPr>
          <a:xfrm>
            <a:off x="254000" y="154682"/>
            <a:ext cx="4270623" cy="141883"/>
          </a:xfrm>
          <a:prstGeom prst="rect"/>
          <a:noFill/>
        </p:spPr>
        <p:style>
          <a:lnRef idx="2">
            <a:srgbClr val="000000">
              <a:alpha val="0"/>
            </a:srgb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tlCol="0" anchor="ctr">
            <a:spAutoFit/>
          </a:bodyPr>
          <a:lstStyle>
            <a:defPPr/>
          </a:lstStyle>
          <a:p>
            <a:pPr/>
            <a:r>
              <a:rPr lang="en-US" sz="1000" dirty="1">
                <a:solidFill>
                  <a:srgbClr val="FF0000"/>
                </a:solidFill>
                <a:latin typeface="Arial"/>
              </a:rPr>
              <a:t>Evaluation Warning : The document was created with Spire.PDF for Python.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Deva" typeface="Mangal"/>
        <a:font script="Gujr" typeface="Shruti"/>
        <a:font script="Thai" typeface="Angsana New"/>
        <a:font script="Ethi" typeface="Nyala"/>
        <a:font script="Sinh" typeface="Iskoola Pota"/>
        <a:font script="Mlym" typeface="Kartika"/>
        <a:font script="Mong" typeface="Mongolian Baiti"/>
        <a:font script="Cans" typeface="Euphemia"/>
        <a:font script="Hant" typeface="新細明體"/>
        <a:font script="Orya" typeface="Kalinga"/>
        <a:font script="Telu" typeface="Gautami"/>
        <a:font script="Syrc" typeface="Estrangelo Edessa"/>
        <a:font script="Jpan" typeface="ＭＳ Ｐゴシック"/>
        <a:font script="Hang" typeface="맑은 고딕"/>
        <a:font script="Cher" typeface="Plantagenet Cherokee"/>
        <a:font script="Guru" typeface="Raavi"/>
        <a:font script="Hans" typeface="宋体"/>
        <a:font script="Khmr" typeface="MoolBoran"/>
        <a:font script="Yiii" typeface="Microsoft Yi Baiti"/>
        <a:font script="Viet" typeface="Times New Roman"/>
        <a:font script="Taml" typeface="Latha"/>
        <a:font script="Thaa" typeface="MV Boli"/>
        <a:font script="Arab" typeface="Times New Roman"/>
        <a:font script="Knda" typeface="Tunga"/>
        <a:font script="Tibt" typeface="Microsoft Himalaya"/>
        <a:font script="Laoo" typeface="DokChampa"/>
        <a:font script="Beng" typeface="Vrinda"/>
        <a:font script="Uigh" typeface="Microsoft Uighur"/>
        <a:font script="Geor" typeface="Sylfaen"/>
        <a:font script="Hebr" typeface="Times New Roman"/>
      </a:majorFont>
      <a:minorFont>
        <a:latin typeface="Calibri"/>
        <a:ea typeface=""/>
        <a:cs typeface=""/>
        <a:font script="Deva" typeface="Mangal"/>
        <a:font script="Gujr" typeface="Shruti"/>
        <a:font script="Thai" typeface="Cordia New"/>
        <a:font script="Ethi" typeface="Nyala"/>
        <a:font script="Sinh" typeface="Iskoola Pota"/>
        <a:font script="Mlym" typeface="Kartika"/>
        <a:font script="Mong" typeface="Mongolian Baiti"/>
        <a:font script="Cans" typeface="Euphemia"/>
        <a:font script="Hant" typeface="新細明體"/>
        <a:font script="Orya" typeface="Kalinga"/>
        <a:font script="Telu" typeface="Gautami"/>
        <a:font script="Syrc" typeface="Estrangelo Edessa"/>
        <a:font script="Jpan" typeface="ＭＳ Ｐゴシック"/>
        <a:font script="Hang" typeface="맑은 고딕"/>
        <a:font script="Cher" typeface="Plantagenet Cherokee"/>
        <a:font script="Guru" typeface="Raavi"/>
        <a:font script="Hans" typeface="宋体"/>
        <a:font script="Khmr" typeface="DaunPenh"/>
        <a:font script="Yiii" typeface="Microsoft Yi Baiti"/>
        <a:font script="Viet" typeface="Arial"/>
        <a:font script="Taml" typeface="Latha"/>
        <a:font script="Thaa" typeface="MV Boli"/>
        <a:font script="Arab" typeface="Arial"/>
        <a:font script="Knda" typeface="Tunga"/>
        <a:font script="Tibt" typeface="Microsoft Himalaya"/>
        <a:font script="Laoo" typeface="DokChampa"/>
        <a:font script="Beng" typeface="Vrinda"/>
        <a:font script="Uigh" typeface="Microsoft Uighur"/>
        <a:font script="Geor" typeface="Sylfaen"/>
        <a:font script="Hebr" typeface="Arial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000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全屏显示(4:3)</PresentationFormat>
  <Paragraphs>0</Paragraphs>
  <Slides>1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2" baseType="lpstr">
      <vt:lpstr>Office Theme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cp:lastModifiedBy/>
  <cp:revision>1</cp:revision>
  <dcterms:created xsi:type="dcterms:W3CDTF">2024-09-24T01:51:40.9762220Z</dcterms:created>
  <dcterms:modified xsi:type="dcterms:W3CDTF">2024-09-24T01:51:40.9762222Z</dcterms:modified>
</cp:coreProperties>
</file>