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5753100" cy="32385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64" y="1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def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defPPr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def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E8FD0B7A-F5DD-4F40-B4CB-3B2C354B893A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rtlCol="0" anchor="ctr"/>
          <a:lstStyle>
            <a:defPPr/>
            <a:lvl1pPr/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338772" y="863891"/>
            <a:ext cx="508794" cy="424127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205">
                <a:solidFill>
                  <a:srgbClr val="000000"/>
                </a:solidFill>
                <a:ea typeface="TimesNewRomanPS"/>
              </a:rPr>
              <a:t>2.1</a:t>
            </a:r>
          </a:p>
        </p:txBody>
      </p:sp>
      <p:sp>
        <p:nvSpPr>
          <p:cNvPr id="7" name="New shape"/>
          <p:cNvSpPr/>
          <p:nvPr/>
        </p:nvSpPr>
        <p:spPr>
          <a:xfrm>
            <a:off x="948373" y="851370"/>
            <a:ext cx="2442210" cy="44201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205">
                <a:solidFill>
                  <a:srgbClr val="000000"/>
                </a:solidFill>
                <a:ea typeface="SimSun"/>
              </a:rPr>
              <a:t>新闻文体概述</a:t>
            </a:r>
          </a:p>
        </p:txBody>
      </p:sp>
      <p:sp>
        <p:nvSpPr>
          <p:cNvPr id="8" name="New shape"/>
          <p:cNvSpPr/>
          <p:nvPr/>
        </p:nvSpPr>
        <p:spPr>
          <a:xfrm>
            <a:off x="948373" y="1436205"/>
            <a:ext cx="2035175" cy="44201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205">
                <a:solidFill>
                  <a:srgbClr val="000000"/>
                </a:solidFill>
                <a:latin typeface="SimSun"/>
              </a:rPr>
              <a:t>消息的概述</a:t>
            </a:r>
          </a:p>
        </p:txBody>
      </p:sp>
      <p:sp>
        <p:nvSpPr>
          <p:cNvPr id="9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>
            <a:avLst/>
          </a:prstGeom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392168" y="251079"/>
            <a:ext cx="1193800" cy="927100"/>
          </a:xfrm>
          <a:prstGeom prst="rect">
            <a:avLst/>
          </a:prstGeom>
          <a:ln w="0">
            <a:noFill/>
          </a:ln>
        </p:spPr>
      </p:pic>
      <p:sp>
        <p:nvSpPr>
          <p:cNvPr id="7" name="New shape"/>
          <p:cNvSpPr/>
          <p:nvPr/>
        </p:nvSpPr>
        <p:spPr>
          <a:xfrm>
            <a:off x="287973" y="153137"/>
            <a:ext cx="120015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SimHei"/>
              </a:rPr>
              <a:t>消息＝事实</a:t>
            </a:r>
          </a:p>
        </p:txBody>
      </p:sp>
      <p:sp>
        <p:nvSpPr>
          <p:cNvPr id="8" name="New shape"/>
          <p:cNvSpPr/>
          <p:nvPr/>
        </p:nvSpPr>
        <p:spPr>
          <a:xfrm>
            <a:off x="2246312" y="153137"/>
            <a:ext cx="72009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SimHei"/>
              </a:rPr>
              <a:t>＋传播</a:t>
            </a:r>
          </a:p>
        </p:txBody>
      </p:sp>
      <p:sp>
        <p:nvSpPr>
          <p:cNvPr id="9" name="New shape"/>
          <p:cNvSpPr/>
          <p:nvPr/>
        </p:nvSpPr>
        <p:spPr>
          <a:xfrm>
            <a:off x="287972" y="714303"/>
            <a:ext cx="2126932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NSimSun"/>
              </a:rPr>
              <a:t>反映新闻价值的要素：</a:t>
            </a:r>
          </a:p>
        </p:txBody>
      </p:sp>
      <p:sp>
        <p:nvSpPr>
          <p:cNvPr id="10" name="New shape"/>
          <p:cNvSpPr/>
          <p:nvPr/>
        </p:nvSpPr>
        <p:spPr>
          <a:xfrm>
            <a:off x="596582" y="981638"/>
            <a:ext cx="1914239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NSimSun"/>
              </a:rPr>
              <a:t>时间性（及时有效）</a:t>
            </a:r>
          </a:p>
        </p:txBody>
      </p:sp>
      <p:sp>
        <p:nvSpPr>
          <p:cNvPr id="11" name="New shape"/>
          <p:cNvSpPr/>
          <p:nvPr/>
        </p:nvSpPr>
        <p:spPr>
          <a:xfrm>
            <a:off x="596582" y="1269292"/>
            <a:ext cx="3403092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NSimSun"/>
              </a:rPr>
              <a:t>显著性（突出——不平常人＋平常事</a:t>
            </a:r>
          </a:p>
        </p:txBody>
      </p:sp>
      <p:sp>
        <p:nvSpPr>
          <p:cNvPr id="12" name="New shape"/>
          <p:cNvSpPr/>
          <p:nvPr/>
        </p:nvSpPr>
        <p:spPr>
          <a:xfrm>
            <a:off x="2242503" y="1561392"/>
            <a:ext cx="2126932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NSimSun"/>
              </a:rPr>
              <a:t>平常人＋不平常的事）</a:t>
            </a:r>
          </a:p>
        </p:txBody>
      </p:sp>
      <p:sp>
        <p:nvSpPr>
          <p:cNvPr id="13" name="New shape"/>
          <p:cNvSpPr/>
          <p:nvPr/>
        </p:nvSpPr>
        <p:spPr>
          <a:xfrm>
            <a:off x="596582" y="1853492"/>
            <a:ext cx="5104638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NSimSun"/>
              </a:rPr>
              <a:t>接近性（贴近生活——新闻价值与读者的距离成反比）</a:t>
            </a:r>
          </a:p>
        </p:txBody>
      </p:sp>
      <p:sp>
        <p:nvSpPr>
          <p:cNvPr id="14" name="New shape"/>
          <p:cNvSpPr/>
          <p:nvPr/>
        </p:nvSpPr>
        <p:spPr>
          <a:xfrm>
            <a:off x="596582" y="2125273"/>
            <a:ext cx="1914239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NSimSun"/>
              </a:rPr>
              <a:t>新奇性（引起关注）</a:t>
            </a:r>
          </a:p>
        </p:txBody>
      </p:sp>
      <p:sp>
        <p:nvSpPr>
          <p:cNvPr id="15" name="New shape"/>
          <p:cNvSpPr/>
          <p:nvPr/>
        </p:nvSpPr>
        <p:spPr>
          <a:xfrm>
            <a:off x="596582" y="2392608"/>
            <a:ext cx="1914239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NSimSun"/>
              </a:rPr>
              <a:t>重要性（超出寻常）</a:t>
            </a:r>
          </a:p>
        </p:txBody>
      </p:sp>
      <p:sp>
        <p:nvSpPr>
          <p:cNvPr id="16" name="New shape"/>
          <p:cNvSpPr/>
          <p:nvPr/>
        </p:nvSpPr>
        <p:spPr>
          <a:xfrm>
            <a:off x="596582" y="2659942"/>
            <a:ext cx="1914239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NSimSun"/>
              </a:rPr>
              <a:t>人情味（人际功能）</a:t>
            </a:r>
          </a:p>
        </p:txBody>
      </p:sp>
      <p:sp>
        <p:nvSpPr>
          <p:cNvPr id="17" name="New shape"/>
          <p:cNvSpPr/>
          <p:nvPr/>
        </p:nvSpPr>
        <p:spPr>
          <a:xfrm>
            <a:off x="5293678" y="3092038"/>
            <a:ext cx="127846" cy="1316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95">
                <a:solidFill>
                  <a:srgbClr val="888888"/>
                </a:solidFill>
                <a:latin typeface="Calibri"/>
              </a:rPr>
              <a:t>10</a:t>
            </a:r>
          </a:p>
        </p:txBody>
      </p:sp>
      <p:sp>
        <p:nvSpPr>
          <p:cNvPr id="18" name="New shape"/>
          <p:cNvSpPr/>
          <p:nvPr/>
        </p:nvSpPr>
        <p:spPr>
          <a:xfrm>
            <a:off x="1459865" y="185205"/>
            <a:ext cx="72009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FF0000"/>
                </a:solidFill>
                <a:latin typeface="SimHei"/>
              </a:rPr>
              <a:t>＋价值</a:t>
            </a:r>
          </a:p>
        </p:txBody>
      </p:sp>
      <p:sp>
        <p:nvSpPr>
          <p:cNvPr id="19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>
            <a:avLst/>
          </a:prstGeom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379476" y="188595"/>
            <a:ext cx="4927600" cy="2679700"/>
          </a:xfrm>
          <a:prstGeom prst="rect">
            <a:avLst/>
          </a:prstGeom>
          <a:ln w="0">
            <a:noFill/>
          </a:ln>
        </p:spPr>
      </p:pic>
      <p:sp>
        <p:nvSpPr>
          <p:cNvPr id="7" name="New shape"/>
          <p:cNvSpPr/>
          <p:nvPr/>
        </p:nvSpPr>
        <p:spPr>
          <a:xfrm>
            <a:off x="5357812" y="3092038"/>
            <a:ext cx="63923" cy="1316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95">
                <a:solidFill>
                  <a:srgbClr val="888888"/>
                </a:solidFill>
                <a:ea typeface="Calibri"/>
              </a:rPr>
              <a:t>2</a:t>
            </a:r>
          </a:p>
        </p:txBody>
      </p:sp>
      <p:sp>
        <p:nvSpPr>
          <p:cNvPr id="8" name="New shape"/>
          <p:cNvSpPr/>
          <p:nvPr/>
        </p:nvSpPr>
        <p:spPr>
          <a:xfrm>
            <a:off x="3004185" y="1216512"/>
            <a:ext cx="1598200" cy="57851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995" b="1">
                <a:solidFill>
                  <a:srgbClr val="F1F1F1"/>
                </a:solidFill>
                <a:ea typeface="SimHei"/>
              </a:rPr>
              <a:t>新闻文</a:t>
            </a:r>
          </a:p>
        </p:txBody>
      </p:sp>
      <p:sp>
        <p:nvSpPr>
          <p:cNvPr id="9" name="New shape"/>
          <p:cNvSpPr/>
          <p:nvPr/>
        </p:nvSpPr>
        <p:spPr>
          <a:xfrm>
            <a:off x="3197860" y="1826112"/>
            <a:ext cx="532733" cy="57851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3995" b="1">
                <a:solidFill>
                  <a:srgbClr val="F1F1F1"/>
                </a:solidFill>
                <a:latin typeface="SimHei"/>
              </a:rPr>
              <a:t>体</a:t>
            </a:r>
          </a:p>
        </p:txBody>
      </p:sp>
      <p:sp>
        <p:nvSpPr>
          <p:cNvPr id="10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>
            <a:avLst/>
          </a:prstGeom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1165225" y="2476183"/>
            <a:ext cx="290512" cy="217488"/>
          </a:xfrm>
          <a:prstGeom prst="rect">
            <a:avLst/>
          </a:prstGeom>
          <a:ln w="0">
            <a:noFill/>
          </a:ln>
        </p:spPr>
      </p:pic>
      <p:pic>
        <p:nvPicPr>
          <p:cNvPr id="7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1165225" y="2190433"/>
            <a:ext cx="309562" cy="219075"/>
          </a:xfrm>
          <a:prstGeom prst="rect">
            <a:avLst/>
          </a:prstGeom>
          <a:ln w="0">
            <a:noFill/>
          </a:ln>
        </p:spPr>
      </p:pic>
      <p:pic>
        <p:nvPicPr>
          <p:cNvPr id="8" name="New picture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1517726" y="969645"/>
            <a:ext cx="219037" cy="939800"/>
          </a:xfrm>
          <a:prstGeom prst="rect">
            <a:avLst/>
          </a:prstGeom>
          <a:ln w="0">
            <a:noFill/>
          </a:ln>
        </p:spPr>
      </p:pic>
      <p:sp>
        <p:nvSpPr>
          <p:cNvPr id="9" name="New shape"/>
          <p:cNvSpPr/>
          <p:nvPr/>
        </p:nvSpPr>
        <p:spPr>
          <a:xfrm>
            <a:off x="2165350" y="282465"/>
            <a:ext cx="1490853" cy="4047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ea typeface="SimSun"/>
              </a:rPr>
              <a:t>新闻文体</a:t>
            </a:r>
          </a:p>
        </p:txBody>
      </p:sp>
      <p:sp>
        <p:nvSpPr>
          <p:cNvPr id="10" name="New shape"/>
          <p:cNvSpPr/>
          <p:nvPr/>
        </p:nvSpPr>
        <p:spPr>
          <a:xfrm>
            <a:off x="1931035" y="887023"/>
            <a:ext cx="1276159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SimSun"/>
              </a:rPr>
              <a:t>新闻文体概述</a:t>
            </a:r>
          </a:p>
        </p:txBody>
      </p:sp>
      <p:sp>
        <p:nvSpPr>
          <p:cNvPr id="11" name="New shape"/>
          <p:cNvSpPr/>
          <p:nvPr/>
        </p:nvSpPr>
        <p:spPr>
          <a:xfrm>
            <a:off x="1931035" y="1179123"/>
            <a:ext cx="1701546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SimSun"/>
              </a:rPr>
              <a:t>消息的功能及特点</a:t>
            </a:r>
          </a:p>
        </p:txBody>
      </p:sp>
      <p:sp>
        <p:nvSpPr>
          <p:cNvPr id="12" name="New shape"/>
          <p:cNvSpPr/>
          <p:nvPr/>
        </p:nvSpPr>
        <p:spPr>
          <a:xfrm>
            <a:off x="1931035" y="1471223"/>
            <a:ext cx="1488853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SimSun"/>
              </a:rPr>
              <a:t>消息的主要结构</a:t>
            </a:r>
          </a:p>
        </p:txBody>
      </p:sp>
      <p:sp>
        <p:nvSpPr>
          <p:cNvPr id="13" name="New shape"/>
          <p:cNvSpPr/>
          <p:nvPr/>
        </p:nvSpPr>
        <p:spPr>
          <a:xfrm>
            <a:off x="1931035" y="1763323"/>
            <a:ext cx="1063466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SimSun"/>
              </a:rPr>
              <a:t>消息的写作</a:t>
            </a:r>
          </a:p>
        </p:txBody>
      </p:sp>
      <p:sp>
        <p:nvSpPr>
          <p:cNvPr id="14" name="New shape"/>
          <p:cNvSpPr/>
          <p:nvPr/>
        </p:nvSpPr>
        <p:spPr>
          <a:xfrm>
            <a:off x="404495" y="1427685"/>
            <a:ext cx="810260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FFFFFF"/>
                </a:solidFill>
                <a:ea typeface="MicrosoftYaHei"/>
              </a:rPr>
              <a:t>学习内容</a:t>
            </a:r>
          </a:p>
        </p:txBody>
      </p:sp>
      <p:sp>
        <p:nvSpPr>
          <p:cNvPr id="15" name="New shape"/>
          <p:cNvSpPr/>
          <p:nvPr/>
        </p:nvSpPr>
        <p:spPr>
          <a:xfrm>
            <a:off x="1602740" y="2201505"/>
            <a:ext cx="2138934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SimSun"/>
              </a:rPr>
              <a:t>消息的功能及特点</a:t>
            </a:r>
          </a:p>
        </p:txBody>
      </p:sp>
      <p:sp>
        <p:nvSpPr>
          <p:cNvPr id="16" name="New shape"/>
          <p:cNvSpPr/>
          <p:nvPr/>
        </p:nvSpPr>
        <p:spPr>
          <a:xfrm>
            <a:off x="1602740" y="2558692"/>
            <a:ext cx="2673668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SimSun"/>
              </a:rPr>
              <a:t>消息的经典结构及写作</a:t>
            </a:r>
          </a:p>
        </p:txBody>
      </p:sp>
      <p:sp>
        <p:nvSpPr>
          <p:cNvPr id="17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>
            <a:avLst/>
          </a:prstGeom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92125" y="2396846"/>
            <a:ext cx="525462" cy="168199"/>
          </a:xfrm>
          <a:prstGeom prst="rect">
            <a:avLst/>
          </a:prstGeom>
          <a:ln w="0">
            <a:noFill/>
          </a:ln>
        </p:spPr>
      </p:pic>
      <p:sp>
        <p:nvSpPr>
          <p:cNvPr id="7" name="New shape"/>
          <p:cNvSpPr/>
          <p:nvPr/>
        </p:nvSpPr>
        <p:spPr>
          <a:xfrm>
            <a:off x="1809115" y="214520"/>
            <a:ext cx="2236280" cy="40474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795" b="1">
                <a:solidFill>
                  <a:srgbClr val="000000"/>
                </a:solidFill>
                <a:ea typeface="SimSun"/>
              </a:rPr>
              <a:t>新闻文体概述</a:t>
            </a:r>
          </a:p>
        </p:txBody>
      </p:sp>
      <p:sp>
        <p:nvSpPr>
          <p:cNvPr id="8" name="New shape"/>
          <p:cNvSpPr/>
          <p:nvPr/>
        </p:nvSpPr>
        <p:spPr>
          <a:xfrm>
            <a:off x="338772" y="719097"/>
            <a:ext cx="1604200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SimHei"/>
              </a:rPr>
              <a:t>新闻的定义：</a:t>
            </a:r>
          </a:p>
        </p:txBody>
      </p:sp>
      <p:sp>
        <p:nvSpPr>
          <p:cNvPr id="9" name="New shape"/>
          <p:cNvSpPr/>
          <p:nvPr/>
        </p:nvSpPr>
        <p:spPr>
          <a:xfrm>
            <a:off x="338772" y="1096593"/>
            <a:ext cx="79921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0" name="New shape"/>
          <p:cNvSpPr/>
          <p:nvPr/>
        </p:nvSpPr>
        <p:spPr>
          <a:xfrm>
            <a:off x="532448" y="1070077"/>
            <a:ext cx="4080509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SimSun"/>
              </a:rPr>
              <a:t>反映说：新闻是新近发生事实的反映。</a:t>
            </a:r>
          </a:p>
        </p:txBody>
      </p:sp>
      <p:sp>
        <p:nvSpPr>
          <p:cNvPr id="11" name="New shape"/>
          <p:cNvSpPr/>
          <p:nvPr/>
        </p:nvSpPr>
        <p:spPr>
          <a:xfrm>
            <a:off x="338772" y="1417268"/>
            <a:ext cx="79921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2" name="New shape"/>
          <p:cNvSpPr/>
          <p:nvPr/>
        </p:nvSpPr>
        <p:spPr>
          <a:xfrm>
            <a:off x="532448" y="1390752"/>
            <a:ext cx="5040629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SimSun"/>
              </a:rPr>
              <a:t>功能说：新闻是报道或评述新的重要事实以影响</a:t>
            </a:r>
          </a:p>
        </p:txBody>
      </p:sp>
      <p:sp>
        <p:nvSpPr>
          <p:cNvPr id="13" name="New shape"/>
          <p:cNvSpPr/>
          <p:nvPr/>
        </p:nvSpPr>
        <p:spPr>
          <a:xfrm>
            <a:off x="1481772" y="1719682"/>
            <a:ext cx="192024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SimSun"/>
              </a:rPr>
              <a:t>舆论的特殊手段。</a:t>
            </a:r>
          </a:p>
        </p:txBody>
      </p:sp>
      <p:sp>
        <p:nvSpPr>
          <p:cNvPr id="14" name="New shape"/>
          <p:cNvSpPr/>
          <p:nvPr/>
        </p:nvSpPr>
        <p:spPr>
          <a:xfrm>
            <a:off x="338772" y="2083383"/>
            <a:ext cx="79921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5" name="New shape"/>
          <p:cNvSpPr/>
          <p:nvPr/>
        </p:nvSpPr>
        <p:spPr>
          <a:xfrm>
            <a:off x="532448" y="2056867"/>
            <a:ext cx="384048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SimSun"/>
              </a:rPr>
              <a:t>事实说：新闻是一种新的重要事实。</a:t>
            </a:r>
          </a:p>
        </p:txBody>
      </p:sp>
      <p:sp>
        <p:nvSpPr>
          <p:cNvPr id="16" name="New shape"/>
          <p:cNvSpPr/>
          <p:nvPr/>
        </p:nvSpPr>
        <p:spPr>
          <a:xfrm>
            <a:off x="1147762" y="2362937"/>
            <a:ext cx="4320539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NSimSun"/>
              </a:rPr>
              <a:t>公认的定义：向社会成员或部分社会成员</a:t>
            </a:r>
          </a:p>
        </p:txBody>
      </p:sp>
      <p:sp>
        <p:nvSpPr>
          <p:cNvPr id="17" name="New shape"/>
          <p:cNvSpPr/>
          <p:nvPr/>
        </p:nvSpPr>
        <p:spPr>
          <a:xfrm>
            <a:off x="532448" y="2609317"/>
            <a:ext cx="336042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NSimSun"/>
              </a:rPr>
              <a:t>传递具有新闻价值的真实信息。</a:t>
            </a:r>
          </a:p>
        </p:txBody>
      </p:sp>
      <p:sp>
        <p:nvSpPr>
          <p:cNvPr id="18" name="New shape"/>
          <p:cNvSpPr/>
          <p:nvPr/>
        </p:nvSpPr>
        <p:spPr>
          <a:xfrm>
            <a:off x="5357812" y="3092038"/>
            <a:ext cx="63923" cy="1316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95">
                <a:solidFill>
                  <a:srgbClr val="888888"/>
                </a:solidFill>
                <a:latin typeface="Calibri"/>
              </a:rPr>
              <a:t>4</a:t>
            </a:r>
          </a:p>
        </p:txBody>
      </p:sp>
      <p:sp>
        <p:nvSpPr>
          <p:cNvPr id="19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>
            <a:avLst/>
          </a:prstGeom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3381756" y="188595"/>
            <a:ext cx="2082800" cy="1651000"/>
          </a:xfrm>
          <a:prstGeom prst="rect">
            <a:avLst/>
          </a:prstGeom>
          <a:ln w="0">
            <a:noFill/>
          </a:ln>
        </p:spPr>
      </p:pic>
      <p:sp>
        <p:nvSpPr>
          <p:cNvPr id="7" name="New shape"/>
          <p:cNvSpPr/>
          <p:nvPr/>
        </p:nvSpPr>
        <p:spPr>
          <a:xfrm>
            <a:off x="287972" y="322222"/>
            <a:ext cx="1604200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SimHei"/>
              </a:rPr>
              <a:t>新闻的原则：</a:t>
            </a:r>
          </a:p>
        </p:txBody>
      </p:sp>
      <p:sp>
        <p:nvSpPr>
          <p:cNvPr id="8" name="New shape"/>
          <p:cNvSpPr/>
          <p:nvPr/>
        </p:nvSpPr>
        <p:spPr>
          <a:xfrm>
            <a:off x="287972" y="692038"/>
            <a:ext cx="7081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481647" y="668582"/>
            <a:ext cx="1488853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SimSun"/>
              </a:rPr>
              <a:t>追求真实的原则</a:t>
            </a:r>
          </a:p>
        </p:txBody>
      </p:sp>
      <p:sp>
        <p:nvSpPr>
          <p:cNvPr id="10" name="New shape"/>
          <p:cNvSpPr/>
          <p:nvPr/>
        </p:nvSpPr>
        <p:spPr>
          <a:xfrm>
            <a:off x="287972" y="984138"/>
            <a:ext cx="7081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1" name="New shape"/>
          <p:cNvSpPr/>
          <p:nvPr/>
        </p:nvSpPr>
        <p:spPr>
          <a:xfrm>
            <a:off x="481647" y="960682"/>
            <a:ext cx="1488853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SimSun"/>
              </a:rPr>
              <a:t>公正报道的原则</a:t>
            </a:r>
          </a:p>
        </p:txBody>
      </p:sp>
      <p:sp>
        <p:nvSpPr>
          <p:cNvPr id="12" name="New shape"/>
          <p:cNvSpPr/>
          <p:nvPr/>
        </p:nvSpPr>
        <p:spPr>
          <a:xfrm>
            <a:off x="287972" y="1276238"/>
            <a:ext cx="7081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3" name="New shape"/>
          <p:cNvSpPr/>
          <p:nvPr/>
        </p:nvSpPr>
        <p:spPr>
          <a:xfrm>
            <a:off x="481647" y="1252782"/>
            <a:ext cx="1488853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SimSun"/>
              </a:rPr>
              <a:t>准确报道的原则</a:t>
            </a:r>
          </a:p>
        </p:txBody>
      </p:sp>
      <p:sp>
        <p:nvSpPr>
          <p:cNvPr id="14" name="New shape"/>
          <p:cNvSpPr/>
          <p:nvPr/>
        </p:nvSpPr>
        <p:spPr>
          <a:xfrm>
            <a:off x="287972" y="1568338"/>
            <a:ext cx="7081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5" name="New shape"/>
          <p:cNvSpPr/>
          <p:nvPr/>
        </p:nvSpPr>
        <p:spPr>
          <a:xfrm>
            <a:off x="481647" y="1544882"/>
            <a:ext cx="1488853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SimSun"/>
              </a:rPr>
              <a:t>客观报道的原则</a:t>
            </a:r>
          </a:p>
        </p:txBody>
      </p:sp>
      <p:sp>
        <p:nvSpPr>
          <p:cNvPr id="16" name="New shape"/>
          <p:cNvSpPr/>
          <p:nvPr/>
        </p:nvSpPr>
        <p:spPr>
          <a:xfrm>
            <a:off x="287973" y="1836983"/>
            <a:ext cx="3615785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NSimSun"/>
              </a:rPr>
              <a:t>新闻报道不应该掺和观点和任何偏见。</a:t>
            </a:r>
          </a:p>
        </p:txBody>
      </p:sp>
      <p:sp>
        <p:nvSpPr>
          <p:cNvPr id="17" name="New shape"/>
          <p:cNvSpPr/>
          <p:nvPr/>
        </p:nvSpPr>
        <p:spPr>
          <a:xfrm>
            <a:off x="2793047" y="2087814"/>
            <a:ext cx="2498090" cy="19376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ea typeface="NSimSun"/>
              </a:rPr>
              <a:t>——美国《新闻规约》（1923）</a:t>
            </a:r>
          </a:p>
        </p:txBody>
      </p:sp>
      <p:sp>
        <p:nvSpPr>
          <p:cNvPr id="18" name="New shape"/>
          <p:cNvSpPr/>
          <p:nvPr/>
        </p:nvSpPr>
        <p:spPr>
          <a:xfrm>
            <a:off x="287973" y="2403403"/>
            <a:ext cx="5317331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NSimSun"/>
              </a:rPr>
              <a:t>仅仅报道事实是不够的，现在需要报道关于事实的真相。</a:t>
            </a:r>
          </a:p>
        </p:txBody>
      </p:sp>
      <p:sp>
        <p:nvSpPr>
          <p:cNvPr id="19" name="New shape"/>
          <p:cNvSpPr/>
          <p:nvPr/>
        </p:nvSpPr>
        <p:spPr>
          <a:xfrm>
            <a:off x="2859722" y="2699954"/>
            <a:ext cx="2319655" cy="19376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latin typeface="NSimSun"/>
              </a:rPr>
              <a:t>——美国新闻出版自由委员会</a:t>
            </a:r>
          </a:p>
        </p:txBody>
      </p:sp>
      <p:sp>
        <p:nvSpPr>
          <p:cNvPr id="20" name="New shape"/>
          <p:cNvSpPr/>
          <p:nvPr/>
        </p:nvSpPr>
        <p:spPr>
          <a:xfrm>
            <a:off x="5357812" y="3092038"/>
            <a:ext cx="63923" cy="1316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95">
                <a:solidFill>
                  <a:srgbClr val="888888"/>
                </a:solidFill>
                <a:latin typeface="Calibri"/>
              </a:rPr>
              <a:t>5</a:t>
            </a:r>
          </a:p>
        </p:txBody>
      </p:sp>
      <p:sp>
        <p:nvSpPr>
          <p:cNvPr id="21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>
            <a:avLst/>
          </a:prstGeom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3881628" y="1761363"/>
            <a:ext cx="1612900" cy="1282700"/>
          </a:xfrm>
          <a:prstGeom prst="rect">
            <a:avLst/>
          </a:prstGeom>
          <a:ln w="0">
            <a:noFill/>
          </a:ln>
        </p:spPr>
      </p:pic>
      <p:sp>
        <p:nvSpPr>
          <p:cNvPr id="7" name="New shape"/>
          <p:cNvSpPr/>
          <p:nvPr/>
        </p:nvSpPr>
        <p:spPr>
          <a:xfrm>
            <a:off x="338772" y="312697"/>
            <a:ext cx="1604200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ea typeface="SimHei"/>
              </a:rPr>
              <a:t>新闻的分类：</a:t>
            </a:r>
          </a:p>
        </p:txBody>
      </p:sp>
      <p:sp>
        <p:nvSpPr>
          <p:cNvPr id="8" name="New shape"/>
          <p:cNvSpPr/>
          <p:nvPr/>
        </p:nvSpPr>
        <p:spPr>
          <a:xfrm>
            <a:off x="338773" y="670027"/>
            <a:ext cx="120015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NSimSun"/>
              </a:rPr>
              <a:t>广义的新闻</a:t>
            </a:r>
          </a:p>
        </p:txBody>
      </p:sp>
      <p:sp>
        <p:nvSpPr>
          <p:cNvPr id="9" name="New shape"/>
          <p:cNvSpPr/>
          <p:nvPr/>
        </p:nvSpPr>
        <p:spPr>
          <a:xfrm>
            <a:off x="1488123" y="685748"/>
            <a:ext cx="4572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Arial"/>
              </a:rPr>
              <a:t>——</a:t>
            </a:r>
          </a:p>
        </p:txBody>
      </p:sp>
      <p:sp>
        <p:nvSpPr>
          <p:cNvPr id="10" name="New shape"/>
          <p:cNvSpPr/>
          <p:nvPr/>
        </p:nvSpPr>
        <p:spPr>
          <a:xfrm>
            <a:off x="1945323" y="670027"/>
            <a:ext cx="384048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NSimSun"/>
              </a:rPr>
              <a:t>是所有新闻体裁与新闻报道的总称，</a:t>
            </a:r>
          </a:p>
        </p:txBody>
      </p:sp>
      <p:sp>
        <p:nvSpPr>
          <p:cNvPr id="11" name="New shape"/>
          <p:cNvSpPr/>
          <p:nvPr/>
        </p:nvSpPr>
        <p:spPr>
          <a:xfrm>
            <a:off x="532448" y="943077"/>
            <a:ext cx="5040629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NSimSun"/>
              </a:rPr>
              <a:t>包括消息、通讯、特写、现场短评、人物专访、</a:t>
            </a:r>
          </a:p>
        </p:txBody>
      </p:sp>
      <p:sp>
        <p:nvSpPr>
          <p:cNvPr id="12" name="New shape"/>
          <p:cNvSpPr/>
          <p:nvPr/>
        </p:nvSpPr>
        <p:spPr>
          <a:xfrm>
            <a:off x="532448" y="1217397"/>
            <a:ext cx="120015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NSimSun"/>
              </a:rPr>
              <a:t>深度报道等</a:t>
            </a:r>
          </a:p>
        </p:txBody>
      </p:sp>
      <p:sp>
        <p:nvSpPr>
          <p:cNvPr id="13" name="New shape"/>
          <p:cNvSpPr/>
          <p:nvPr/>
        </p:nvSpPr>
        <p:spPr>
          <a:xfrm>
            <a:off x="1681798" y="1238178"/>
            <a:ext cx="3828478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NSimSun"/>
              </a:rPr>
              <a:t>。（专访、特写、深度报道等的特点是：</a:t>
            </a:r>
          </a:p>
        </p:txBody>
      </p:sp>
      <p:sp>
        <p:nvSpPr>
          <p:cNvPr id="14" name="New shape"/>
          <p:cNvSpPr/>
          <p:nvPr/>
        </p:nvSpPr>
        <p:spPr>
          <a:xfrm>
            <a:off x="532448" y="1488367"/>
            <a:ext cx="3403092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ea typeface="NSimSun"/>
              </a:rPr>
              <a:t>容量大、事实详细，一般篇幅长。）</a:t>
            </a:r>
          </a:p>
        </p:txBody>
      </p:sp>
      <p:sp>
        <p:nvSpPr>
          <p:cNvPr id="15" name="New shape"/>
          <p:cNvSpPr/>
          <p:nvPr/>
        </p:nvSpPr>
        <p:spPr>
          <a:xfrm>
            <a:off x="338773" y="2120367"/>
            <a:ext cx="120015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NSimSun"/>
              </a:rPr>
              <a:t>狭义的新闻</a:t>
            </a:r>
          </a:p>
        </p:txBody>
      </p:sp>
      <p:sp>
        <p:nvSpPr>
          <p:cNvPr id="16" name="New shape"/>
          <p:cNvSpPr/>
          <p:nvPr/>
        </p:nvSpPr>
        <p:spPr>
          <a:xfrm>
            <a:off x="1488123" y="2136088"/>
            <a:ext cx="457200" cy="23819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ea typeface="Arial"/>
              </a:rPr>
              <a:t>——</a:t>
            </a:r>
          </a:p>
        </p:txBody>
      </p:sp>
      <p:sp>
        <p:nvSpPr>
          <p:cNvPr id="17" name="New shape"/>
          <p:cNvSpPr/>
          <p:nvPr/>
        </p:nvSpPr>
        <p:spPr>
          <a:xfrm>
            <a:off x="1945323" y="2120367"/>
            <a:ext cx="120015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NSimSun"/>
              </a:rPr>
              <a:t>仅指消息。</a:t>
            </a:r>
          </a:p>
        </p:txBody>
      </p:sp>
      <p:sp>
        <p:nvSpPr>
          <p:cNvPr id="18" name="New shape"/>
          <p:cNvSpPr/>
          <p:nvPr/>
        </p:nvSpPr>
        <p:spPr>
          <a:xfrm>
            <a:off x="5357812" y="3092038"/>
            <a:ext cx="63923" cy="1316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95">
                <a:solidFill>
                  <a:srgbClr val="888888"/>
                </a:solidFill>
                <a:latin typeface="Calibri"/>
              </a:rPr>
              <a:t>6</a:t>
            </a:r>
          </a:p>
        </p:txBody>
      </p:sp>
      <p:sp>
        <p:nvSpPr>
          <p:cNvPr id="19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267335" y="811632"/>
            <a:ext cx="216027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SimSun"/>
              </a:rPr>
              <a:t>“消息”词义溯源：</a:t>
            </a:r>
          </a:p>
        </p:txBody>
      </p:sp>
      <p:sp>
        <p:nvSpPr>
          <p:cNvPr id="7" name="New shape"/>
          <p:cNvSpPr/>
          <p:nvPr/>
        </p:nvSpPr>
        <p:spPr>
          <a:xfrm>
            <a:off x="267335" y="1132548"/>
            <a:ext cx="62383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461010" y="1120277"/>
            <a:ext cx="749427" cy="2034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 b="1">
                <a:solidFill>
                  <a:srgbClr val="000000"/>
                </a:solidFill>
                <a:ea typeface="SimSun"/>
              </a:rPr>
              <a:t>“消息”</a:t>
            </a:r>
          </a:p>
        </p:txBody>
      </p:sp>
      <p:sp>
        <p:nvSpPr>
          <p:cNvPr id="9" name="New shape"/>
          <p:cNvSpPr/>
          <p:nvPr/>
        </p:nvSpPr>
        <p:spPr>
          <a:xfrm>
            <a:off x="1177290" y="1127059"/>
            <a:ext cx="3211831" cy="19376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latin typeface="SimSun"/>
              </a:rPr>
              <a:t>一词最早出现于《易经》：“日中则昃（</a:t>
            </a:r>
          </a:p>
        </p:txBody>
      </p:sp>
      <p:sp>
        <p:nvSpPr>
          <p:cNvPr id="10" name="New shape"/>
          <p:cNvSpPr/>
          <p:nvPr/>
        </p:nvSpPr>
        <p:spPr>
          <a:xfrm>
            <a:off x="4377690" y="1132548"/>
            <a:ext cx="158047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latin typeface="TimesNewRomanPS"/>
              </a:rPr>
              <a:t>zè</a:t>
            </a:r>
          </a:p>
        </p:txBody>
      </p:sp>
      <p:sp>
        <p:nvSpPr>
          <p:cNvPr id="11" name="New shape"/>
          <p:cNvSpPr/>
          <p:nvPr/>
        </p:nvSpPr>
        <p:spPr>
          <a:xfrm>
            <a:off x="4535170" y="1127059"/>
            <a:ext cx="713740" cy="19376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ea typeface="SimSun"/>
              </a:rPr>
              <a:t>），月盈</a:t>
            </a:r>
          </a:p>
        </p:txBody>
      </p:sp>
      <p:sp>
        <p:nvSpPr>
          <p:cNvPr id="12" name="New shape"/>
          <p:cNvSpPr/>
          <p:nvPr/>
        </p:nvSpPr>
        <p:spPr>
          <a:xfrm>
            <a:off x="461010" y="1341054"/>
            <a:ext cx="2498090" cy="19376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latin typeface="SimSun"/>
              </a:rPr>
              <a:t>则食，天地盈虚，与时消息。”</a:t>
            </a:r>
          </a:p>
        </p:txBody>
      </p:sp>
      <p:sp>
        <p:nvSpPr>
          <p:cNvPr id="13" name="New shape"/>
          <p:cNvSpPr/>
          <p:nvPr/>
        </p:nvSpPr>
        <p:spPr>
          <a:xfrm>
            <a:off x="267335" y="1602448"/>
            <a:ext cx="62383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4" name="New shape"/>
          <p:cNvSpPr/>
          <p:nvPr/>
        </p:nvSpPr>
        <p:spPr>
          <a:xfrm>
            <a:off x="461010" y="1596959"/>
            <a:ext cx="4817744" cy="19376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ea typeface="SimSun"/>
              </a:rPr>
              <a:t>我国古代就把客观世界的变化，把它们的发生、发展和结局，</a:t>
            </a:r>
          </a:p>
        </p:txBody>
      </p:sp>
      <p:sp>
        <p:nvSpPr>
          <p:cNvPr id="15" name="New shape"/>
          <p:cNvSpPr/>
          <p:nvPr/>
        </p:nvSpPr>
        <p:spPr>
          <a:xfrm>
            <a:off x="461010" y="1810319"/>
            <a:ext cx="4817744" cy="19376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ea typeface="SimSun"/>
              </a:rPr>
              <a:t>把它们的枯荣、聚散、沉浮、升降、兴衰、动静、得失等等变</a:t>
            </a:r>
          </a:p>
        </p:txBody>
      </p:sp>
      <p:sp>
        <p:nvSpPr>
          <p:cNvPr id="16" name="New shape"/>
          <p:cNvSpPr/>
          <p:nvPr/>
        </p:nvSpPr>
        <p:spPr>
          <a:xfrm>
            <a:off x="461010" y="2023679"/>
            <a:ext cx="2141220" cy="19376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latin typeface="SimSun"/>
              </a:rPr>
              <a:t>化中的事实称为“消息”。</a:t>
            </a:r>
          </a:p>
        </p:txBody>
      </p:sp>
      <p:sp>
        <p:nvSpPr>
          <p:cNvPr id="17" name="New shape"/>
          <p:cNvSpPr/>
          <p:nvPr/>
        </p:nvSpPr>
        <p:spPr>
          <a:xfrm>
            <a:off x="267335" y="2285073"/>
            <a:ext cx="62383" cy="18592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8" name="New shape"/>
          <p:cNvSpPr/>
          <p:nvPr/>
        </p:nvSpPr>
        <p:spPr>
          <a:xfrm>
            <a:off x="461010" y="2279584"/>
            <a:ext cx="4817744" cy="19376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ea typeface="SimSun"/>
              </a:rPr>
              <a:t>到了近代“消息”逐渐成为一种固定的新闻体载，即狭义的新</a:t>
            </a:r>
          </a:p>
        </p:txBody>
      </p:sp>
      <p:sp>
        <p:nvSpPr>
          <p:cNvPr id="19" name="New shape"/>
          <p:cNvSpPr/>
          <p:nvPr/>
        </p:nvSpPr>
        <p:spPr>
          <a:xfrm>
            <a:off x="461010" y="2492944"/>
            <a:ext cx="356870" cy="19376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latin typeface="SimSun"/>
              </a:rPr>
              <a:t>闻。</a:t>
            </a:r>
          </a:p>
        </p:txBody>
      </p:sp>
      <p:sp>
        <p:nvSpPr>
          <p:cNvPr id="20" name="New shape"/>
          <p:cNvSpPr/>
          <p:nvPr/>
        </p:nvSpPr>
        <p:spPr>
          <a:xfrm>
            <a:off x="5357812" y="3092038"/>
            <a:ext cx="63923" cy="1316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95">
                <a:solidFill>
                  <a:srgbClr val="888888"/>
                </a:solidFill>
                <a:ea typeface="Calibri"/>
              </a:rPr>
              <a:t>7</a:t>
            </a:r>
          </a:p>
        </p:txBody>
      </p:sp>
      <p:sp>
        <p:nvSpPr>
          <p:cNvPr id="21" name="New shape"/>
          <p:cNvSpPr/>
          <p:nvPr/>
        </p:nvSpPr>
        <p:spPr>
          <a:xfrm>
            <a:off x="1747202" y="259992"/>
            <a:ext cx="2673668" cy="290344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2005" b="1">
                <a:solidFill>
                  <a:srgbClr val="000000"/>
                </a:solidFill>
                <a:latin typeface="SimHei"/>
              </a:rPr>
              <a:t>消息的文体功能及特点</a:t>
            </a:r>
          </a:p>
        </p:txBody>
      </p:sp>
      <p:sp>
        <p:nvSpPr>
          <p:cNvPr id="22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>
            <a:avLst/>
          </a:prstGeom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359410" y="390310"/>
            <a:ext cx="192024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SimHei"/>
              </a:rPr>
              <a:t>“消息”的定义：</a:t>
            </a:r>
          </a:p>
        </p:txBody>
      </p:sp>
      <p:sp>
        <p:nvSpPr>
          <p:cNvPr id="7" name="New shape"/>
          <p:cNvSpPr/>
          <p:nvPr/>
        </p:nvSpPr>
        <p:spPr>
          <a:xfrm>
            <a:off x="359410" y="1052400"/>
            <a:ext cx="7081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8" name="New shape"/>
          <p:cNvSpPr/>
          <p:nvPr/>
        </p:nvSpPr>
        <p:spPr>
          <a:xfrm>
            <a:off x="553085" y="1046169"/>
            <a:ext cx="4861561" cy="21997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latin typeface="SimHei"/>
              </a:rPr>
              <a:t>以最直接、最简练的方式报道新闻事实的一种新闻文体</a:t>
            </a:r>
          </a:p>
        </p:txBody>
      </p:sp>
      <p:sp>
        <p:nvSpPr>
          <p:cNvPr id="9" name="New shape"/>
          <p:cNvSpPr/>
          <p:nvPr/>
        </p:nvSpPr>
        <p:spPr>
          <a:xfrm>
            <a:off x="553085" y="1290009"/>
            <a:ext cx="3443605" cy="21997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latin typeface="SimHei"/>
              </a:rPr>
              <a:t>，是最经常、最大量运用的报道题材。</a:t>
            </a:r>
          </a:p>
        </p:txBody>
      </p:sp>
      <p:sp>
        <p:nvSpPr>
          <p:cNvPr id="10" name="New shape"/>
          <p:cNvSpPr/>
          <p:nvPr/>
        </p:nvSpPr>
        <p:spPr>
          <a:xfrm>
            <a:off x="3559810" y="1571242"/>
            <a:ext cx="1784350" cy="19376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latin typeface="SimHei"/>
              </a:rPr>
              <a:t>——《新闻学大辞典》</a:t>
            </a:r>
          </a:p>
        </p:txBody>
      </p:sp>
      <p:sp>
        <p:nvSpPr>
          <p:cNvPr id="11" name="New shape"/>
          <p:cNvSpPr/>
          <p:nvPr/>
        </p:nvSpPr>
        <p:spPr>
          <a:xfrm>
            <a:off x="359410" y="1844245"/>
            <a:ext cx="70819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ea typeface="Arial"/>
              </a:rPr>
              <a:t>•</a:t>
            </a:r>
          </a:p>
        </p:txBody>
      </p:sp>
      <p:sp>
        <p:nvSpPr>
          <p:cNvPr id="12" name="New shape"/>
          <p:cNvSpPr/>
          <p:nvPr/>
        </p:nvSpPr>
        <p:spPr>
          <a:xfrm>
            <a:off x="553085" y="1838014"/>
            <a:ext cx="4861561" cy="21997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>
                <a:solidFill>
                  <a:srgbClr val="000000"/>
                </a:solidFill>
                <a:latin typeface="SimHei"/>
              </a:rPr>
              <a:t>一种简明、扼要、迅速、及时地报道新闻事实的体裁。</a:t>
            </a:r>
          </a:p>
        </p:txBody>
      </p:sp>
      <p:sp>
        <p:nvSpPr>
          <p:cNvPr id="13" name="New shape"/>
          <p:cNvSpPr/>
          <p:nvPr/>
        </p:nvSpPr>
        <p:spPr>
          <a:xfrm>
            <a:off x="3559810" y="2119247"/>
            <a:ext cx="1784350" cy="193769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405">
                <a:solidFill>
                  <a:srgbClr val="000000"/>
                </a:solidFill>
                <a:latin typeface="SimHei"/>
              </a:rPr>
              <a:t>——《广播电视辞典》</a:t>
            </a:r>
          </a:p>
        </p:txBody>
      </p:sp>
      <p:sp>
        <p:nvSpPr>
          <p:cNvPr id="14" name="New shape"/>
          <p:cNvSpPr/>
          <p:nvPr/>
        </p:nvSpPr>
        <p:spPr>
          <a:xfrm>
            <a:off x="5357812" y="3092038"/>
            <a:ext cx="63923" cy="1316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95">
                <a:solidFill>
                  <a:srgbClr val="888888"/>
                </a:solidFill>
                <a:latin typeface="Calibri"/>
              </a:rPr>
              <a:t>8</a:t>
            </a:r>
          </a:p>
        </p:txBody>
      </p:sp>
      <p:sp>
        <p:nvSpPr>
          <p:cNvPr id="15" name="New shape"/>
          <p:cNvSpPr/>
          <p:nvPr/>
        </p:nvSpPr>
        <p:spPr>
          <a:xfrm>
            <a:off x="254000" y="154682"/>
            <a:ext cx="4270623" cy="141883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5760720" cy="108204"/>
          </a:xfrm>
          <a:prstGeom prst="rect">
            <a:avLst/>
          </a:prstGeom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2970276" y="654939"/>
            <a:ext cx="2784443" cy="2583180"/>
          </a:xfrm>
          <a:prstGeom prst="rect">
            <a:avLst/>
          </a:prstGeom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3195447"/>
            <a:ext cx="5753100" cy="101600"/>
          </a:xfrm>
          <a:prstGeom prst="rect">
            <a:avLst/>
          </a:prstGeom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3313176" y="834771"/>
            <a:ext cx="2171700" cy="1638300"/>
          </a:xfrm>
          <a:prstGeom prst="rect">
            <a:avLst/>
          </a:prstGeom>
          <a:ln w="0">
            <a:noFill/>
          </a:ln>
        </p:spPr>
      </p:pic>
      <p:sp>
        <p:nvSpPr>
          <p:cNvPr id="7" name="New shape"/>
          <p:cNvSpPr/>
          <p:nvPr/>
        </p:nvSpPr>
        <p:spPr>
          <a:xfrm>
            <a:off x="338772" y="461747"/>
            <a:ext cx="1440180" cy="260658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800" b="1">
                <a:solidFill>
                  <a:srgbClr val="000000"/>
                </a:solidFill>
                <a:latin typeface="SimHei"/>
              </a:rPr>
              <a:t>消息的特点：</a:t>
            </a:r>
          </a:p>
        </p:txBody>
      </p:sp>
      <p:sp>
        <p:nvSpPr>
          <p:cNvPr id="8" name="New shape"/>
          <p:cNvSpPr/>
          <p:nvPr/>
        </p:nvSpPr>
        <p:spPr>
          <a:xfrm>
            <a:off x="1016952" y="814632"/>
            <a:ext cx="212693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SimSun"/>
              </a:rPr>
              <a:t>（</a:t>
            </a:r>
          </a:p>
        </p:txBody>
      </p:sp>
      <p:sp>
        <p:nvSpPr>
          <p:cNvPr id="9" name="New shape"/>
          <p:cNvSpPr/>
          <p:nvPr/>
        </p:nvSpPr>
        <p:spPr>
          <a:xfrm>
            <a:off x="1221423" y="828563"/>
            <a:ext cx="112558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id="10" name="New shape"/>
          <p:cNvSpPr/>
          <p:nvPr/>
        </p:nvSpPr>
        <p:spPr>
          <a:xfrm>
            <a:off x="1334452" y="814632"/>
            <a:ext cx="425386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SimSun"/>
              </a:rPr>
              <a:t>）短</a:t>
            </a:r>
          </a:p>
        </p:txBody>
      </p:sp>
      <p:sp>
        <p:nvSpPr>
          <p:cNvPr id="11" name="New shape"/>
          <p:cNvSpPr/>
          <p:nvPr/>
        </p:nvSpPr>
        <p:spPr>
          <a:xfrm>
            <a:off x="1016952" y="1155628"/>
            <a:ext cx="212693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SimSun"/>
              </a:rPr>
              <a:t>（</a:t>
            </a:r>
          </a:p>
        </p:txBody>
      </p:sp>
      <p:sp>
        <p:nvSpPr>
          <p:cNvPr id="12" name="New shape"/>
          <p:cNvSpPr/>
          <p:nvPr/>
        </p:nvSpPr>
        <p:spPr>
          <a:xfrm>
            <a:off x="1221423" y="1169558"/>
            <a:ext cx="112558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id="13" name="New shape"/>
          <p:cNvSpPr/>
          <p:nvPr/>
        </p:nvSpPr>
        <p:spPr>
          <a:xfrm>
            <a:off x="1334452" y="1155628"/>
            <a:ext cx="425386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SimSun"/>
              </a:rPr>
              <a:t>）快</a:t>
            </a:r>
          </a:p>
        </p:txBody>
      </p:sp>
      <p:sp>
        <p:nvSpPr>
          <p:cNvPr id="14" name="New shape"/>
          <p:cNvSpPr/>
          <p:nvPr/>
        </p:nvSpPr>
        <p:spPr>
          <a:xfrm>
            <a:off x="1016952" y="1496623"/>
            <a:ext cx="212693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SimSun"/>
              </a:rPr>
              <a:t>（</a:t>
            </a:r>
          </a:p>
        </p:txBody>
      </p:sp>
      <p:sp>
        <p:nvSpPr>
          <p:cNvPr id="15" name="New shape"/>
          <p:cNvSpPr/>
          <p:nvPr/>
        </p:nvSpPr>
        <p:spPr>
          <a:xfrm>
            <a:off x="1221423" y="1510553"/>
            <a:ext cx="112558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id="16" name="New shape"/>
          <p:cNvSpPr/>
          <p:nvPr/>
        </p:nvSpPr>
        <p:spPr>
          <a:xfrm>
            <a:off x="1334452" y="1496623"/>
            <a:ext cx="425386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SimSun"/>
              </a:rPr>
              <a:t>）新</a:t>
            </a:r>
          </a:p>
        </p:txBody>
      </p:sp>
      <p:sp>
        <p:nvSpPr>
          <p:cNvPr id="17" name="New shape"/>
          <p:cNvSpPr/>
          <p:nvPr/>
        </p:nvSpPr>
        <p:spPr>
          <a:xfrm>
            <a:off x="1016952" y="1837617"/>
            <a:ext cx="212693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SimSun"/>
              </a:rPr>
              <a:t>（</a:t>
            </a:r>
          </a:p>
        </p:txBody>
      </p:sp>
      <p:sp>
        <p:nvSpPr>
          <p:cNvPr id="18" name="New shape"/>
          <p:cNvSpPr/>
          <p:nvPr/>
        </p:nvSpPr>
        <p:spPr>
          <a:xfrm>
            <a:off x="1221423" y="1851548"/>
            <a:ext cx="112558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sp>
        <p:nvSpPr>
          <p:cNvPr id="19" name="New shape"/>
          <p:cNvSpPr/>
          <p:nvPr/>
        </p:nvSpPr>
        <p:spPr>
          <a:xfrm>
            <a:off x="1334452" y="1837617"/>
            <a:ext cx="425386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SimSun"/>
              </a:rPr>
              <a:t>）真</a:t>
            </a:r>
          </a:p>
        </p:txBody>
      </p:sp>
      <p:sp>
        <p:nvSpPr>
          <p:cNvPr id="20" name="New shape"/>
          <p:cNvSpPr/>
          <p:nvPr/>
        </p:nvSpPr>
        <p:spPr>
          <a:xfrm>
            <a:off x="1016952" y="2178612"/>
            <a:ext cx="212693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SimSun"/>
              </a:rPr>
              <a:t>（</a:t>
            </a:r>
          </a:p>
        </p:txBody>
      </p:sp>
      <p:sp>
        <p:nvSpPr>
          <p:cNvPr id="21" name="New shape"/>
          <p:cNvSpPr/>
          <p:nvPr/>
        </p:nvSpPr>
        <p:spPr>
          <a:xfrm>
            <a:off x="1221423" y="2192543"/>
            <a:ext cx="112558" cy="2110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Arial"/>
              </a:rPr>
              <a:t>5</a:t>
            </a:r>
          </a:p>
        </p:txBody>
      </p:sp>
      <p:sp>
        <p:nvSpPr>
          <p:cNvPr id="22" name="New shape"/>
          <p:cNvSpPr/>
          <p:nvPr/>
        </p:nvSpPr>
        <p:spPr>
          <a:xfrm>
            <a:off x="1334452" y="2178612"/>
            <a:ext cx="1063466" cy="230972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595" b="1">
                <a:solidFill>
                  <a:srgbClr val="000000"/>
                </a:solidFill>
                <a:latin typeface="SimSun"/>
              </a:rPr>
              <a:t>）社会价值</a:t>
            </a:r>
          </a:p>
        </p:txBody>
      </p:sp>
      <p:sp>
        <p:nvSpPr>
          <p:cNvPr id="23" name="New shape"/>
          <p:cNvSpPr/>
          <p:nvPr/>
        </p:nvSpPr>
        <p:spPr>
          <a:xfrm>
            <a:off x="5357812" y="3092038"/>
            <a:ext cx="63923" cy="131671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995">
                <a:solidFill>
                  <a:srgbClr val="888888"/>
                </a:solidFill>
                <a:latin typeface="Calibri"/>
              </a:rPr>
              <a:t>9</a:t>
            </a:r>
          </a:p>
        </p:txBody>
      </p:sp>
      <p:sp>
        <p:nvSpPr>
          <p:cNvPr id="24" name="New shape"/>
          <p:cNvSpPr/>
          <p:nvPr/>
        </p:nvSpPr>
        <p:spPr>
          <a:xfrm>
            <a:off x="254000" y="125596"/>
            <a:ext cx="127599" cy="200055"/>
          </a:xfrm>
          <a:prstGeom prst="rect">
            <a:avLst/>
          </a:prstGeom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r>
              <a:rPr lang="en-US" sz="1000" dirty="0">
                <a:solidFill>
                  <a:srgbClr val="FF0000"/>
                </a:solidFill>
                <a:latin typeface="Arial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Laoo" typeface="DokChampa"/>
        <a:font script="Khmr" typeface="MoolBoran"/>
        <a:font script="Knda" typeface="Tunga"/>
        <a:font script="Hang" typeface="맑은 고딕"/>
        <a:font script="Arab" typeface="Times New Roman"/>
        <a:font script="Taml" typeface="Latha"/>
        <a:font script="Yiii" typeface="Microsoft Yi Baiti"/>
        <a:font script="Hant" typeface="新細明體"/>
        <a:font script="Viet" typeface="Times New Roman"/>
        <a:font script="Orya" typeface="Kalinga"/>
        <a:font script="Hans" typeface="宋体"/>
        <a:font script="Cher" typeface="Plantagenet Cherokee"/>
        <a:font script="Ethi" typeface="Nyala"/>
        <a:font script="Thai" typeface="Angsana New"/>
        <a:font script="Jpan" typeface="ＭＳ Ｐゴシック"/>
        <a:font script="Gujr" typeface="Shruti"/>
        <a:font script="Cans" typeface="Euphemia"/>
        <a:font script="Geor" typeface="Sylfaen"/>
        <a:font script="Mlym" typeface="Kartika"/>
        <a:font script="Uigh" typeface="Microsoft Uighur"/>
        <a:font script="Syrc" typeface="Estrangelo Edessa"/>
        <a:font script="Mong" typeface="Mongolian Baiti"/>
        <a:font script="Sinh" typeface="Iskoola Pota"/>
        <a:font script="Beng" typeface="Vrinda"/>
        <a:font script="Telu" typeface="Gautami"/>
        <a:font script="Thaa" typeface="MV Boli"/>
        <a:font script="Hebr" typeface="Times New Roman"/>
        <a:font script="Guru" typeface="Raavi"/>
        <a:font script="Tibt" typeface="Microsoft Himalaya"/>
        <a:font script="Deva" typeface="Mangal"/>
      </a:majorFont>
      <a:minorFont>
        <a:latin typeface="Calibri"/>
        <a:ea typeface=""/>
        <a:cs typeface=""/>
        <a:font script="Laoo" typeface="DokChampa"/>
        <a:font script="Khmr" typeface="DaunPenh"/>
        <a:font script="Knda" typeface="Tunga"/>
        <a:font script="Hang" typeface="맑은 고딕"/>
        <a:font script="Arab" typeface="Arial"/>
        <a:font script="Taml" typeface="Latha"/>
        <a:font script="Yiii" typeface="Microsoft Yi Baiti"/>
        <a:font script="Hant" typeface="新細明體"/>
        <a:font script="Viet" typeface="Arial"/>
        <a:font script="Orya" typeface="Kalinga"/>
        <a:font script="Hans" typeface="宋体"/>
        <a:font script="Cher" typeface="Plantagenet Cherokee"/>
        <a:font script="Ethi" typeface="Nyala"/>
        <a:font script="Thai" typeface="Cordia New"/>
        <a:font script="Jpan" typeface="ＭＳ Ｐゴシック"/>
        <a:font script="Gujr" typeface="Shruti"/>
        <a:font script="Cans" typeface="Euphemia"/>
        <a:font script="Geor" typeface="Sylfaen"/>
        <a:font script="Mlym" typeface="Kartika"/>
        <a:font script="Uigh" typeface="Microsoft Uighur"/>
        <a:font script="Syrc" typeface="Estrangelo Edessa"/>
        <a:font script="Mong" typeface="Mongolian Baiti"/>
        <a:font script="Sinh" typeface="Iskoola Pota"/>
        <a:font script="Beng" typeface="Vrinda"/>
        <a:font script="Telu" typeface="Gautami"/>
        <a:font script="Thaa" typeface="MV Boli"/>
        <a:font script="Hebr" typeface="Arial"/>
        <a:font script="Guru" typeface="Raavi"/>
        <a:font script="Tibt" typeface="Microsoft Himalaya"/>
        <a:font script="Deva" typeface="Mangal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383</Words>
  <Application>Microsoft Office PowerPoint</Application>
  <PresentationFormat>自定义</PresentationFormat>
  <Paragraphs>116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MicrosoftYaHei</vt:lpstr>
      <vt:lpstr>TimesNewRomanPS</vt:lpstr>
      <vt:lpstr>SimHei</vt:lpstr>
      <vt:lpstr>SimSun</vt:lpstr>
      <vt:lpstr>NSimSun</vt:lpstr>
      <vt:lpstr>Arial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堂瑞 邹</cp:lastModifiedBy>
  <cp:revision>2</cp:revision>
  <dcterms:created xsi:type="dcterms:W3CDTF">2024-09-24T01:42:54Z</dcterms:created>
  <dcterms:modified xsi:type="dcterms:W3CDTF">2024-09-24T01:44:17Z</dcterms:modified>
</cp:coreProperties>
</file>