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DF for .NET 10.7.25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5753100" cy="3238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Relationship Id="rId3" Type="http://schemas.openxmlformats.org/officeDocument/2006/relationships/image" Target="../media/image2.png" /><Relationship Id="rId4" Type="http://schemas.openxmlformats.org/officeDocument/2006/relationships/image" Target="../media/image3.png" /><Relationship Id="rId5" Type="http://schemas.openxmlformats.org/officeDocument/2006/relationships/image" Target="../media/image4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2.png" /><Relationship Id="rId3" Type="http://schemas.openxmlformats.org/officeDocument/2006/relationships/image" Target="../media/image43.png" /><Relationship Id="rId4" Type="http://schemas.openxmlformats.org/officeDocument/2006/relationships/image" Target="../media/image44.png" /><Relationship Id="rId5" Type="http://schemas.openxmlformats.org/officeDocument/2006/relationships/image" Target="../media/image45.png" /><Relationship Id="rId6" Type="http://schemas.openxmlformats.org/officeDocument/2006/relationships/image" Target="../media/image46.png" /><Relationship Id="rId7" Type="http://schemas.openxmlformats.org/officeDocument/2006/relationships/image" Target="../media/image47.png" /><Relationship Id="rId8" Type="http://schemas.openxmlformats.org/officeDocument/2006/relationships/image" Target="../media/image48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Relationship Id="rId3" Type="http://schemas.openxmlformats.org/officeDocument/2006/relationships/image" Target="../media/image6.png" /><Relationship Id="rId4" Type="http://schemas.openxmlformats.org/officeDocument/2006/relationships/image" Target="../media/image7.png" /><Relationship Id="rId5" Type="http://schemas.openxmlformats.org/officeDocument/2006/relationships/image" Target="../media/image8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9.png" /><Relationship Id="rId3" Type="http://schemas.openxmlformats.org/officeDocument/2006/relationships/image" Target="../media/image10.png" /><Relationship Id="rId4" Type="http://schemas.openxmlformats.org/officeDocument/2006/relationships/image" Target="../media/image11.png" /><Relationship Id="rId5" Type="http://schemas.openxmlformats.org/officeDocument/2006/relationships/image" Target="../media/image12.png" /><Relationship Id="rId6" Type="http://schemas.openxmlformats.org/officeDocument/2006/relationships/image" Target="../media/image1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4.png" /><Relationship Id="rId3" Type="http://schemas.openxmlformats.org/officeDocument/2006/relationships/image" Target="../media/image15.png" /><Relationship Id="rId4" Type="http://schemas.openxmlformats.org/officeDocument/2006/relationships/image" Target="../media/image16.png" /><Relationship Id="rId5" Type="http://schemas.openxmlformats.org/officeDocument/2006/relationships/image" Target="../media/image17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8.png" /><Relationship Id="rId3" Type="http://schemas.openxmlformats.org/officeDocument/2006/relationships/image" Target="../media/image19.png" /><Relationship Id="rId4" Type="http://schemas.openxmlformats.org/officeDocument/2006/relationships/image" Target="../media/image20.png" /><Relationship Id="rId5" Type="http://schemas.openxmlformats.org/officeDocument/2006/relationships/image" Target="../media/image21.png" /><Relationship Id="rId6" Type="http://schemas.openxmlformats.org/officeDocument/2006/relationships/image" Target="../media/image22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3.png" /><Relationship Id="rId3" Type="http://schemas.openxmlformats.org/officeDocument/2006/relationships/image" Target="../media/image24.png" /><Relationship Id="rId4" Type="http://schemas.openxmlformats.org/officeDocument/2006/relationships/image" Target="../media/image25.png" /><Relationship Id="rId5" Type="http://schemas.openxmlformats.org/officeDocument/2006/relationships/image" Target="../media/image26.png" /><Relationship Id="rId6" Type="http://schemas.openxmlformats.org/officeDocument/2006/relationships/image" Target="../media/image27.png" /><Relationship Id="rId7" Type="http://schemas.openxmlformats.org/officeDocument/2006/relationships/image" Target="../media/image28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9.png" /><Relationship Id="rId3" Type="http://schemas.openxmlformats.org/officeDocument/2006/relationships/image" Target="../media/image30.png" /><Relationship Id="rId4" Type="http://schemas.openxmlformats.org/officeDocument/2006/relationships/image" Target="../media/image31.png" /><Relationship Id="rId5" Type="http://schemas.openxmlformats.org/officeDocument/2006/relationships/image" Target="../media/image32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3.png" /><Relationship Id="rId3" Type="http://schemas.openxmlformats.org/officeDocument/2006/relationships/image" Target="../media/image34.png" /><Relationship Id="rId4" Type="http://schemas.openxmlformats.org/officeDocument/2006/relationships/image" Target="../media/image35.png" /><Relationship Id="rId5" Type="http://schemas.openxmlformats.org/officeDocument/2006/relationships/image" Target="../media/image36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7.png" /><Relationship Id="rId3" Type="http://schemas.openxmlformats.org/officeDocument/2006/relationships/image" Target="../media/image38.png" /><Relationship Id="rId4" Type="http://schemas.openxmlformats.org/officeDocument/2006/relationships/image" Target="../media/image39.png" /><Relationship Id="rId5" Type="http://schemas.openxmlformats.org/officeDocument/2006/relationships/image" Target="../media/image40.png" /><Relationship Id="rId6" Type="http://schemas.openxmlformats.org/officeDocument/2006/relationships/image" Target="../media/image4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0" y="2915031"/>
            <a:ext cx="1663700" cy="3048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38772" y="863891"/>
            <a:ext cx="508794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dirty="1">
                <a:solidFill>
                  <a:srgbClr val="000000"/>
                </a:solidFill>
                <a:ea typeface="TimesNewRomanPS"/>
              </a:rPr>
              <a:t>2.3</a:t>
            </a:r>
          </a:p>
        </p:txBody>
      </p:sp>
      <p:sp>
        <p:nvSpPr>
          <p:cNvPr id="7" name="New shape"/>
          <p:cNvSpPr/>
          <p:nvPr/>
        </p:nvSpPr>
        <p:spPr>
          <a:xfrm>
            <a:off x="948373" y="851370"/>
            <a:ext cx="2849245" cy="44201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dirty="1">
                <a:solidFill>
                  <a:srgbClr val="000000"/>
                </a:solidFill>
                <a:latin typeface="SimSun"/>
              </a:rPr>
              <a:t>消息标题的写作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0" y="2915031"/>
            <a:ext cx="1663700" cy="304800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032504" y="392811"/>
            <a:ext cx="1524000" cy="2400300"/>
          </a:xfrm>
          <a:prstGeom prst="rect"/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2089404" y="392811"/>
            <a:ext cx="1676400" cy="2374900"/>
          </a:xfrm>
          <a:prstGeom prst="rect"/>
          <a:ln w="0">
            <a:noFill/>
          </a:ln>
        </p:spPr>
      </p:pic>
      <p:pic>
        <p:nvPicPr>
          <p:cNvPr id="8" name="New pictur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144780" y="251079"/>
            <a:ext cx="1612900" cy="2540000"/>
          </a:xfrm>
          <a:prstGeom prst="rect"/>
          <a:ln w="0">
            <a:noFill/>
          </a:ln>
        </p:spPr>
      </p:pic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0" y="2915031"/>
            <a:ext cx="1663700" cy="3048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099628" y="809092"/>
            <a:ext cx="168021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SimHei"/>
              </a:rPr>
              <a:t>消息标题的写作</a:t>
            </a:r>
          </a:p>
        </p:txBody>
      </p:sp>
      <p:sp>
        <p:nvSpPr>
          <p:cNvPr id="7" name="New shape"/>
          <p:cNvSpPr/>
          <p:nvPr/>
        </p:nvSpPr>
        <p:spPr>
          <a:xfrm>
            <a:off x="1175067" y="1186107"/>
            <a:ext cx="3296745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SimHei"/>
              </a:rPr>
              <a:t>1、如何拟写出富有吸引力的标题？</a:t>
            </a:r>
          </a:p>
        </p:txBody>
      </p:sp>
      <p:sp>
        <p:nvSpPr>
          <p:cNvPr id="8" name="New shape"/>
          <p:cNvSpPr/>
          <p:nvPr/>
        </p:nvSpPr>
        <p:spPr>
          <a:xfrm>
            <a:off x="1470977" y="1510592"/>
            <a:ext cx="1276159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NSimSun"/>
              </a:rPr>
              <a:t>简洁而不简单</a:t>
            </a:r>
          </a:p>
        </p:txBody>
      </p:sp>
      <p:sp>
        <p:nvSpPr>
          <p:cNvPr id="9" name="New shape"/>
          <p:cNvSpPr/>
          <p:nvPr/>
        </p:nvSpPr>
        <p:spPr>
          <a:xfrm>
            <a:off x="3109278" y="1510592"/>
            <a:ext cx="1276159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NSimSun"/>
              </a:rPr>
              <a:t>温情而不煽情</a:t>
            </a:r>
          </a:p>
        </p:txBody>
      </p:sp>
      <p:sp>
        <p:nvSpPr>
          <p:cNvPr id="10" name="New shape"/>
          <p:cNvSpPr/>
          <p:nvPr/>
        </p:nvSpPr>
        <p:spPr>
          <a:xfrm>
            <a:off x="1470977" y="1827458"/>
            <a:ext cx="1276159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NSimSun"/>
              </a:rPr>
              <a:t>通俗而不庸俗</a:t>
            </a:r>
          </a:p>
        </p:txBody>
      </p:sp>
      <p:sp>
        <p:nvSpPr>
          <p:cNvPr id="11" name="New shape"/>
          <p:cNvSpPr/>
          <p:nvPr/>
        </p:nvSpPr>
        <p:spPr>
          <a:xfrm>
            <a:off x="3109278" y="1827458"/>
            <a:ext cx="1276159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NSimSun"/>
              </a:rPr>
              <a:t>生动而不生硬</a:t>
            </a:r>
          </a:p>
        </p:txBody>
      </p:sp>
      <p:sp>
        <p:nvSpPr>
          <p:cNvPr id="12" name="New shape"/>
          <p:cNvSpPr/>
          <p:nvPr/>
        </p:nvSpPr>
        <p:spPr>
          <a:xfrm>
            <a:off x="1162368" y="2205917"/>
            <a:ext cx="2020586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SimHei"/>
              </a:rPr>
              <a:t>2、标题制作的要求：</a:t>
            </a:r>
          </a:p>
        </p:txBody>
      </p:sp>
      <p:sp>
        <p:nvSpPr>
          <p:cNvPr id="13" name="New shape"/>
          <p:cNvSpPr/>
          <p:nvPr/>
        </p:nvSpPr>
        <p:spPr>
          <a:xfrm>
            <a:off x="1573848" y="2595808"/>
            <a:ext cx="425386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NSimSun"/>
              </a:rPr>
              <a:t>准确</a:t>
            </a:r>
          </a:p>
        </p:txBody>
      </p:sp>
      <p:sp>
        <p:nvSpPr>
          <p:cNvPr id="14" name="New shape"/>
          <p:cNvSpPr/>
          <p:nvPr/>
        </p:nvSpPr>
        <p:spPr>
          <a:xfrm>
            <a:off x="2394267" y="2595808"/>
            <a:ext cx="425386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NSimSun"/>
              </a:rPr>
              <a:t>凝练</a:t>
            </a:r>
          </a:p>
        </p:txBody>
      </p:sp>
      <p:sp>
        <p:nvSpPr>
          <p:cNvPr id="15" name="New shape"/>
          <p:cNvSpPr/>
          <p:nvPr/>
        </p:nvSpPr>
        <p:spPr>
          <a:xfrm>
            <a:off x="3214688" y="2595808"/>
            <a:ext cx="425386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NSimSun"/>
              </a:rPr>
              <a:t>生动</a:t>
            </a:r>
          </a:p>
        </p:txBody>
      </p:sp>
      <p:sp>
        <p:nvSpPr>
          <p:cNvPr id="16" name="New shape"/>
          <p:cNvSpPr/>
          <p:nvPr/>
        </p:nvSpPr>
        <p:spPr>
          <a:xfrm>
            <a:off x="307340" y="256642"/>
            <a:ext cx="96012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C00000"/>
                </a:solidFill>
                <a:ea typeface="SimHei"/>
              </a:rPr>
              <a:t>怎么写？</a:t>
            </a:r>
          </a:p>
        </p:txBody>
      </p:sp>
      <p:sp>
        <p:nvSpPr>
          <p:cNvPr id="17" name="New shape"/>
          <p:cNvSpPr/>
          <p:nvPr/>
        </p:nvSpPr>
        <p:spPr>
          <a:xfrm>
            <a:off x="1459865" y="267577"/>
            <a:ext cx="3520439" cy="3475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000000"/>
                </a:solidFill>
                <a:latin typeface="SimHei"/>
              </a:rPr>
              <a:t>倒金字塔结构形式的写作</a:t>
            </a:r>
          </a:p>
        </p:txBody>
      </p:sp>
      <p:sp>
        <p:nvSpPr>
          <p:cNvPr id="1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0" y="2915031"/>
            <a:ext cx="1663700" cy="304800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431800" y="753745"/>
            <a:ext cx="2378075" cy="287338"/>
          </a:xfrm>
          <a:prstGeom prst="rect"/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1739265" y="208417"/>
            <a:ext cx="2328958" cy="36130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95" b="1" dirty="1">
                <a:solidFill>
                  <a:srgbClr val="000000"/>
                </a:solidFill>
                <a:ea typeface="SimHei"/>
              </a:rPr>
              <a:t>消息标题的类型</a:t>
            </a:r>
          </a:p>
        </p:txBody>
      </p:sp>
      <p:sp>
        <p:nvSpPr>
          <p:cNvPr id="8" name="New shape"/>
          <p:cNvSpPr/>
          <p:nvPr/>
        </p:nvSpPr>
        <p:spPr>
          <a:xfrm>
            <a:off x="980122" y="1547455"/>
            <a:ext cx="2673668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NSimSun"/>
              </a:rPr>
              <a:t>古老神话成为眼前现实</a:t>
            </a:r>
          </a:p>
        </p:txBody>
      </p:sp>
      <p:sp>
        <p:nvSpPr>
          <p:cNvPr id="9" name="New shape"/>
          <p:cNvSpPr/>
          <p:nvPr/>
        </p:nvSpPr>
        <p:spPr>
          <a:xfrm>
            <a:off x="851852" y="1913215"/>
            <a:ext cx="2941034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CC0000"/>
                </a:solidFill>
                <a:ea typeface="SimHei"/>
              </a:rPr>
              <a:t>奥林匹克今天终于回家了</a:t>
            </a:r>
          </a:p>
        </p:txBody>
      </p:sp>
      <p:sp>
        <p:nvSpPr>
          <p:cNvPr id="10" name="New shape"/>
          <p:cNvSpPr/>
          <p:nvPr/>
        </p:nvSpPr>
        <p:spPr>
          <a:xfrm>
            <a:off x="1263332" y="2269275"/>
            <a:ext cx="192024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NSimSun"/>
              </a:rPr>
              <a:t>感受雅典开幕气氛</a:t>
            </a:r>
          </a:p>
        </p:txBody>
      </p:sp>
      <p:sp>
        <p:nvSpPr>
          <p:cNvPr id="11" name="New shape"/>
          <p:cNvSpPr/>
          <p:nvPr/>
        </p:nvSpPr>
        <p:spPr>
          <a:xfrm>
            <a:off x="3763328" y="1917342"/>
            <a:ext cx="1737884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CC0000"/>
                </a:solidFill>
                <a:latin typeface="SimHei"/>
              </a:rPr>
              <a:t>（正题/主题）</a:t>
            </a:r>
          </a:p>
        </p:txBody>
      </p:sp>
      <p:sp>
        <p:nvSpPr>
          <p:cNvPr id="12" name="New shape"/>
          <p:cNvSpPr/>
          <p:nvPr/>
        </p:nvSpPr>
        <p:spPr>
          <a:xfrm>
            <a:off x="3758565" y="1556980"/>
            <a:ext cx="1737884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NSimSun"/>
              </a:rPr>
              <a:t>（引题/眉题）</a:t>
            </a:r>
          </a:p>
        </p:txBody>
      </p:sp>
      <p:sp>
        <p:nvSpPr>
          <p:cNvPr id="13" name="New shape"/>
          <p:cNvSpPr/>
          <p:nvPr/>
        </p:nvSpPr>
        <p:spPr>
          <a:xfrm>
            <a:off x="3830003" y="2341030"/>
            <a:ext cx="1560195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NSimSun"/>
              </a:rPr>
              <a:t>（副题/辅题）</a:t>
            </a:r>
          </a:p>
        </p:txBody>
      </p:sp>
      <p:sp>
        <p:nvSpPr>
          <p:cNvPr id="14" name="New shape"/>
          <p:cNvSpPr/>
          <p:nvPr/>
        </p:nvSpPr>
        <p:spPr>
          <a:xfrm>
            <a:off x="451802" y="764817"/>
            <a:ext cx="2406301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1F5F"/>
                </a:solidFill>
                <a:latin typeface="SimHei"/>
              </a:rPr>
              <a:t>多行标题，规模宏大</a:t>
            </a:r>
          </a:p>
        </p:txBody>
      </p:sp>
      <p:sp>
        <p:nvSpPr>
          <p:cNvPr id="15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0" y="2915031"/>
            <a:ext cx="1663700" cy="3048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754505" y="107290"/>
            <a:ext cx="2406301" cy="2721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STZhongsong"/>
              </a:rPr>
              <a:t>请比较下面两则标题</a:t>
            </a:r>
          </a:p>
        </p:txBody>
      </p:sp>
      <p:sp>
        <p:nvSpPr>
          <p:cNvPr id="7" name="New shape"/>
          <p:cNvSpPr/>
          <p:nvPr/>
        </p:nvSpPr>
        <p:spPr>
          <a:xfrm>
            <a:off x="854710" y="624767"/>
            <a:ext cx="3185334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NSimSun"/>
              </a:rPr>
              <a:t>跨越三个世纪 走过106年传奇人生</a:t>
            </a:r>
          </a:p>
        </p:txBody>
      </p:sp>
      <p:sp>
        <p:nvSpPr>
          <p:cNvPr id="8" name="New shape"/>
          <p:cNvSpPr/>
          <p:nvPr/>
        </p:nvSpPr>
        <p:spPr>
          <a:xfrm>
            <a:off x="1780540" y="867973"/>
            <a:ext cx="1063466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CC0000"/>
                </a:solidFill>
                <a:ea typeface="SimHei"/>
              </a:rPr>
              <a:t>宋美龄辞世</a:t>
            </a:r>
          </a:p>
        </p:txBody>
      </p:sp>
      <p:sp>
        <p:nvSpPr>
          <p:cNvPr id="9" name="New shape"/>
          <p:cNvSpPr/>
          <p:nvPr/>
        </p:nvSpPr>
        <p:spPr>
          <a:xfrm>
            <a:off x="648970" y="1111178"/>
            <a:ext cx="4253865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NSimSun"/>
              </a:rPr>
              <a:t>她是宋庆龄的妹妹，她是蒋介石的妻子，她是</a:t>
            </a:r>
          </a:p>
        </p:txBody>
      </p:sp>
      <p:sp>
        <p:nvSpPr>
          <p:cNvPr id="10" name="New shape"/>
          <p:cNvSpPr/>
          <p:nvPr/>
        </p:nvSpPr>
        <p:spPr>
          <a:xfrm>
            <a:off x="648970" y="1354382"/>
            <a:ext cx="4041172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NSimSun"/>
              </a:rPr>
              <a:t>一个时代的风云人物，她在孤独中终老异国</a:t>
            </a:r>
          </a:p>
        </p:txBody>
      </p:sp>
      <p:sp>
        <p:nvSpPr>
          <p:cNvPr id="11" name="New shape"/>
          <p:cNvSpPr/>
          <p:nvPr/>
        </p:nvSpPr>
        <p:spPr>
          <a:xfrm>
            <a:off x="1780540" y="1840792"/>
            <a:ext cx="1063466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CC0000"/>
                </a:solidFill>
                <a:ea typeface="SimHei"/>
              </a:rPr>
              <a:t>宋美龄辞世</a:t>
            </a:r>
          </a:p>
        </p:txBody>
      </p:sp>
      <p:sp>
        <p:nvSpPr>
          <p:cNvPr id="12" name="New shape"/>
          <p:cNvSpPr/>
          <p:nvPr/>
        </p:nvSpPr>
        <p:spPr>
          <a:xfrm>
            <a:off x="751840" y="2083998"/>
            <a:ext cx="3722132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NSimSun"/>
              </a:rPr>
              <a:t>昨天她在纽约家中安然离去，享年106岁</a:t>
            </a:r>
          </a:p>
        </p:txBody>
      </p:sp>
      <p:sp>
        <p:nvSpPr>
          <p:cNvPr id="13" name="New shape"/>
          <p:cNvSpPr/>
          <p:nvPr/>
        </p:nvSpPr>
        <p:spPr>
          <a:xfrm>
            <a:off x="751840" y="2327203"/>
            <a:ext cx="3615785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NSimSun"/>
              </a:rPr>
              <a:t>她是中国近现代史上有影响的知名人士</a:t>
            </a:r>
          </a:p>
        </p:txBody>
      </p:sp>
      <p:sp>
        <p:nvSpPr>
          <p:cNvPr id="14" name="New shape"/>
          <p:cNvSpPr/>
          <p:nvPr/>
        </p:nvSpPr>
        <p:spPr>
          <a:xfrm>
            <a:off x="751840" y="2570408"/>
            <a:ext cx="3615785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NSimSun"/>
              </a:rPr>
              <a:t>贾庆林给其亲属发去唁电表示深切哀悼</a:t>
            </a:r>
          </a:p>
        </p:txBody>
      </p:sp>
      <p:sp>
        <p:nvSpPr>
          <p:cNvPr id="15" name="New shape"/>
          <p:cNvSpPr/>
          <p:nvPr/>
        </p:nvSpPr>
        <p:spPr>
          <a:xfrm>
            <a:off x="4915853" y="537982"/>
            <a:ext cx="187357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NSimSun"/>
              </a:rPr>
              <a:t>引</a:t>
            </a:r>
          </a:p>
        </p:txBody>
      </p:sp>
      <p:sp>
        <p:nvSpPr>
          <p:cNvPr id="16" name="New shape"/>
          <p:cNvSpPr/>
          <p:nvPr/>
        </p:nvSpPr>
        <p:spPr>
          <a:xfrm>
            <a:off x="4915853" y="751342"/>
            <a:ext cx="187357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NSimSun"/>
              </a:rPr>
              <a:t>题</a:t>
            </a:r>
          </a:p>
        </p:txBody>
      </p:sp>
      <p:sp>
        <p:nvSpPr>
          <p:cNvPr id="17" name="New shape"/>
          <p:cNvSpPr/>
          <p:nvPr/>
        </p:nvSpPr>
        <p:spPr>
          <a:xfrm>
            <a:off x="4915853" y="898345"/>
            <a:ext cx="374713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CC0000"/>
                </a:solidFill>
                <a:ea typeface="SimHei"/>
              </a:rPr>
              <a:t>正题</a:t>
            </a:r>
          </a:p>
        </p:txBody>
      </p:sp>
      <p:sp>
        <p:nvSpPr>
          <p:cNvPr id="18" name="New shape"/>
          <p:cNvSpPr/>
          <p:nvPr/>
        </p:nvSpPr>
        <p:spPr>
          <a:xfrm>
            <a:off x="4915853" y="1330145"/>
            <a:ext cx="374713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NSimSun"/>
              </a:rPr>
              <a:t>副题</a:t>
            </a:r>
          </a:p>
        </p:txBody>
      </p:sp>
      <p:sp>
        <p:nvSpPr>
          <p:cNvPr id="19" name="New shape"/>
          <p:cNvSpPr/>
          <p:nvPr/>
        </p:nvSpPr>
        <p:spPr>
          <a:xfrm>
            <a:off x="4915853" y="1833382"/>
            <a:ext cx="374713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CC0000"/>
                </a:solidFill>
                <a:ea typeface="SimHei"/>
              </a:rPr>
              <a:t>正题</a:t>
            </a:r>
          </a:p>
        </p:txBody>
      </p:sp>
      <p:sp>
        <p:nvSpPr>
          <p:cNvPr id="20" name="New shape"/>
          <p:cNvSpPr/>
          <p:nvPr/>
        </p:nvSpPr>
        <p:spPr>
          <a:xfrm>
            <a:off x="4915853" y="2409645"/>
            <a:ext cx="374713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NSimSun"/>
              </a:rPr>
              <a:t>副题</a:t>
            </a:r>
          </a:p>
        </p:txBody>
      </p:sp>
      <p:sp>
        <p:nvSpPr>
          <p:cNvPr id="21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0" y="2915031"/>
            <a:ext cx="1663700" cy="304800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3354324" y="177927"/>
            <a:ext cx="1866900" cy="2933700"/>
          </a:xfrm>
          <a:prstGeom prst="rect"/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444818" y="334287"/>
            <a:ext cx="2292113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1F5F"/>
                </a:solidFill>
                <a:ea typeface="SimSun"/>
              </a:rPr>
              <a:t>多行标题 规模宏大</a:t>
            </a:r>
          </a:p>
        </p:txBody>
      </p:sp>
      <p:sp>
        <p:nvSpPr>
          <p:cNvPr id="8" name="New shape"/>
          <p:cNvSpPr/>
          <p:nvPr/>
        </p:nvSpPr>
        <p:spPr>
          <a:xfrm>
            <a:off x="607377" y="931682"/>
            <a:ext cx="1677289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NSimSun"/>
              </a:rPr>
              <a:t>英国脱欧  首相辞职</a:t>
            </a:r>
          </a:p>
        </p:txBody>
      </p:sp>
      <p:sp>
        <p:nvSpPr>
          <p:cNvPr id="9" name="New shape"/>
          <p:cNvSpPr/>
          <p:nvPr/>
        </p:nvSpPr>
        <p:spPr>
          <a:xfrm>
            <a:off x="162877" y="1149278"/>
            <a:ext cx="2765012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CC0000"/>
                </a:solidFill>
                <a:ea typeface="SimHei"/>
              </a:rPr>
              <a:t>这一转身，抛给世界一串问号</a:t>
            </a:r>
          </a:p>
        </p:txBody>
      </p:sp>
      <p:sp>
        <p:nvSpPr>
          <p:cNvPr id="10" name="New shape"/>
          <p:cNvSpPr/>
          <p:nvPr/>
        </p:nvSpPr>
        <p:spPr>
          <a:xfrm>
            <a:off x="607378" y="1388882"/>
            <a:ext cx="1686211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NSimSun"/>
              </a:rPr>
              <a:t>中国：拖累还是机遇</a:t>
            </a:r>
          </a:p>
        </p:txBody>
      </p:sp>
      <p:sp>
        <p:nvSpPr>
          <p:cNvPr id="11" name="New shape"/>
          <p:cNvSpPr/>
          <p:nvPr/>
        </p:nvSpPr>
        <p:spPr>
          <a:xfrm>
            <a:off x="613728" y="1602242"/>
            <a:ext cx="1686211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NSimSun"/>
              </a:rPr>
              <a:t>美国：走强还是走弱</a:t>
            </a:r>
          </a:p>
        </p:txBody>
      </p:sp>
      <p:sp>
        <p:nvSpPr>
          <p:cNvPr id="12" name="New shape"/>
          <p:cNvSpPr/>
          <p:nvPr/>
        </p:nvSpPr>
        <p:spPr>
          <a:xfrm>
            <a:off x="613728" y="1815602"/>
            <a:ext cx="1686211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ea typeface="NSimSun"/>
              </a:rPr>
              <a:t>欧盟：改革还是解体</a:t>
            </a:r>
          </a:p>
        </p:txBody>
      </p:sp>
      <p:sp>
        <p:nvSpPr>
          <p:cNvPr id="13" name="New shape"/>
          <p:cNvSpPr/>
          <p:nvPr/>
        </p:nvSpPr>
        <p:spPr>
          <a:xfrm>
            <a:off x="613728" y="2028962"/>
            <a:ext cx="1873568" cy="2034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405" b="1" dirty="1">
                <a:solidFill>
                  <a:srgbClr val="000000"/>
                </a:solidFill>
                <a:latin typeface="NSimSun"/>
              </a:rPr>
              <a:t>全球化：前进还是倒退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0" y="2915031"/>
            <a:ext cx="1663700" cy="304800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3384804" y="177927"/>
            <a:ext cx="1866900" cy="2946400"/>
          </a:xfrm>
          <a:prstGeom prst="rect"/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288925" y="466408"/>
            <a:ext cx="2378075" cy="287338"/>
          </a:xfrm>
          <a:prstGeom prst="rect"/>
          <a:ln w="0">
            <a:noFill/>
          </a:ln>
        </p:spPr>
      </p:pic>
      <p:sp>
        <p:nvSpPr>
          <p:cNvPr id="8" name="New shape"/>
          <p:cNvSpPr/>
          <p:nvPr/>
        </p:nvSpPr>
        <p:spPr>
          <a:xfrm>
            <a:off x="359410" y="941335"/>
            <a:ext cx="79921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1F5F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553085" y="925615"/>
            <a:ext cx="120015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1F5F"/>
                </a:solidFill>
                <a:ea typeface="SimHei"/>
              </a:rPr>
              <a:t>结构形式：</a:t>
            </a:r>
          </a:p>
        </p:txBody>
      </p:sp>
      <p:sp>
        <p:nvSpPr>
          <p:cNvPr id="10" name="New shape"/>
          <p:cNvSpPr/>
          <p:nvPr/>
        </p:nvSpPr>
        <p:spPr>
          <a:xfrm>
            <a:off x="715010" y="1244210"/>
            <a:ext cx="1063466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NSimSun"/>
              </a:rPr>
              <a:t>引题＋正题</a:t>
            </a:r>
          </a:p>
        </p:txBody>
      </p:sp>
      <p:sp>
        <p:nvSpPr>
          <p:cNvPr id="11" name="New shape"/>
          <p:cNvSpPr/>
          <p:nvPr/>
        </p:nvSpPr>
        <p:spPr>
          <a:xfrm>
            <a:off x="715010" y="1536310"/>
            <a:ext cx="1063466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NSimSun"/>
              </a:rPr>
              <a:t>正题＋副题</a:t>
            </a:r>
          </a:p>
        </p:txBody>
      </p:sp>
      <p:sp>
        <p:nvSpPr>
          <p:cNvPr id="12" name="New shape"/>
          <p:cNvSpPr/>
          <p:nvPr/>
        </p:nvSpPr>
        <p:spPr>
          <a:xfrm>
            <a:off x="359410" y="1854465"/>
            <a:ext cx="79921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1F5F"/>
                </a:solidFill>
                <a:ea typeface="Arial"/>
              </a:rPr>
              <a:t>•</a:t>
            </a:r>
          </a:p>
        </p:txBody>
      </p:sp>
      <p:sp>
        <p:nvSpPr>
          <p:cNvPr id="13" name="New shape"/>
          <p:cNvSpPr/>
          <p:nvPr/>
        </p:nvSpPr>
        <p:spPr>
          <a:xfrm>
            <a:off x="553085" y="1838745"/>
            <a:ext cx="120015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1F5F"/>
                </a:solidFill>
                <a:ea typeface="SimHei"/>
              </a:rPr>
              <a:t>内容特点：</a:t>
            </a:r>
          </a:p>
        </p:txBody>
      </p:sp>
      <p:sp>
        <p:nvSpPr>
          <p:cNvPr id="14" name="New shape"/>
          <p:cNvSpPr/>
          <p:nvPr/>
        </p:nvSpPr>
        <p:spPr>
          <a:xfrm>
            <a:off x="821690" y="2188455"/>
            <a:ext cx="850773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NSimSun"/>
              </a:rPr>
              <a:t>虚实结合</a:t>
            </a:r>
          </a:p>
        </p:txBody>
      </p:sp>
      <p:sp>
        <p:nvSpPr>
          <p:cNvPr id="15" name="New shape"/>
          <p:cNvSpPr/>
          <p:nvPr/>
        </p:nvSpPr>
        <p:spPr>
          <a:xfrm>
            <a:off x="5357812" y="3092038"/>
            <a:ext cx="63923" cy="1316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995" dirty="1">
                <a:solidFill>
                  <a:srgbClr val="888888"/>
                </a:solidFill>
                <a:ea typeface="Calibri"/>
              </a:rPr>
              <a:t>6</a:t>
            </a:r>
          </a:p>
        </p:txBody>
      </p:sp>
      <p:sp>
        <p:nvSpPr>
          <p:cNvPr id="16" name="New shape"/>
          <p:cNvSpPr/>
          <p:nvPr/>
        </p:nvSpPr>
        <p:spPr>
          <a:xfrm>
            <a:off x="307340" y="475892"/>
            <a:ext cx="2406301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1F5F"/>
                </a:solidFill>
                <a:latin typeface="SimHei"/>
              </a:rPr>
              <a:t>双行标题，虚实结合</a:t>
            </a:r>
          </a:p>
        </p:txBody>
      </p:sp>
      <p:sp>
        <p:nvSpPr>
          <p:cNvPr id="1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0" y="2915031"/>
            <a:ext cx="1663700" cy="3048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172402" y="262532"/>
            <a:ext cx="1737884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SimHei"/>
              </a:rPr>
              <a:t>1、引题＋正题</a:t>
            </a:r>
          </a:p>
        </p:txBody>
      </p:sp>
      <p:sp>
        <p:nvSpPr>
          <p:cNvPr id="7" name="New shape"/>
          <p:cNvSpPr/>
          <p:nvPr/>
        </p:nvSpPr>
        <p:spPr>
          <a:xfrm>
            <a:off x="889318" y="936727"/>
            <a:ext cx="4669154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NSimSun"/>
              </a:rPr>
              <a:t>跨越三个世纪  走过106年传奇人生（引题）</a:t>
            </a:r>
          </a:p>
        </p:txBody>
      </p:sp>
      <p:sp>
        <p:nvSpPr>
          <p:cNvPr id="8" name="New shape"/>
          <p:cNvSpPr/>
          <p:nvPr/>
        </p:nvSpPr>
        <p:spPr>
          <a:xfrm>
            <a:off x="2137092" y="1249957"/>
            <a:ext cx="2406301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C00000"/>
                </a:solidFill>
                <a:ea typeface="SimHei"/>
              </a:rPr>
              <a:t>宋美龄辞世（正题）</a:t>
            </a:r>
          </a:p>
        </p:txBody>
      </p:sp>
      <p:sp>
        <p:nvSpPr>
          <p:cNvPr id="9" name="New shape"/>
          <p:cNvSpPr/>
          <p:nvPr/>
        </p:nvSpPr>
        <p:spPr>
          <a:xfrm>
            <a:off x="981393" y="1929867"/>
            <a:ext cx="4080509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NSimSun"/>
              </a:rPr>
              <a:t>社科院公布城市白领工资标准（引题）</a:t>
            </a:r>
          </a:p>
        </p:txBody>
      </p:sp>
      <p:sp>
        <p:nvSpPr>
          <p:cNvPr id="10" name="New shape"/>
          <p:cNvSpPr/>
          <p:nvPr/>
        </p:nvSpPr>
        <p:spPr>
          <a:xfrm>
            <a:off x="813752" y="2268497"/>
            <a:ext cx="4545235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C00000"/>
                </a:solidFill>
                <a:latin typeface="SimHei"/>
              </a:rPr>
              <a:t>郑州月收入2880元够“白领”（正题）</a:t>
            </a:r>
          </a:p>
        </p:txBody>
      </p:sp>
      <p:sp>
        <p:nvSpPr>
          <p:cNvPr id="11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0" y="2915031"/>
            <a:ext cx="1663700" cy="304800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507682" y="200620"/>
            <a:ext cx="1737884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SimHei"/>
              </a:rPr>
              <a:t>2、正题＋副题</a:t>
            </a:r>
          </a:p>
        </p:txBody>
      </p:sp>
      <p:sp>
        <p:nvSpPr>
          <p:cNvPr id="7" name="New shape"/>
          <p:cNvSpPr/>
          <p:nvPr/>
        </p:nvSpPr>
        <p:spPr>
          <a:xfrm>
            <a:off x="1278573" y="874815"/>
            <a:ext cx="312039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C00000"/>
                </a:solidFill>
                <a:ea typeface="SimHei"/>
              </a:rPr>
              <a:t>英国脱欧，改变世界（正题）</a:t>
            </a:r>
          </a:p>
        </p:txBody>
      </p:sp>
      <p:sp>
        <p:nvSpPr>
          <p:cNvPr id="8" name="New shape"/>
          <p:cNvSpPr/>
          <p:nvPr/>
        </p:nvSpPr>
        <p:spPr>
          <a:xfrm>
            <a:off x="122873" y="1174395"/>
            <a:ext cx="5760722" cy="1737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200" b="1" dirty="1">
                <a:solidFill>
                  <a:srgbClr val="000000"/>
                </a:solidFill>
                <a:ea typeface="NSimSun"/>
              </a:rPr>
              <a:t>英镑跌至三十多年最低，引发金融市场剧烈震荡，会给中国带来何种影响（副题）</a:t>
            </a:r>
          </a:p>
        </p:txBody>
      </p:sp>
      <p:sp>
        <p:nvSpPr>
          <p:cNvPr id="9" name="New shape"/>
          <p:cNvSpPr/>
          <p:nvPr/>
        </p:nvSpPr>
        <p:spPr>
          <a:xfrm>
            <a:off x="1509712" y="1700950"/>
            <a:ext cx="216027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CC0000"/>
                </a:solidFill>
                <a:ea typeface="SimHei"/>
              </a:rPr>
              <a:t>宋美龄辞世（正题）</a:t>
            </a:r>
          </a:p>
        </p:txBody>
      </p:sp>
      <p:sp>
        <p:nvSpPr>
          <p:cNvPr id="10" name="New shape"/>
          <p:cNvSpPr/>
          <p:nvPr/>
        </p:nvSpPr>
        <p:spPr>
          <a:xfrm>
            <a:off x="469583" y="2022720"/>
            <a:ext cx="3722132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NSimSun"/>
              </a:rPr>
              <a:t>昨天她在纽约家中安然离去，享年106岁</a:t>
            </a:r>
          </a:p>
        </p:txBody>
      </p:sp>
      <p:sp>
        <p:nvSpPr>
          <p:cNvPr id="11" name="New shape"/>
          <p:cNvSpPr/>
          <p:nvPr/>
        </p:nvSpPr>
        <p:spPr>
          <a:xfrm>
            <a:off x="431482" y="2295770"/>
            <a:ext cx="3615785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NSimSun"/>
              </a:rPr>
              <a:t>她是中国近现代史上有影响的知名人士</a:t>
            </a:r>
          </a:p>
        </p:txBody>
      </p:sp>
      <p:sp>
        <p:nvSpPr>
          <p:cNvPr id="12" name="New shape"/>
          <p:cNvSpPr/>
          <p:nvPr/>
        </p:nvSpPr>
        <p:spPr>
          <a:xfrm>
            <a:off x="431483" y="2563105"/>
            <a:ext cx="4770406" cy="23097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NSimSun"/>
              </a:rPr>
              <a:t>贾庆林给其亲属发去唁电表示深切哀悼   （副题）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0" y="2915031"/>
            <a:ext cx="1663700" cy="304800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288925" y="250508"/>
            <a:ext cx="2378075" cy="287338"/>
          </a:xfrm>
          <a:prstGeom prst="rect"/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338772" y="769568"/>
            <a:ext cx="79921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532448" y="753847"/>
            <a:ext cx="4909184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SimHei"/>
              </a:rPr>
              <a:t>项目审批“长征”698天  泰豪动漫变“动慢”</a:t>
            </a:r>
          </a:p>
        </p:txBody>
      </p:sp>
      <p:sp>
        <p:nvSpPr>
          <p:cNvPr id="9" name="New shape"/>
          <p:cNvSpPr/>
          <p:nvPr/>
        </p:nvSpPr>
        <p:spPr>
          <a:xfrm>
            <a:off x="338772" y="1043253"/>
            <a:ext cx="79921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532448" y="1027532"/>
            <a:ext cx="5029199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SimHei"/>
              </a:rPr>
              <a:t>北京雾霾预警  加拿大驻华使领馆“停业”三天</a:t>
            </a:r>
          </a:p>
        </p:txBody>
      </p:sp>
      <p:sp>
        <p:nvSpPr>
          <p:cNvPr id="11" name="New shape"/>
          <p:cNvSpPr/>
          <p:nvPr/>
        </p:nvSpPr>
        <p:spPr>
          <a:xfrm>
            <a:off x="338772" y="1316938"/>
            <a:ext cx="79921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532448" y="1301217"/>
            <a:ext cx="4560569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SimHei"/>
              </a:rPr>
              <a:t>荷兰领馆哭了：别砸了，俄罗斯领馆在隔壁</a:t>
            </a:r>
          </a:p>
        </p:txBody>
      </p:sp>
      <p:sp>
        <p:nvSpPr>
          <p:cNvPr id="13" name="New shape"/>
          <p:cNvSpPr/>
          <p:nvPr/>
        </p:nvSpPr>
        <p:spPr>
          <a:xfrm>
            <a:off x="338772" y="1590623"/>
            <a:ext cx="79921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4" name="New shape"/>
          <p:cNvSpPr/>
          <p:nvPr/>
        </p:nvSpPr>
        <p:spPr>
          <a:xfrm>
            <a:off x="532448" y="1574902"/>
            <a:ext cx="358902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SimHei"/>
              </a:rPr>
              <a:t>江城昨夜偷天雨  明日放晴好出行</a:t>
            </a:r>
          </a:p>
        </p:txBody>
      </p:sp>
      <p:sp>
        <p:nvSpPr>
          <p:cNvPr id="15" name="New shape"/>
          <p:cNvSpPr/>
          <p:nvPr/>
        </p:nvSpPr>
        <p:spPr>
          <a:xfrm>
            <a:off x="338772" y="1864308"/>
            <a:ext cx="79921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6" name="New shape"/>
          <p:cNvSpPr/>
          <p:nvPr/>
        </p:nvSpPr>
        <p:spPr>
          <a:xfrm>
            <a:off x="532448" y="1848587"/>
            <a:ext cx="4080509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SimHei"/>
              </a:rPr>
              <a:t>六小灵童抓耳挠腮，家传猴戏后继无人</a:t>
            </a:r>
          </a:p>
        </p:txBody>
      </p:sp>
      <p:sp>
        <p:nvSpPr>
          <p:cNvPr id="17" name="New shape"/>
          <p:cNvSpPr/>
          <p:nvPr/>
        </p:nvSpPr>
        <p:spPr>
          <a:xfrm>
            <a:off x="338772" y="2137993"/>
            <a:ext cx="79921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8" name="New shape"/>
          <p:cNvSpPr/>
          <p:nvPr/>
        </p:nvSpPr>
        <p:spPr>
          <a:xfrm>
            <a:off x="532448" y="2122272"/>
            <a:ext cx="4560569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latin typeface="SimHei"/>
              </a:rPr>
              <a:t>欧洲的灰，满世界地飞，今日“灰”到我国</a:t>
            </a:r>
          </a:p>
        </p:txBody>
      </p:sp>
      <p:sp>
        <p:nvSpPr>
          <p:cNvPr id="19" name="New shape"/>
          <p:cNvSpPr/>
          <p:nvPr/>
        </p:nvSpPr>
        <p:spPr>
          <a:xfrm>
            <a:off x="338772" y="2411678"/>
            <a:ext cx="79921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0" name="New shape"/>
          <p:cNvSpPr/>
          <p:nvPr/>
        </p:nvSpPr>
        <p:spPr>
          <a:xfrm>
            <a:off x="532448" y="2395957"/>
            <a:ext cx="3360420" cy="26065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000000"/>
                </a:solidFill>
                <a:ea typeface="SimHei"/>
              </a:rPr>
              <a:t>“电商”与“店商”谁能争锋？</a:t>
            </a:r>
          </a:p>
        </p:txBody>
      </p:sp>
      <p:sp>
        <p:nvSpPr>
          <p:cNvPr id="21" name="New shape"/>
          <p:cNvSpPr/>
          <p:nvPr/>
        </p:nvSpPr>
        <p:spPr>
          <a:xfrm>
            <a:off x="307340" y="259992"/>
            <a:ext cx="2406301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1F5F"/>
                </a:solidFill>
                <a:latin typeface="SimHei"/>
              </a:rPr>
              <a:t>单行标题，一目了然</a:t>
            </a:r>
          </a:p>
        </p:txBody>
      </p:sp>
      <p:sp>
        <p:nvSpPr>
          <p:cNvPr id="22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Ethi" typeface="Nyala"/>
        <a:font script="Mlym" typeface="Kartika"/>
        <a:font script="Guru" typeface="Raavi"/>
        <a:font script="Uigh" typeface="Microsoft Uighur"/>
        <a:font script="Geor" typeface="Sylfaen"/>
        <a:font script="Viet" typeface="Times New Roman"/>
        <a:font script="Beng" typeface="Vrinda"/>
        <a:font script="Arab" typeface="Times New Roman"/>
        <a:font script="Taml" typeface="Latha"/>
        <a:font script="Gujr" typeface="Shruti"/>
        <a:font script="Deva" typeface="Mangal"/>
        <a:font script="Cans" typeface="Euphemia"/>
        <a:font script="Tibt" typeface="Microsoft Himalaya"/>
        <a:font script="Thaa" typeface="MV Boli"/>
        <a:font script="Telu" typeface="Gautami"/>
        <a:font script="Thai" typeface="Angsana New"/>
        <a:font script="Sinh" typeface="Iskoola Pota"/>
        <a:font script="Yiii" typeface="Microsoft Yi Baiti"/>
        <a:font script="Jpan" typeface="ＭＳ Ｐゴシック"/>
        <a:font script="Mong" typeface="Mongolian Baiti"/>
        <a:font script="Laoo" typeface="DokChampa"/>
        <a:font script="Syrc" typeface="Estrangelo Edessa"/>
        <a:font script="Hebr" typeface="Times New Roman"/>
        <a:font script="Knda" typeface="Tunga"/>
        <a:font script="Orya" typeface="Kalinga"/>
        <a:font script="Hang" typeface="맑은 고딕"/>
        <a:font script="Hant" typeface="新細明體"/>
        <a:font script="Khmr" typeface="MoolBoran"/>
        <a:font script="Hans" typeface="宋体"/>
        <a:font script="Cher" typeface="Plantagenet Cherokee"/>
      </a:majorFont>
      <a:minorFont>
        <a:latin typeface="Calibri"/>
        <a:ea typeface=""/>
        <a:cs typeface=""/>
        <a:font script="Ethi" typeface="Nyala"/>
        <a:font script="Mlym" typeface="Kartika"/>
        <a:font script="Guru" typeface="Raavi"/>
        <a:font script="Uigh" typeface="Microsoft Uighur"/>
        <a:font script="Geor" typeface="Sylfaen"/>
        <a:font script="Viet" typeface="Arial"/>
        <a:font script="Beng" typeface="Vrinda"/>
        <a:font script="Arab" typeface="Arial"/>
        <a:font script="Taml" typeface="Latha"/>
        <a:font script="Gujr" typeface="Shruti"/>
        <a:font script="Deva" typeface="Mangal"/>
        <a:font script="Cans" typeface="Euphemia"/>
        <a:font script="Tibt" typeface="Microsoft Himalaya"/>
        <a:font script="Thaa" typeface="MV Boli"/>
        <a:font script="Telu" typeface="Gautami"/>
        <a:font script="Thai" typeface="Cordia New"/>
        <a:font script="Sinh" typeface="Iskoola Pota"/>
        <a:font script="Yiii" typeface="Microsoft Yi Baiti"/>
        <a:font script="Jpan" typeface="ＭＳ Ｐゴシック"/>
        <a:font script="Mong" typeface="Mongolian Baiti"/>
        <a:font script="Laoo" typeface="DokChampa"/>
        <a:font script="Syrc" typeface="Estrangelo Edessa"/>
        <a:font script="Hebr" typeface="Arial"/>
        <a:font script="Knda" typeface="Tunga"/>
        <a:font script="Orya" typeface="Kalinga"/>
        <a:font script="Hang" typeface="맑은 고딕"/>
        <a:font script="Hant" typeface="新細明體"/>
        <a:font script="Khmr" typeface="DaunPenh"/>
        <a:font script="Hans" typeface="宋体"/>
        <a:font script="Cher" typeface="Plantagenet Cherokee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2024-09-24T01:46:59.9503722Z</dcterms:created>
  <dcterms:modified xsi:type="dcterms:W3CDTF">2024-09-24T01:46:59.9503724Z</dcterms:modified>
</cp:coreProperties>
</file>