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thumbnail" Target="docProps/thumbnail.jpeg" /><Relationship Id="rId3" Type="http://schemas.openxmlformats.org/package/2006/relationships/metadata/core-properties" Target="docProps/core.xml" /><Relationship Id="rId4" Type="http://schemas.openxmlformats.org/officeDocument/2006/relationships/extended-properties" Target="docProps/app.xml" /></Relationships>
</file>

<file path=ppt/presentation.xml><?xml version="1.0" encoding="utf-8"?>
<!--Generated by Spire.PDF for .NET 10.7.25.0--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sldIdLst>
    <p:sldId r:id="rId2" id="256"/>
    <p:sldId r:id="rId7" id="257"/>
    <p:sldId r:id="rId8" id="258"/>
    <p:sldId r:id="rId9" id="259"/>
    <p:sldId r:id="rId10" id="260"/>
    <p:sldId r:id="rId11" id="261"/>
    <p:sldId r:id="rId12" id="262"/>
    <p:sldId r:id="rId13" id="263"/>
    <p:sldId r:id="rId14" id="264"/>
    <p:sldId r:id="rId15" id="265"/>
  </p:sldIdLst>
  <p:sldSz cx="5753100" cy="3238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dcterms="http://purl.org/dc/terms/" xmlns:dcmitype="http://purl.org/dc/dcmitype/" xmlns:xsi="http://www.w3.org/2001/XMLSchema-instance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4" Type="http://schemas.openxmlformats.org/officeDocument/2006/relationships/viewProps" Target="viewProps.xml" /><Relationship Id="rId5" Type="http://schemas.openxmlformats.org/officeDocument/2006/relationships/theme" Target="theme/theme1.xml" /><Relationship Id="rId6" Type="http://schemas.openxmlformats.org/officeDocument/2006/relationships/tableStyles" Target="tableStyles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/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/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/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8" name="Footer Placeholder 7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9" name="Slide Number Placeholder 8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Footer Placeholder 3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5" name="Slide Number Placeholder 4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3" name="Footer Placeholder 2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4" name="Slide Number Placeholder 3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/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lIns="91440" tIns="45720" rIns="91440" bIns="45720" rtlCol="0" anchor="ctr">
            <a:normAutofit/>
          </a:bodyPr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png" /><Relationship Id="rId3" Type="http://schemas.openxmlformats.org/officeDocument/2006/relationships/image" Target="../media/image2.png" /><Relationship Id="rId4" Type="http://schemas.openxmlformats.org/officeDocument/2006/relationships/image" Target="../media/image3.png" /><Relationship Id="rId5" Type="http://schemas.openxmlformats.org/officeDocument/2006/relationships/image" Target="../media/image4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7.png" /><Relationship Id="rId3" Type="http://schemas.openxmlformats.org/officeDocument/2006/relationships/image" Target="../media/image38.png" /><Relationship Id="rId4" Type="http://schemas.openxmlformats.org/officeDocument/2006/relationships/image" Target="../media/image39.png" /><Relationship Id="rId5" Type="http://schemas.openxmlformats.org/officeDocument/2006/relationships/image" Target="../media/image40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Relationship Id="rId3" Type="http://schemas.openxmlformats.org/officeDocument/2006/relationships/image" Target="../media/image6.png" /><Relationship Id="rId4" Type="http://schemas.openxmlformats.org/officeDocument/2006/relationships/image" Target="../media/image7.png" /><Relationship Id="rId5" Type="http://schemas.openxmlformats.org/officeDocument/2006/relationships/image" Target="../media/image8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9.png" /><Relationship Id="rId3" Type="http://schemas.openxmlformats.org/officeDocument/2006/relationships/image" Target="../media/image10.png" /><Relationship Id="rId4" Type="http://schemas.openxmlformats.org/officeDocument/2006/relationships/image" Target="../media/image11.png" /><Relationship Id="rId5" Type="http://schemas.openxmlformats.org/officeDocument/2006/relationships/image" Target="../media/image12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3.png" /><Relationship Id="rId3" Type="http://schemas.openxmlformats.org/officeDocument/2006/relationships/image" Target="../media/image14.png" /><Relationship Id="rId4" Type="http://schemas.openxmlformats.org/officeDocument/2006/relationships/image" Target="../media/image15.png" /><Relationship Id="rId5" Type="http://schemas.openxmlformats.org/officeDocument/2006/relationships/image" Target="../media/image16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7.png" /><Relationship Id="rId3" Type="http://schemas.openxmlformats.org/officeDocument/2006/relationships/image" Target="../media/image18.png" /><Relationship Id="rId4" Type="http://schemas.openxmlformats.org/officeDocument/2006/relationships/image" Target="../media/image19.png" /><Relationship Id="rId5" Type="http://schemas.openxmlformats.org/officeDocument/2006/relationships/image" Target="../media/image20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1.png" /><Relationship Id="rId3" Type="http://schemas.openxmlformats.org/officeDocument/2006/relationships/image" Target="../media/image22.png" /><Relationship Id="rId4" Type="http://schemas.openxmlformats.org/officeDocument/2006/relationships/image" Target="../media/image23.png" /><Relationship Id="rId5" Type="http://schemas.openxmlformats.org/officeDocument/2006/relationships/image" Target="../media/image24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5.png" /><Relationship Id="rId3" Type="http://schemas.openxmlformats.org/officeDocument/2006/relationships/image" Target="../media/image26.png" /><Relationship Id="rId4" Type="http://schemas.openxmlformats.org/officeDocument/2006/relationships/image" Target="../media/image27.png" /><Relationship Id="rId5" Type="http://schemas.openxmlformats.org/officeDocument/2006/relationships/image" Target="../media/image28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9.png" /><Relationship Id="rId3" Type="http://schemas.openxmlformats.org/officeDocument/2006/relationships/image" Target="../media/image30.png" /><Relationship Id="rId4" Type="http://schemas.openxmlformats.org/officeDocument/2006/relationships/image" Target="../media/image31.png" /><Relationship Id="rId5" Type="http://schemas.openxmlformats.org/officeDocument/2006/relationships/image" Target="../media/image32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3.png" /><Relationship Id="rId3" Type="http://schemas.openxmlformats.org/officeDocument/2006/relationships/image" Target="../media/image34.png" /><Relationship Id="rId4" Type="http://schemas.openxmlformats.org/officeDocument/2006/relationships/image" Target="../media/image35.png" /><Relationship Id="rId5" Type="http://schemas.openxmlformats.org/officeDocument/2006/relationships/image" Target="../media/image3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5760720" cy="108204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3195447"/>
            <a:ext cx="5753100" cy="101600"/>
          </a:xfrm>
          <a:prstGeom prst="rect"/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0" y="2915031"/>
            <a:ext cx="1663700" cy="304800"/>
          </a:xfrm>
          <a:prstGeom prst="rect"/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338772" y="854246"/>
            <a:ext cx="443706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b="1" dirty="1">
                <a:solidFill>
                  <a:srgbClr val="000000"/>
                </a:solidFill>
                <a:ea typeface="TimesNewRomanPS"/>
              </a:rPr>
              <a:t>2.4</a:t>
            </a:r>
          </a:p>
        </p:txBody>
      </p:sp>
      <p:sp>
        <p:nvSpPr>
          <p:cNvPr id="7" name="New shape"/>
          <p:cNvSpPr/>
          <p:nvPr/>
        </p:nvSpPr>
        <p:spPr>
          <a:xfrm>
            <a:off x="872173" y="829835"/>
            <a:ext cx="4845272" cy="4047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b="1" dirty="1">
                <a:solidFill>
                  <a:srgbClr val="000000"/>
                </a:solidFill>
                <a:latin typeface="SimSun"/>
              </a:rPr>
              <a:t>消息导语、主体、背景的写作</a:t>
            </a:r>
          </a:p>
        </p:txBody>
      </p:sp>
      <p:sp>
        <p:nvSpPr>
          <p:cNvPr id="8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5760720" cy="108204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3195447"/>
            <a:ext cx="5753100" cy="101600"/>
          </a:xfrm>
          <a:prstGeom prst="rect"/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0" y="2915031"/>
            <a:ext cx="1663700" cy="304800"/>
          </a:xfrm>
          <a:prstGeom prst="rect"/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338773" y="157900"/>
            <a:ext cx="5280659" cy="2606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ea typeface="SimHei"/>
              </a:rPr>
              <a:t>以下是一些零散的信息，请将它们联写成一句消息</a:t>
            </a:r>
          </a:p>
        </p:txBody>
      </p:sp>
      <p:sp>
        <p:nvSpPr>
          <p:cNvPr id="7" name="New shape"/>
          <p:cNvSpPr/>
          <p:nvPr/>
        </p:nvSpPr>
        <p:spPr>
          <a:xfrm>
            <a:off x="338772" y="432220"/>
            <a:ext cx="960120" cy="2606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latin typeface="SimHei"/>
              </a:rPr>
              <a:t>的导语：</a:t>
            </a:r>
          </a:p>
        </p:txBody>
      </p:sp>
      <p:sp>
        <p:nvSpPr>
          <p:cNvPr id="8" name="New shape"/>
          <p:cNvSpPr/>
          <p:nvPr/>
        </p:nvSpPr>
        <p:spPr>
          <a:xfrm>
            <a:off x="338772" y="823165"/>
            <a:ext cx="70819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dirty="1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9" name="New shape"/>
          <p:cNvSpPr/>
          <p:nvPr/>
        </p:nvSpPr>
        <p:spPr>
          <a:xfrm>
            <a:off x="532447" y="809235"/>
            <a:ext cx="1276159" cy="23097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latin typeface="SimSun"/>
              </a:rPr>
              <a:t>一个武汉青年</a:t>
            </a:r>
          </a:p>
        </p:txBody>
      </p:sp>
      <p:sp>
        <p:nvSpPr>
          <p:cNvPr id="10" name="New shape"/>
          <p:cNvSpPr/>
          <p:nvPr/>
        </p:nvSpPr>
        <p:spPr>
          <a:xfrm>
            <a:off x="338772" y="1115265"/>
            <a:ext cx="70819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dirty="1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11" name="New shape"/>
          <p:cNvSpPr/>
          <p:nvPr/>
        </p:nvSpPr>
        <p:spPr>
          <a:xfrm>
            <a:off x="532447" y="1101335"/>
            <a:ext cx="1701546" cy="23097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latin typeface="SimSun"/>
              </a:rPr>
              <a:t>他是个个体经营主</a:t>
            </a:r>
          </a:p>
        </p:txBody>
      </p:sp>
      <p:sp>
        <p:nvSpPr>
          <p:cNvPr id="12" name="New shape"/>
          <p:cNvSpPr/>
          <p:nvPr/>
        </p:nvSpPr>
        <p:spPr>
          <a:xfrm>
            <a:off x="338772" y="1407365"/>
            <a:ext cx="70819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dirty="1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13" name="New shape"/>
          <p:cNvSpPr/>
          <p:nvPr/>
        </p:nvSpPr>
        <p:spPr>
          <a:xfrm>
            <a:off x="532447" y="1393435"/>
            <a:ext cx="850773" cy="23097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latin typeface="SimSun"/>
              </a:rPr>
              <a:t>他叫程铿</a:t>
            </a:r>
          </a:p>
        </p:txBody>
      </p:sp>
      <p:sp>
        <p:nvSpPr>
          <p:cNvPr id="14" name="New shape"/>
          <p:cNvSpPr/>
          <p:nvPr/>
        </p:nvSpPr>
        <p:spPr>
          <a:xfrm>
            <a:off x="338772" y="1698830"/>
            <a:ext cx="70819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dirty="1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15" name="New shape"/>
          <p:cNvSpPr/>
          <p:nvPr/>
        </p:nvSpPr>
        <p:spPr>
          <a:xfrm>
            <a:off x="532448" y="1684900"/>
            <a:ext cx="425386" cy="23097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latin typeface="SimSun"/>
              </a:rPr>
              <a:t>今年</a:t>
            </a:r>
          </a:p>
        </p:txBody>
      </p:sp>
      <p:sp>
        <p:nvSpPr>
          <p:cNvPr id="16" name="New shape"/>
          <p:cNvSpPr/>
          <p:nvPr/>
        </p:nvSpPr>
        <p:spPr>
          <a:xfrm>
            <a:off x="941388" y="1698830"/>
            <a:ext cx="101282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TimesNewRomanPS"/>
              </a:rPr>
              <a:t>3</a:t>
            </a:r>
          </a:p>
        </p:txBody>
      </p:sp>
      <p:sp>
        <p:nvSpPr>
          <p:cNvPr id="17" name="New shape"/>
          <p:cNvSpPr/>
          <p:nvPr/>
        </p:nvSpPr>
        <p:spPr>
          <a:xfrm>
            <a:off x="1042988" y="1684900"/>
            <a:ext cx="212693" cy="23097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latin typeface="SimSun"/>
              </a:rPr>
              <a:t>月</a:t>
            </a:r>
          </a:p>
        </p:txBody>
      </p:sp>
      <p:sp>
        <p:nvSpPr>
          <p:cNvPr id="18" name="New shape"/>
          <p:cNvSpPr/>
          <p:nvPr/>
        </p:nvSpPr>
        <p:spPr>
          <a:xfrm>
            <a:off x="1247457" y="1698830"/>
            <a:ext cx="202565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TimesNewRomanPS"/>
              </a:rPr>
              <a:t>10</a:t>
            </a:r>
          </a:p>
        </p:txBody>
      </p:sp>
      <p:sp>
        <p:nvSpPr>
          <p:cNvPr id="19" name="New shape"/>
          <p:cNvSpPr/>
          <p:nvPr/>
        </p:nvSpPr>
        <p:spPr>
          <a:xfrm>
            <a:off x="1450657" y="1684900"/>
            <a:ext cx="212693" cy="23097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latin typeface="SimSun"/>
              </a:rPr>
              <a:t>日</a:t>
            </a:r>
          </a:p>
        </p:txBody>
      </p:sp>
      <p:sp>
        <p:nvSpPr>
          <p:cNvPr id="20" name="New shape"/>
          <p:cNvSpPr/>
          <p:nvPr/>
        </p:nvSpPr>
        <p:spPr>
          <a:xfrm>
            <a:off x="338772" y="1991565"/>
            <a:ext cx="70819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dirty="1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21" name="New shape"/>
          <p:cNvSpPr/>
          <p:nvPr/>
        </p:nvSpPr>
        <p:spPr>
          <a:xfrm>
            <a:off x="532447" y="1977635"/>
            <a:ext cx="1488853" cy="23097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latin typeface="SimSun"/>
              </a:rPr>
              <a:t>北京一家研究所</a:t>
            </a:r>
          </a:p>
        </p:txBody>
      </p:sp>
      <p:sp>
        <p:nvSpPr>
          <p:cNvPr id="22" name="New shape"/>
          <p:cNvSpPr/>
          <p:nvPr/>
        </p:nvSpPr>
        <p:spPr>
          <a:xfrm>
            <a:off x="338772" y="2283665"/>
            <a:ext cx="70819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dirty="1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23" name="New shape"/>
          <p:cNvSpPr/>
          <p:nvPr/>
        </p:nvSpPr>
        <p:spPr>
          <a:xfrm>
            <a:off x="532447" y="2269735"/>
            <a:ext cx="2339626" cy="23097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latin typeface="SimSun"/>
              </a:rPr>
              <a:t>聘请这位青年为总工程师</a:t>
            </a:r>
          </a:p>
        </p:txBody>
      </p:sp>
      <p:sp>
        <p:nvSpPr>
          <p:cNvPr id="24" name="New shape"/>
          <p:cNvSpPr/>
          <p:nvPr/>
        </p:nvSpPr>
        <p:spPr>
          <a:xfrm>
            <a:off x="338772" y="2575765"/>
            <a:ext cx="70819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dirty="1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25" name="New shape"/>
          <p:cNvSpPr/>
          <p:nvPr/>
        </p:nvSpPr>
        <p:spPr>
          <a:xfrm>
            <a:off x="532447" y="2561835"/>
            <a:ext cx="2765012" cy="23097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latin typeface="SimSun"/>
              </a:rPr>
              <a:t>这位青年一无学历，二无职称</a:t>
            </a:r>
          </a:p>
        </p:txBody>
      </p:sp>
      <p:sp>
        <p:nvSpPr>
          <p:cNvPr id="26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5760720" cy="108204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3195447"/>
            <a:ext cx="5753100" cy="101600"/>
          </a:xfrm>
          <a:prstGeom prst="rect"/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0" y="2915031"/>
            <a:ext cx="1663700" cy="304800"/>
          </a:xfrm>
          <a:prstGeom prst="rect"/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2058035" y="246200"/>
            <a:ext cx="1663541" cy="3613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95" b="1" dirty="1">
                <a:solidFill>
                  <a:srgbClr val="000000"/>
                </a:solidFill>
                <a:ea typeface="SimHei"/>
              </a:rPr>
              <a:t>消息的导语</a:t>
            </a:r>
          </a:p>
        </p:txBody>
      </p:sp>
      <p:sp>
        <p:nvSpPr>
          <p:cNvPr id="7" name="New shape"/>
          <p:cNvSpPr/>
          <p:nvPr/>
        </p:nvSpPr>
        <p:spPr>
          <a:xfrm>
            <a:off x="338773" y="747497"/>
            <a:ext cx="1200150" cy="2606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latin typeface="SimHei"/>
              </a:rPr>
              <a:t>导语的位置</a:t>
            </a:r>
          </a:p>
        </p:txBody>
      </p:sp>
      <p:sp>
        <p:nvSpPr>
          <p:cNvPr id="8" name="New shape"/>
          <p:cNvSpPr/>
          <p:nvPr/>
        </p:nvSpPr>
        <p:spPr>
          <a:xfrm>
            <a:off x="1488123" y="747497"/>
            <a:ext cx="240030" cy="2606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ea typeface="NSimSun"/>
              </a:rPr>
              <a:t>：</a:t>
            </a:r>
          </a:p>
        </p:txBody>
      </p:sp>
      <p:sp>
        <p:nvSpPr>
          <p:cNvPr id="9" name="New shape"/>
          <p:cNvSpPr/>
          <p:nvPr/>
        </p:nvSpPr>
        <p:spPr>
          <a:xfrm>
            <a:off x="1717992" y="768278"/>
            <a:ext cx="1276159" cy="23097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NSimSun"/>
              </a:rPr>
              <a:t>消息的第一段</a:t>
            </a:r>
          </a:p>
        </p:txBody>
      </p:sp>
      <p:sp>
        <p:nvSpPr>
          <p:cNvPr id="10" name="New shape"/>
          <p:cNvSpPr/>
          <p:nvPr/>
        </p:nvSpPr>
        <p:spPr>
          <a:xfrm>
            <a:off x="338773" y="1076427"/>
            <a:ext cx="1200150" cy="2606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latin typeface="SimHei"/>
              </a:rPr>
              <a:t>导语的功能</a:t>
            </a:r>
          </a:p>
        </p:txBody>
      </p:sp>
      <p:sp>
        <p:nvSpPr>
          <p:cNvPr id="11" name="New shape"/>
          <p:cNvSpPr/>
          <p:nvPr/>
        </p:nvSpPr>
        <p:spPr>
          <a:xfrm>
            <a:off x="1488123" y="1076427"/>
            <a:ext cx="240030" cy="2606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ea typeface="NSimSun"/>
              </a:rPr>
              <a:t>：</a:t>
            </a:r>
          </a:p>
        </p:txBody>
      </p:sp>
      <p:sp>
        <p:nvSpPr>
          <p:cNvPr id="12" name="New shape"/>
          <p:cNvSpPr/>
          <p:nvPr/>
        </p:nvSpPr>
        <p:spPr>
          <a:xfrm>
            <a:off x="801053" y="1426138"/>
            <a:ext cx="1701546" cy="23097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NSimSun"/>
              </a:rPr>
              <a:t>简短笔墨反映要点</a:t>
            </a:r>
          </a:p>
        </p:txBody>
      </p:sp>
      <p:sp>
        <p:nvSpPr>
          <p:cNvPr id="13" name="New shape"/>
          <p:cNvSpPr/>
          <p:nvPr/>
        </p:nvSpPr>
        <p:spPr>
          <a:xfrm>
            <a:off x="795972" y="1723953"/>
            <a:ext cx="1914239" cy="23097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NSimSun"/>
              </a:rPr>
              <a:t>为整篇报道定下基调</a:t>
            </a:r>
          </a:p>
        </p:txBody>
      </p:sp>
      <p:sp>
        <p:nvSpPr>
          <p:cNvPr id="14" name="New shape"/>
          <p:cNvSpPr/>
          <p:nvPr/>
        </p:nvSpPr>
        <p:spPr>
          <a:xfrm>
            <a:off x="795972" y="2016053"/>
            <a:ext cx="1488853" cy="23097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NSimSun"/>
              </a:rPr>
              <a:t>唤起读者的注意</a:t>
            </a:r>
          </a:p>
        </p:txBody>
      </p:sp>
      <p:sp>
        <p:nvSpPr>
          <p:cNvPr id="15" name="New shape"/>
          <p:cNvSpPr/>
          <p:nvPr/>
        </p:nvSpPr>
        <p:spPr>
          <a:xfrm>
            <a:off x="338773" y="2318487"/>
            <a:ext cx="1200150" cy="2606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latin typeface="SimHei"/>
              </a:rPr>
              <a:t>导语的写法</a:t>
            </a:r>
          </a:p>
        </p:txBody>
      </p:sp>
      <p:sp>
        <p:nvSpPr>
          <p:cNvPr id="16" name="New shape"/>
          <p:cNvSpPr/>
          <p:nvPr/>
        </p:nvSpPr>
        <p:spPr>
          <a:xfrm>
            <a:off x="1488123" y="2318487"/>
            <a:ext cx="240030" cy="2606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ea typeface="NSimSun"/>
              </a:rPr>
              <a:t>：</a:t>
            </a:r>
          </a:p>
        </p:txBody>
      </p:sp>
      <p:sp>
        <p:nvSpPr>
          <p:cNvPr id="17" name="New shape"/>
          <p:cNvSpPr/>
          <p:nvPr/>
        </p:nvSpPr>
        <p:spPr>
          <a:xfrm>
            <a:off x="801052" y="2668198"/>
            <a:ext cx="3403092" cy="23097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latin typeface="NSimSun"/>
              </a:rPr>
              <a:t>叙述式、描写式、引用式、评论式等</a:t>
            </a:r>
          </a:p>
        </p:txBody>
      </p:sp>
      <p:sp>
        <p:nvSpPr>
          <p:cNvPr id="18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5760720" cy="108204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3195447"/>
            <a:ext cx="5753100" cy="101600"/>
          </a:xfrm>
          <a:prstGeom prst="rect"/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0" y="2915031"/>
            <a:ext cx="1663700" cy="304800"/>
          </a:xfrm>
          <a:prstGeom prst="rect"/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1878965" y="271422"/>
            <a:ext cx="2126202" cy="2903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1F5F"/>
                </a:solidFill>
                <a:ea typeface="SimHei"/>
              </a:rPr>
              <a:t>叙述式导语  举例</a:t>
            </a:r>
          </a:p>
        </p:txBody>
      </p:sp>
      <p:sp>
        <p:nvSpPr>
          <p:cNvPr id="7" name="New shape"/>
          <p:cNvSpPr/>
          <p:nvPr/>
        </p:nvSpPr>
        <p:spPr>
          <a:xfrm>
            <a:off x="569912" y="812585"/>
            <a:ext cx="5029199" cy="2606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ea typeface="SimSun"/>
              </a:rPr>
              <a:t>本报讯  １９日上午９时，记者在大连红凌路附</a:t>
            </a:r>
          </a:p>
        </p:txBody>
      </p:sp>
      <p:sp>
        <p:nvSpPr>
          <p:cNvPr id="8" name="New shape"/>
          <p:cNvSpPr/>
          <p:nvPr/>
        </p:nvSpPr>
        <p:spPr>
          <a:xfrm>
            <a:off x="532448" y="1086905"/>
            <a:ext cx="5040629" cy="2606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ea typeface="SimSun"/>
              </a:rPr>
              <a:t>近某高校采访时，一辆银灰色的奔驰Ｓ５００擦</a:t>
            </a:r>
          </a:p>
        </p:txBody>
      </p:sp>
      <p:sp>
        <p:nvSpPr>
          <p:cNvPr id="9" name="New shape"/>
          <p:cNvSpPr/>
          <p:nvPr/>
        </p:nvSpPr>
        <p:spPr>
          <a:xfrm>
            <a:off x="532448" y="1361225"/>
            <a:ext cx="5040629" cy="2606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ea typeface="SimSun"/>
              </a:rPr>
              <a:t>身而过，又在不远处停下，记者惊讶地发现这辆</a:t>
            </a:r>
          </a:p>
        </p:txBody>
      </p:sp>
      <p:sp>
        <p:nvSpPr>
          <p:cNvPr id="10" name="New shape"/>
          <p:cNvSpPr/>
          <p:nvPr/>
        </p:nvSpPr>
        <p:spPr>
          <a:xfrm>
            <a:off x="532448" y="1635545"/>
            <a:ext cx="5040629" cy="2606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ea typeface="SimSun"/>
              </a:rPr>
              <a:t>车的主人竟是一个女孩子，烫发、红色风衣、棕</a:t>
            </a:r>
          </a:p>
        </p:txBody>
      </p:sp>
      <p:sp>
        <p:nvSpPr>
          <p:cNvPr id="11" name="New shape"/>
          <p:cNvSpPr/>
          <p:nvPr/>
        </p:nvSpPr>
        <p:spPr>
          <a:xfrm>
            <a:off x="532448" y="1909865"/>
            <a:ext cx="4560569" cy="2606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latin typeface="SimSun"/>
              </a:rPr>
              <a:t>靴，手里还拎着书包，看打扮像是大学生。</a:t>
            </a:r>
          </a:p>
        </p:txBody>
      </p:sp>
      <p:sp>
        <p:nvSpPr>
          <p:cNvPr id="12" name="New shape"/>
          <p:cNvSpPr/>
          <p:nvPr/>
        </p:nvSpPr>
        <p:spPr>
          <a:xfrm>
            <a:off x="1243012" y="2559295"/>
            <a:ext cx="850773" cy="23097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latin typeface="SimSun"/>
              </a:rPr>
              <a:t>《真牛气</a:t>
            </a:r>
          </a:p>
        </p:txBody>
      </p:sp>
      <p:sp>
        <p:nvSpPr>
          <p:cNvPr id="13" name="New shape"/>
          <p:cNvSpPr/>
          <p:nvPr/>
        </p:nvSpPr>
        <p:spPr>
          <a:xfrm>
            <a:off x="2060892" y="2573225"/>
            <a:ext cx="405130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Arial"/>
              </a:rPr>
              <a:t>——</a:t>
            </a:r>
          </a:p>
        </p:txBody>
      </p:sp>
      <p:sp>
        <p:nvSpPr>
          <p:cNvPr id="14" name="New shape"/>
          <p:cNvSpPr/>
          <p:nvPr/>
        </p:nvSpPr>
        <p:spPr>
          <a:xfrm>
            <a:off x="2467292" y="2559295"/>
            <a:ext cx="2126932" cy="23097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latin typeface="SimSun"/>
              </a:rPr>
              <a:t>女大学生开奔驰上学》</a:t>
            </a:r>
          </a:p>
        </p:txBody>
      </p:sp>
      <p:sp>
        <p:nvSpPr>
          <p:cNvPr id="15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5760720" cy="108204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3195447"/>
            <a:ext cx="5753100" cy="101600"/>
          </a:xfrm>
          <a:prstGeom prst="rect"/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0" y="2915031"/>
            <a:ext cx="1663700" cy="304800"/>
          </a:xfrm>
          <a:prstGeom prst="rect"/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1858327" y="282534"/>
            <a:ext cx="2126202" cy="2903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1F5F"/>
                </a:solidFill>
                <a:ea typeface="SimHei"/>
              </a:rPr>
              <a:t>评论式导语  举例</a:t>
            </a:r>
          </a:p>
        </p:txBody>
      </p:sp>
      <p:sp>
        <p:nvSpPr>
          <p:cNvPr id="7" name="New shape"/>
          <p:cNvSpPr/>
          <p:nvPr/>
        </p:nvSpPr>
        <p:spPr>
          <a:xfrm>
            <a:off x="620712" y="837985"/>
            <a:ext cx="4800599" cy="2606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ea typeface="SimSun"/>
              </a:rPr>
              <a:t>只因为淘气被妈妈责骂了几句，一位五岁女孩</a:t>
            </a:r>
          </a:p>
        </p:txBody>
      </p:sp>
      <p:sp>
        <p:nvSpPr>
          <p:cNvPr id="8" name="New shape"/>
          <p:cNvSpPr/>
          <p:nvPr/>
        </p:nvSpPr>
        <p:spPr>
          <a:xfrm>
            <a:off x="532448" y="1117385"/>
            <a:ext cx="5040629" cy="2606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ea typeface="SimSun"/>
              </a:rPr>
              <a:t>一气之下逃出家门，至今下落不明。有关专家指</a:t>
            </a:r>
          </a:p>
        </p:txBody>
      </p:sp>
      <p:sp>
        <p:nvSpPr>
          <p:cNvPr id="9" name="New shape"/>
          <p:cNvSpPr/>
          <p:nvPr/>
        </p:nvSpPr>
        <p:spPr>
          <a:xfrm>
            <a:off x="532448" y="1391705"/>
            <a:ext cx="5040629" cy="2606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ea typeface="SimSun"/>
              </a:rPr>
              <a:t>出，独生子女的家庭教育问题已到了让人忧心的</a:t>
            </a:r>
          </a:p>
        </p:txBody>
      </p:sp>
      <p:sp>
        <p:nvSpPr>
          <p:cNvPr id="10" name="New shape"/>
          <p:cNvSpPr/>
          <p:nvPr/>
        </p:nvSpPr>
        <p:spPr>
          <a:xfrm>
            <a:off x="532447" y="1666025"/>
            <a:ext cx="720090" cy="2606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latin typeface="SimSun"/>
              </a:rPr>
              <a:t>地步。</a:t>
            </a:r>
          </a:p>
        </p:txBody>
      </p:sp>
      <p:sp>
        <p:nvSpPr>
          <p:cNvPr id="11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5760720" cy="108204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3195447"/>
            <a:ext cx="5753100" cy="101600"/>
          </a:xfrm>
          <a:prstGeom prst="rect"/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0" y="2915031"/>
            <a:ext cx="1663700" cy="304800"/>
          </a:xfrm>
          <a:prstGeom prst="rect"/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1858327" y="282534"/>
            <a:ext cx="2126202" cy="2903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1F5F"/>
                </a:solidFill>
                <a:latin typeface="SimHei"/>
              </a:rPr>
              <a:t>感叹式导语  举例</a:t>
            </a:r>
          </a:p>
        </p:txBody>
      </p:sp>
      <p:sp>
        <p:nvSpPr>
          <p:cNvPr id="7" name="New shape"/>
          <p:cNvSpPr/>
          <p:nvPr/>
        </p:nvSpPr>
        <p:spPr>
          <a:xfrm>
            <a:off x="594360" y="1045476"/>
            <a:ext cx="114300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ea typeface="Arial"/>
              </a:rPr>
              <a:t>“</a:t>
            </a:r>
          </a:p>
        </p:txBody>
      </p:sp>
      <p:sp>
        <p:nvSpPr>
          <p:cNvPr id="8" name="New shape"/>
          <p:cNvSpPr/>
          <p:nvPr/>
        </p:nvSpPr>
        <p:spPr>
          <a:xfrm>
            <a:off x="708660" y="1029755"/>
            <a:ext cx="960120" cy="2606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latin typeface="SimSun"/>
              </a:rPr>
              <a:t>压岁钱，</a:t>
            </a:r>
          </a:p>
        </p:txBody>
      </p:sp>
      <p:sp>
        <p:nvSpPr>
          <p:cNvPr id="9" name="New shape"/>
          <p:cNvSpPr/>
          <p:nvPr/>
        </p:nvSpPr>
        <p:spPr>
          <a:xfrm>
            <a:off x="1628140" y="1045476"/>
            <a:ext cx="254050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ea typeface="Arial"/>
              </a:rPr>
              <a:t>17</a:t>
            </a:r>
          </a:p>
        </p:txBody>
      </p:sp>
      <p:sp>
        <p:nvSpPr>
          <p:cNvPr id="10" name="New shape"/>
          <p:cNvSpPr/>
          <p:nvPr/>
        </p:nvSpPr>
        <p:spPr>
          <a:xfrm>
            <a:off x="1882140" y="1029755"/>
            <a:ext cx="3600450" cy="2606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ea typeface="SimSun"/>
              </a:rPr>
              <a:t>万！”郑州市纬五路第一小学的老</a:t>
            </a:r>
          </a:p>
        </p:txBody>
      </p:sp>
      <p:sp>
        <p:nvSpPr>
          <p:cNvPr id="11" name="New shape"/>
          <p:cNvSpPr/>
          <p:nvPr/>
        </p:nvSpPr>
        <p:spPr>
          <a:xfrm>
            <a:off x="534035" y="1302805"/>
            <a:ext cx="4080509" cy="2606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latin typeface="SimSun"/>
              </a:rPr>
              <a:t>师们被这一庞大的数字惊得目瞪口呆。</a:t>
            </a:r>
          </a:p>
        </p:txBody>
      </p:sp>
      <p:sp>
        <p:nvSpPr>
          <p:cNvPr id="12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5760720" cy="108204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3195447"/>
            <a:ext cx="5753100" cy="101600"/>
          </a:xfrm>
          <a:prstGeom prst="rect"/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0" y="2915031"/>
            <a:ext cx="1663700" cy="304800"/>
          </a:xfrm>
          <a:prstGeom prst="rect"/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1794192" y="282534"/>
            <a:ext cx="2253520" cy="2903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1F5F"/>
                </a:solidFill>
                <a:latin typeface="SimHei"/>
              </a:rPr>
              <a:t>引用式导语   举例</a:t>
            </a:r>
          </a:p>
        </p:txBody>
      </p:sp>
      <p:sp>
        <p:nvSpPr>
          <p:cNvPr id="7" name="New shape"/>
          <p:cNvSpPr/>
          <p:nvPr/>
        </p:nvSpPr>
        <p:spPr>
          <a:xfrm>
            <a:off x="969010" y="937680"/>
            <a:ext cx="4434839" cy="2606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ea typeface="SimSun"/>
              </a:rPr>
              <a:t>“精彩，实在精彩！” “你有没有注意，</a:t>
            </a:r>
          </a:p>
        </p:txBody>
      </p:sp>
      <p:sp>
        <p:nvSpPr>
          <p:cNvPr id="8" name="New shape"/>
          <p:cNvSpPr/>
          <p:nvPr/>
        </p:nvSpPr>
        <p:spPr>
          <a:xfrm>
            <a:off x="553085" y="1229780"/>
            <a:ext cx="1680210" cy="2606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latin typeface="SimSun"/>
              </a:rPr>
              <a:t>梁启圣老师讲他</a:t>
            </a:r>
          </a:p>
        </p:txBody>
      </p:sp>
      <p:sp>
        <p:nvSpPr>
          <p:cNvPr id="9" name="New shape"/>
          <p:cNvSpPr/>
          <p:nvPr/>
        </p:nvSpPr>
        <p:spPr>
          <a:xfrm>
            <a:off x="2162175" y="1245501"/>
            <a:ext cx="254050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ea typeface="Arial"/>
              </a:rPr>
              <a:t>10</a:t>
            </a:r>
          </a:p>
        </p:txBody>
      </p:sp>
      <p:sp>
        <p:nvSpPr>
          <p:cNvPr id="10" name="New shape"/>
          <p:cNvSpPr/>
          <p:nvPr/>
        </p:nvSpPr>
        <p:spPr>
          <a:xfrm>
            <a:off x="2416175" y="1229780"/>
            <a:ext cx="2880360" cy="2606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ea typeface="SimSun"/>
              </a:rPr>
              <a:t>多年来用自己的工资抚养少</a:t>
            </a:r>
          </a:p>
        </p:txBody>
      </p:sp>
      <p:sp>
        <p:nvSpPr>
          <p:cNvPr id="11" name="New shape"/>
          <p:cNvSpPr/>
          <p:nvPr/>
        </p:nvSpPr>
        <p:spPr>
          <a:xfrm>
            <a:off x="553085" y="1476160"/>
            <a:ext cx="2880360" cy="2606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latin typeface="SimSun"/>
              </a:rPr>
              <a:t>数民族学生那一段时，就被</a:t>
            </a:r>
          </a:p>
        </p:txBody>
      </p:sp>
      <p:sp>
        <p:nvSpPr>
          <p:cNvPr id="12" name="New shape"/>
          <p:cNvSpPr/>
          <p:nvPr/>
        </p:nvSpPr>
        <p:spPr>
          <a:xfrm>
            <a:off x="3311525" y="1491880"/>
            <a:ext cx="127025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ea typeface="Arial"/>
              </a:rPr>
              <a:t>6</a:t>
            </a:r>
          </a:p>
        </p:txBody>
      </p:sp>
      <p:sp>
        <p:nvSpPr>
          <p:cNvPr id="13" name="New shape"/>
          <p:cNvSpPr/>
          <p:nvPr/>
        </p:nvSpPr>
        <p:spPr>
          <a:xfrm>
            <a:off x="3438525" y="1476160"/>
            <a:ext cx="1920240" cy="2606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ea typeface="SimSun"/>
              </a:rPr>
              <a:t>次掌声所打断。”</a:t>
            </a:r>
          </a:p>
        </p:txBody>
      </p:sp>
      <p:sp>
        <p:nvSpPr>
          <p:cNvPr id="14" name="New shape"/>
          <p:cNvSpPr/>
          <p:nvPr/>
        </p:nvSpPr>
        <p:spPr>
          <a:xfrm>
            <a:off x="553085" y="1721270"/>
            <a:ext cx="4800599" cy="2606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ea typeface="SimSun"/>
              </a:rPr>
              <a:t>这是昨天上午省里的报告团在广州中山纪念堂</a:t>
            </a:r>
          </a:p>
        </p:txBody>
      </p:sp>
      <p:sp>
        <p:nvSpPr>
          <p:cNvPr id="15" name="New shape"/>
          <p:cNvSpPr/>
          <p:nvPr/>
        </p:nvSpPr>
        <p:spPr>
          <a:xfrm>
            <a:off x="553085" y="1967650"/>
            <a:ext cx="4800599" cy="2606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latin typeface="SimSun"/>
              </a:rPr>
              <a:t>做首场报告以后，记者在人群中听到的议论。</a:t>
            </a:r>
          </a:p>
        </p:txBody>
      </p:sp>
      <p:sp>
        <p:nvSpPr>
          <p:cNvPr id="16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5760720" cy="108204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3195447"/>
            <a:ext cx="5753100" cy="101600"/>
          </a:xfrm>
          <a:prstGeom prst="rect"/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0" y="2915031"/>
            <a:ext cx="1663700" cy="304800"/>
          </a:xfrm>
          <a:prstGeom prst="rect"/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411797" y="407598"/>
            <a:ext cx="1488853" cy="23097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latin typeface="SimHei"/>
              </a:rPr>
              <a:t>导语写作要求：</a:t>
            </a:r>
          </a:p>
        </p:txBody>
      </p:sp>
      <p:sp>
        <p:nvSpPr>
          <p:cNvPr id="7" name="New shape"/>
          <p:cNvSpPr/>
          <p:nvPr/>
        </p:nvSpPr>
        <p:spPr>
          <a:xfrm>
            <a:off x="540068" y="838442"/>
            <a:ext cx="320040" cy="3475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ea typeface="NSimSun"/>
              </a:rPr>
              <a:t>·</a:t>
            </a:r>
          </a:p>
        </p:txBody>
      </p:sp>
      <p:sp>
        <p:nvSpPr>
          <p:cNvPr id="8" name="New shape"/>
          <p:cNvSpPr/>
          <p:nvPr/>
        </p:nvSpPr>
        <p:spPr>
          <a:xfrm>
            <a:off x="846137" y="920042"/>
            <a:ext cx="2765012" cy="23097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latin typeface="NSimSun"/>
              </a:rPr>
              <a:t>突出主要事实，展示消息精华</a:t>
            </a:r>
          </a:p>
        </p:txBody>
      </p:sp>
      <p:sp>
        <p:nvSpPr>
          <p:cNvPr id="9" name="New shape"/>
          <p:cNvSpPr/>
          <p:nvPr/>
        </p:nvSpPr>
        <p:spPr>
          <a:xfrm>
            <a:off x="527368" y="1387082"/>
            <a:ext cx="320040" cy="3475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ea typeface="NSimSun"/>
              </a:rPr>
              <a:t>·</a:t>
            </a:r>
          </a:p>
        </p:txBody>
      </p:sp>
      <p:sp>
        <p:nvSpPr>
          <p:cNvPr id="10" name="New shape"/>
          <p:cNvSpPr/>
          <p:nvPr/>
        </p:nvSpPr>
        <p:spPr>
          <a:xfrm>
            <a:off x="833438" y="1468682"/>
            <a:ext cx="1063466" cy="23097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latin typeface="NSimSun"/>
              </a:rPr>
              <a:t>要留有余地</a:t>
            </a:r>
          </a:p>
        </p:txBody>
      </p:sp>
      <p:sp>
        <p:nvSpPr>
          <p:cNvPr id="11" name="New shape"/>
          <p:cNvSpPr/>
          <p:nvPr/>
        </p:nvSpPr>
        <p:spPr>
          <a:xfrm>
            <a:off x="527368" y="1935723"/>
            <a:ext cx="320040" cy="3475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ea typeface="NSimSun"/>
              </a:rPr>
              <a:t>·</a:t>
            </a:r>
          </a:p>
        </p:txBody>
      </p:sp>
      <p:sp>
        <p:nvSpPr>
          <p:cNvPr id="12" name="New shape"/>
          <p:cNvSpPr/>
          <p:nvPr/>
        </p:nvSpPr>
        <p:spPr>
          <a:xfrm>
            <a:off x="833437" y="2017323"/>
            <a:ext cx="1701546" cy="23097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NSimSun"/>
              </a:rPr>
              <a:t>要有阅读的兴奋点</a:t>
            </a:r>
          </a:p>
        </p:txBody>
      </p:sp>
      <p:sp>
        <p:nvSpPr>
          <p:cNvPr id="13" name="New shape"/>
          <p:cNvSpPr/>
          <p:nvPr/>
        </p:nvSpPr>
        <p:spPr>
          <a:xfrm>
            <a:off x="3115627" y="2118957"/>
            <a:ext cx="1920240" cy="17377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200" b="1" dirty="1">
                <a:solidFill>
                  <a:srgbClr val="000000"/>
                </a:solidFill>
                <a:ea typeface="SimSun"/>
              </a:rPr>
              <a:t>能引起读者兴趣的兴奋点：</a:t>
            </a:r>
          </a:p>
        </p:txBody>
      </p:sp>
      <p:sp>
        <p:nvSpPr>
          <p:cNvPr id="14" name="New shape"/>
          <p:cNvSpPr/>
          <p:nvPr/>
        </p:nvSpPr>
        <p:spPr>
          <a:xfrm>
            <a:off x="3455988" y="2302472"/>
            <a:ext cx="800100" cy="17377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200" b="1" dirty="1">
                <a:solidFill>
                  <a:srgbClr val="000000"/>
                </a:solidFill>
                <a:ea typeface="SimSun"/>
              </a:rPr>
              <a:t>有趣的情节</a:t>
            </a:r>
          </a:p>
        </p:txBody>
      </p:sp>
      <p:sp>
        <p:nvSpPr>
          <p:cNvPr id="15" name="New shape"/>
          <p:cNvSpPr/>
          <p:nvPr/>
        </p:nvSpPr>
        <p:spPr>
          <a:xfrm>
            <a:off x="3455988" y="2485353"/>
            <a:ext cx="800100" cy="17377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200" b="1" dirty="1">
                <a:solidFill>
                  <a:srgbClr val="000000"/>
                </a:solidFill>
                <a:ea typeface="SimSun"/>
              </a:rPr>
              <a:t>生动的场面</a:t>
            </a:r>
          </a:p>
        </p:txBody>
      </p:sp>
      <p:sp>
        <p:nvSpPr>
          <p:cNvPr id="16" name="New shape"/>
          <p:cNvSpPr/>
          <p:nvPr/>
        </p:nvSpPr>
        <p:spPr>
          <a:xfrm>
            <a:off x="3455988" y="2668232"/>
            <a:ext cx="800100" cy="17377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200" b="1" dirty="1">
                <a:solidFill>
                  <a:srgbClr val="000000"/>
                </a:solidFill>
                <a:latin typeface="SimSun"/>
              </a:rPr>
              <a:t>诱人的悬念</a:t>
            </a:r>
          </a:p>
        </p:txBody>
      </p:sp>
      <p:sp>
        <p:nvSpPr>
          <p:cNvPr id="17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5760720" cy="108204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3195447"/>
            <a:ext cx="5753100" cy="101600"/>
          </a:xfrm>
          <a:prstGeom prst="rect"/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0" y="2915031"/>
            <a:ext cx="1663700" cy="304800"/>
          </a:xfrm>
          <a:prstGeom prst="rect"/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287973" y="225384"/>
            <a:ext cx="4545235" cy="2903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990033"/>
                </a:solidFill>
                <a:latin typeface="NSimSun"/>
              </a:rPr>
              <a:t>比较：同一新闻事件不同导语的写法。</a:t>
            </a:r>
          </a:p>
        </p:txBody>
      </p:sp>
      <p:sp>
        <p:nvSpPr>
          <p:cNvPr id="7" name="New shape"/>
          <p:cNvSpPr/>
          <p:nvPr/>
        </p:nvSpPr>
        <p:spPr>
          <a:xfrm>
            <a:off x="287972" y="954527"/>
            <a:ext cx="142518" cy="16674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260" dirty="1">
                <a:solidFill>
                  <a:srgbClr val="0000FF"/>
                </a:solidFill>
                <a:ea typeface="Wingdings"/>
              </a:rPr>
              <a:t>v</a:t>
            </a:r>
          </a:p>
        </p:txBody>
      </p:sp>
      <p:sp>
        <p:nvSpPr>
          <p:cNvPr id="8" name="New shape"/>
          <p:cNvSpPr/>
          <p:nvPr/>
        </p:nvSpPr>
        <p:spPr>
          <a:xfrm>
            <a:off x="431482" y="888785"/>
            <a:ext cx="5280659" cy="2606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ea typeface="SimSun"/>
              </a:rPr>
              <a:t>世界重量级拳王迈克·泰森今晚以85秒钟的时间，</a:t>
            </a:r>
          </a:p>
        </p:txBody>
      </p:sp>
      <p:sp>
        <p:nvSpPr>
          <p:cNvPr id="9" name="New shape"/>
          <p:cNvSpPr/>
          <p:nvPr/>
        </p:nvSpPr>
        <p:spPr>
          <a:xfrm>
            <a:off x="287973" y="1135165"/>
            <a:ext cx="5280659" cy="2606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ea typeface="SimSun"/>
              </a:rPr>
              <a:t>击垮挑战者卡尔·威廉斯，创造了历时最短的一场</a:t>
            </a:r>
          </a:p>
        </p:txBody>
      </p:sp>
      <p:sp>
        <p:nvSpPr>
          <p:cNvPr id="10" name="New shape"/>
          <p:cNvSpPr/>
          <p:nvPr/>
        </p:nvSpPr>
        <p:spPr>
          <a:xfrm>
            <a:off x="287972" y="1381545"/>
            <a:ext cx="1440180" cy="2606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latin typeface="SimSun"/>
              </a:rPr>
              <a:t>拳王卫冕战。</a:t>
            </a:r>
          </a:p>
        </p:txBody>
      </p:sp>
      <p:sp>
        <p:nvSpPr>
          <p:cNvPr id="11" name="New shape"/>
          <p:cNvSpPr/>
          <p:nvPr/>
        </p:nvSpPr>
        <p:spPr>
          <a:xfrm>
            <a:off x="287972" y="2015612"/>
            <a:ext cx="142518" cy="16674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260" dirty="1">
                <a:solidFill>
                  <a:srgbClr val="0000FF"/>
                </a:solidFill>
                <a:latin typeface="Wingdings"/>
              </a:rPr>
              <a:t>v</a:t>
            </a:r>
          </a:p>
        </p:txBody>
      </p:sp>
      <p:sp>
        <p:nvSpPr>
          <p:cNvPr id="12" name="New shape"/>
          <p:cNvSpPr/>
          <p:nvPr/>
        </p:nvSpPr>
        <p:spPr>
          <a:xfrm>
            <a:off x="431482" y="1949870"/>
            <a:ext cx="5280659" cy="2606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ea typeface="SimSun"/>
              </a:rPr>
              <a:t>“85秒！拳王泰森击败挑战者。85秒！历史上最短</a:t>
            </a:r>
          </a:p>
        </p:txBody>
      </p:sp>
      <p:sp>
        <p:nvSpPr>
          <p:cNvPr id="13" name="New shape"/>
          <p:cNvSpPr/>
          <p:nvPr/>
        </p:nvSpPr>
        <p:spPr>
          <a:xfrm>
            <a:off x="287973" y="2196250"/>
            <a:ext cx="5040629" cy="2606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ea typeface="SimSun"/>
              </a:rPr>
              <a:t>的拳王卫冕战。85秒！1300万美元尽入腰包。”</a:t>
            </a:r>
          </a:p>
        </p:txBody>
      </p:sp>
      <p:sp>
        <p:nvSpPr>
          <p:cNvPr id="14" name="New shape"/>
          <p:cNvSpPr/>
          <p:nvPr/>
        </p:nvSpPr>
        <p:spPr>
          <a:xfrm>
            <a:off x="2328227" y="1407405"/>
            <a:ext cx="1063466" cy="23097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FF"/>
                </a:solidFill>
                <a:ea typeface="SimHei"/>
              </a:rPr>
              <a:t>叙述式导语</a:t>
            </a:r>
          </a:p>
        </p:txBody>
      </p:sp>
      <p:sp>
        <p:nvSpPr>
          <p:cNvPr id="15" name="New shape"/>
          <p:cNvSpPr/>
          <p:nvPr/>
        </p:nvSpPr>
        <p:spPr>
          <a:xfrm>
            <a:off x="3401378" y="2551992"/>
            <a:ext cx="1701546" cy="23097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FF"/>
                </a:solidFill>
                <a:latin typeface="SimHei"/>
              </a:rPr>
              <a:t>引用、感叹式导语</a:t>
            </a:r>
          </a:p>
        </p:txBody>
      </p:sp>
      <p:sp>
        <p:nvSpPr>
          <p:cNvPr id="16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5760720" cy="108204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3195447"/>
            <a:ext cx="5753100" cy="101600"/>
          </a:xfrm>
          <a:prstGeom prst="rect"/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0" y="2915031"/>
            <a:ext cx="1663700" cy="304800"/>
          </a:xfrm>
          <a:prstGeom prst="rect"/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216535" y="217447"/>
            <a:ext cx="5347334" cy="2903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990033"/>
                </a:solidFill>
                <a:ea typeface="NSimSun"/>
              </a:rPr>
              <a:t>比较：同一新闻事件不同标题及导语的写法。</a:t>
            </a:r>
          </a:p>
        </p:txBody>
      </p:sp>
      <p:sp>
        <p:nvSpPr>
          <p:cNvPr id="7" name="New shape"/>
          <p:cNvSpPr/>
          <p:nvPr/>
        </p:nvSpPr>
        <p:spPr>
          <a:xfrm>
            <a:off x="2096135" y="563173"/>
            <a:ext cx="1276159" cy="23097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SimSun"/>
              </a:rPr>
              <a:t>确保“端庄”</a:t>
            </a:r>
          </a:p>
        </p:txBody>
      </p:sp>
      <p:sp>
        <p:nvSpPr>
          <p:cNvPr id="8" name="New shape"/>
          <p:cNvSpPr/>
          <p:nvPr/>
        </p:nvSpPr>
        <p:spPr>
          <a:xfrm>
            <a:off x="1578610" y="855907"/>
            <a:ext cx="1914239" cy="23097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C00000"/>
                </a:solidFill>
                <a:ea typeface="SimHei"/>
              </a:rPr>
              <a:t>学校禁止女生穿裙子</a:t>
            </a:r>
          </a:p>
        </p:txBody>
      </p:sp>
      <p:sp>
        <p:nvSpPr>
          <p:cNvPr id="9" name="New shape"/>
          <p:cNvSpPr/>
          <p:nvPr/>
        </p:nvSpPr>
        <p:spPr>
          <a:xfrm>
            <a:off x="730885" y="1167267"/>
            <a:ext cx="5058633" cy="2034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ea typeface="NSimSun"/>
              </a:rPr>
              <a:t>英国东部某郡的一所学校为了让女生保持“端庄”，21日颁布</a:t>
            </a:r>
          </a:p>
        </p:txBody>
      </p:sp>
      <p:sp>
        <p:nvSpPr>
          <p:cNvPr id="10" name="New shape"/>
          <p:cNvSpPr/>
          <p:nvPr/>
        </p:nvSpPr>
        <p:spPr>
          <a:xfrm>
            <a:off x="410210" y="1386977"/>
            <a:ext cx="1124140" cy="2034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latin typeface="NSimSun"/>
              </a:rPr>
              <a:t>了一条新禁令</a:t>
            </a:r>
          </a:p>
        </p:txBody>
      </p:sp>
      <p:sp>
        <p:nvSpPr>
          <p:cNvPr id="11" name="New shape"/>
          <p:cNvSpPr/>
          <p:nvPr/>
        </p:nvSpPr>
        <p:spPr>
          <a:xfrm>
            <a:off x="1484630" y="1399248"/>
            <a:ext cx="356870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ea typeface="TimesNewRomanPS"/>
              </a:rPr>
              <a:t>——</a:t>
            </a:r>
          </a:p>
        </p:txBody>
      </p:sp>
      <p:sp>
        <p:nvSpPr>
          <p:cNvPr id="12" name="New shape"/>
          <p:cNvSpPr/>
          <p:nvPr/>
        </p:nvSpPr>
        <p:spPr>
          <a:xfrm>
            <a:off x="1840230" y="1386977"/>
            <a:ext cx="2060924" cy="2034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ea typeface="NSimSun"/>
              </a:rPr>
              <a:t>禁止女学生穿裙子上学。</a:t>
            </a:r>
          </a:p>
        </p:txBody>
      </p:sp>
      <p:sp>
        <p:nvSpPr>
          <p:cNvPr id="13" name="New shape"/>
          <p:cNvSpPr/>
          <p:nvPr/>
        </p:nvSpPr>
        <p:spPr>
          <a:xfrm>
            <a:off x="1450975" y="1945567"/>
            <a:ext cx="2552319" cy="23097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C00000"/>
                </a:solidFill>
                <a:ea typeface="SimHei"/>
              </a:rPr>
              <a:t>英国一中学颁布“禁裙令”</a:t>
            </a:r>
          </a:p>
        </p:txBody>
      </p:sp>
      <p:sp>
        <p:nvSpPr>
          <p:cNvPr id="14" name="New shape"/>
          <p:cNvSpPr/>
          <p:nvPr/>
        </p:nvSpPr>
        <p:spPr>
          <a:xfrm>
            <a:off x="730885" y="2256927"/>
            <a:ext cx="5058633" cy="2034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ea typeface="NSimSun"/>
              </a:rPr>
              <a:t>炎炎夏日，女孩子裙摆飘飘，风姿绰约，在任何地方都是一道</a:t>
            </a:r>
          </a:p>
        </p:txBody>
      </p:sp>
      <p:sp>
        <p:nvSpPr>
          <p:cNvPr id="15" name="New shape"/>
          <p:cNvSpPr/>
          <p:nvPr/>
        </p:nvSpPr>
        <p:spPr>
          <a:xfrm>
            <a:off x="410210" y="2477272"/>
            <a:ext cx="5433346" cy="2034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ea typeface="NSimSun"/>
              </a:rPr>
              <a:t>独特的风景线。但是在英国一所中学里，女学生们越来越短的裙子</a:t>
            </a:r>
          </a:p>
        </p:txBody>
      </p:sp>
      <p:sp>
        <p:nvSpPr>
          <p:cNvPr id="16" name="New shape"/>
          <p:cNvSpPr/>
          <p:nvPr/>
        </p:nvSpPr>
        <p:spPr>
          <a:xfrm>
            <a:off x="410210" y="2690632"/>
            <a:ext cx="5433346" cy="2034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ea typeface="NSimSun"/>
              </a:rPr>
              <a:t>却让校方头痛不已。最近，该校不得不做出决定：今后女学生只能</a:t>
            </a:r>
          </a:p>
        </p:txBody>
      </p:sp>
      <p:sp>
        <p:nvSpPr>
          <p:cNvPr id="17" name="New shape"/>
          <p:cNvSpPr/>
          <p:nvPr/>
        </p:nvSpPr>
        <p:spPr>
          <a:xfrm>
            <a:off x="410210" y="2903992"/>
            <a:ext cx="1311497" cy="2034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latin typeface="NSimSun"/>
              </a:rPr>
              <a:t>穿长裤来上学。</a:t>
            </a:r>
          </a:p>
        </p:txBody>
      </p:sp>
      <p:sp>
        <p:nvSpPr>
          <p:cNvPr id="18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Orya" typeface="Kalinga"/>
        <a:font script="Syrc" typeface="Estrangelo Edessa"/>
        <a:font script="Taml" typeface="Latha"/>
        <a:font script="Hang" typeface="맑은 고딕"/>
        <a:font script="Hant" typeface="新細明體"/>
        <a:font script="Hebr" typeface="Times New Roman"/>
        <a:font script="Beng" typeface="Vrinda"/>
        <a:font script="Gujr" typeface="Shruti"/>
        <a:font script="Tibt" typeface="Microsoft Himalaya"/>
        <a:font script="Guru" typeface="Raavi"/>
        <a:font script="Thaa" typeface="MV Boli"/>
        <a:font script="Khmr" typeface="MoolBoran"/>
        <a:font script="Cans" typeface="Euphemia"/>
        <a:font script="Uigh" typeface="Microsoft Uighur"/>
        <a:font script="Geor" typeface="Sylfaen"/>
        <a:font script="Arab" typeface="Times New Roman"/>
        <a:font script="Hans" typeface="宋体"/>
        <a:font script="Ethi" typeface="Nyala"/>
        <a:font script="Yiii" typeface="Microsoft Yi Baiti"/>
        <a:font script="Mong" typeface="Mongolian Baiti"/>
        <a:font script="Deva" typeface="Mangal"/>
        <a:font script="Thai" typeface="Angsana New"/>
        <a:font script="Mlym" typeface="Kartika"/>
        <a:font script="Sinh" typeface="Iskoola Pota"/>
        <a:font script="Viet" typeface="Times New Roman"/>
        <a:font script="Cher" typeface="Plantagenet Cherokee"/>
        <a:font script="Telu" typeface="Gautami"/>
        <a:font script="Knda" typeface="Tunga"/>
        <a:font script="Jpan" typeface="ＭＳ Ｐゴシック"/>
        <a:font script="Laoo" typeface="DokChampa"/>
      </a:majorFont>
      <a:minorFont>
        <a:latin typeface="Calibri"/>
        <a:ea typeface=""/>
        <a:cs typeface=""/>
        <a:font script="Orya" typeface="Kalinga"/>
        <a:font script="Syrc" typeface="Estrangelo Edessa"/>
        <a:font script="Taml" typeface="Latha"/>
        <a:font script="Hang" typeface="맑은 고딕"/>
        <a:font script="Hant" typeface="新細明體"/>
        <a:font script="Hebr" typeface="Arial"/>
        <a:font script="Beng" typeface="Vrinda"/>
        <a:font script="Gujr" typeface="Shruti"/>
        <a:font script="Tibt" typeface="Microsoft Himalaya"/>
        <a:font script="Guru" typeface="Raavi"/>
        <a:font script="Thaa" typeface="MV Boli"/>
        <a:font script="Khmr" typeface="DaunPenh"/>
        <a:font script="Cans" typeface="Euphemia"/>
        <a:font script="Uigh" typeface="Microsoft Uighur"/>
        <a:font script="Geor" typeface="Sylfaen"/>
        <a:font script="Arab" typeface="Arial"/>
        <a:font script="Hans" typeface="宋体"/>
        <a:font script="Ethi" typeface="Nyala"/>
        <a:font script="Yiii" typeface="Microsoft Yi Baiti"/>
        <a:font script="Mong" typeface="Mongolian Baiti"/>
        <a:font script="Deva" typeface="Mangal"/>
        <a:font script="Thai" typeface="Cordia New"/>
        <a:font script="Mlym" typeface="Kartika"/>
        <a:font script="Sinh" typeface="Iskoola Pota"/>
        <a:font script="Viet" typeface="Arial"/>
        <a:font script="Cher" typeface="Plantagenet Cherokee"/>
        <a:font script="Telu" typeface="Gautami"/>
        <a:font script="Knda" typeface="Tunga"/>
        <a:font script="Jpan" typeface="ＭＳ Ｐゴシック"/>
        <a:font script="Laoo" typeface="DokChampa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2024-09-24T01:47:28.9977814Z</dcterms:created>
  <dcterms:modified xsi:type="dcterms:W3CDTF">2024-09-24T01:47:28.9977815Z</dcterms:modified>
</cp:coreProperties>
</file>