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98" r:id="rId4"/>
    <p:sldId id="299" r:id="rId5"/>
    <p:sldId id="260" r:id="rId6"/>
    <p:sldId id="275" r:id="rId7"/>
    <p:sldId id="300" r:id="rId8"/>
    <p:sldId id="259" r:id="rId9"/>
    <p:sldId id="297" r:id="rId10"/>
    <p:sldId id="301" r:id="rId11"/>
    <p:sldId id="266" r:id="rId12"/>
    <p:sldId id="326" r:id="rId13"/>
    <p:sldId id="322" r:id="rId14"/>
    <p:sldId id="327" r:id="rId15"/>
    <p:sldId id="328" r:id="rId16"/>
    <p:sldId id="302" r:id="rId17"/>
    <p:sldId id="303" r:id="rId18"/>
    <p:sldId id="304" r:id="rId19"/>
    <p:sldId id="272" r:id="rId20"/>
    <p:sldId id="324" r:id="rId21"/>
    <p:sldId id="267" r:id="rId22"/>
    <p:sldId id="305" r:id="rId23"/>
    <p:sldId id="306" r:id="rId24"/>
    <p:sldId id="307" r:id="rId25"/>
    <p:sldId id="308" r:id="rId26"/>
    <p:sldId id="309" r:id="rId27"/>
    <p:sldId id="311" r:id="rId28"/>
    <p:sldId id="310" r:id="rId29"/>
    <p:sldId id="312" r:id="rId30"/>
    <p:sldId id="313" r:id="rId31"/>
    <p:sldId id="323" r:id="rId32"/>
    <p:sldId id="314" r:id="rId33"/>
    <p:sldId id="315" r:id="rId34"/>
    <p:sldId id="316" r:id="rId35"/>
    <p:sldId id="317" r:id="rId36"/>
    <p:sldId id="318" r:id="rId37"/>
    <p:sldId id="319" r:id="rId38"/>
    <p:sldId id="321" r:id="rId39"/>
    <p:sldId id="325" r:id="rId40"/>
    <p:sldId id="270" r:id="rId4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clrMode="bw" frameSlides="1"/>
  <p:clrMru>
    <a:srgbClr val="34729F"/>
    <a:srgbClr val="009900"/>
    <a:srgbClr val="3A83BB"/>
    <a:srgbClr val="397F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68514-B743-4C5D-9976-B7009EEFFBE0}" v="1" dt="2024-09-03T19:51:04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88258" autoAdjust="0"/>
  </p:normalViewPr>
  <p:slideViewPr>
    <p:cSldViewPr snapToGrid="0">
      <p:cViewPr>
        <p:scale>
          <a:sx n="73" d="100"/>
          <a:sy n="73" d="100"/>
        </p:scale>
        <p:origin x="107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-3528" y="-104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Sweeney" userId="b8217033-355b-4201-8f7b-61013f5544eb" providerId="ADAL" clId="{17C68514-B743-4C5D-9976-B7009EEFFBE0}"/>
    <pc:docChg chg="undo custSel modSld">
      <pc:chgData name="Ed Sweeney" userId="b8217033-355b-4201-8f7b-61013f5544eb" providerId="ADAL" clId="{17C68514-B743-4C5D-9976-B7009EEFFBE0}" dt="2024-09-03T19:51:22.082" v="120"/>
      <pc:docMkLst>
        <pc:docMk/>
      </pc:docMkLst>
      <pc:sldChg chg="modSp mod">
        <pc:chgData name="Ed Sweeney" userId="b8217033-355b-4201-8f7b-61013f5544eb" providerId="ADAL" clId="{17C68514-B743-4C5D-9976-B7009EEFFBE0}" dt="2024-09-03T18:41:50.832" v="18" actId="20577"/>
        <pc:sldMkLst>
          <pc:docMk/>
          <pc:sldMk cId="818192631" sldId="256"/>
        </pc:sldMkLst>
        <pc:spChg chg="mod">
          <ac:chgData name="Ed Sweeney" userId="b8217033-355b-4201-8f7b-61013f5544eb" providerId="ADAL" clId="{17C68514-B743-4C5D-9976-B7009EEFFBE0}" dt="2024-09-03T18:41:39.143" v="3" actId="20577"/>
          <ac:spMkLst>
            <pc:docMk/>
            <pc:sldMk cId="818192631" sldId="256"/>
            <ac:spMk id="2" creationId="{00000000-0000-0000-0000-000000000000}"/>
          </ac:spMkLst>
        </pc:spChg>
        <pc:spChg chg="mod">
          <ac:chgData name="Ed Sweeney" userId="b8217033-355b-4201-8f7b-61013f5544eb" providerId="ADAL" clId="{17C68514-B743-4C5D-9976-B7009EEFFBE0}" dt="2024-09-03T18:41:50.832" v="18" actId="20577"/>
          <ac:spMkLst>
            <pc:docMk/>
            <pc:sldMk cId="818192631" sldId="256"/>
            <ac:spMk id="3" creationId="{00000000-0000-0000-0000-000000000000}"/>
          </ac:spMkLst>
        </pc:spChg>
      </pc:sldChg>
      <pc:sldChg chg="addSp delSp modSp mod">
        <pc:chgData name="Ed Sweeney" userId="b8217033-355b-4201-8f7b-61013f5544eb" providerId="ADAL" clId="{17C68514-B743-4C5D-9976-B7009EEFFBE0}" dt="2024-09-03T19:51:22.082" v="120"/>
        <pc:sldMkLst>
          <pc:docMk/>
          <pc:sldMk cId="265902560" sldId="270"/>
        </pc:sldMkLst>
        <pc:spChg chg="mod">
          <ac:chgData name="Ed Sweeney" userId="b8217033-355b-4201-8f7b-61013f5544eb" providerId="ADAL" clId="{17C68514-B743-4C5D-9976-B7009EEFFBE0}" dt="2024-09-03T19:51:22.082" v="120"/>
          <ac:spMkLst>
            <pc:docMk/>
            <pc:sldMk cId="265902560" sldId="270"/>
            <ac:spMk id="3" creationId="{00000000-0000-0000-0000-000000000000}"/>
          </ac:spMkLst>
        </pc:spChg>
        <pc:picChg chg="add mod">
          <ac:chgData name="Ed Sweeney" userId="b8217033-355b-4201-8f7b-61013f5544eb" providerId="ADAL" clId="{17C68514-B743-4C5D-9976-B7009EEFFBE0}" dt="2024-09-03T19:51:13.406" v="119" actId="1076"/>
          <ac:picMkLst>
            <pc:docMk/>
            <pc:sldMk cId="265902560" sldId="270"/>
            <ac:picMk id="7" creationId="{EDD09ABB-5E7D-10D1-866B-0EC457BBC151}"/>
          </ac:picMkLst>
        </pc:picChg>
        <pc:picChg chg="del">
          <ac:chgData name="Ed Sweeney" userId="b8217033-355b-4201-8f7b-61013f5544eb" providerId="ADAL" clId="{17C68514-B743-4C5D-9976-B7009EEFFBE0}" dt="2024-09-03T19:51:04.316" v="117" actId="478"/>
          <ac:picMkLst>
            <pc:docMk/>
            <pc:sldMk cId="265902560" sldId="270"/>
            <ac:picMk id="23554" creationId="{FBE99FFE-5F86-4DAF-9E1D-E5B540C8832B}"/>
          </ac:picMkLst>
        </pc:picChg>
      </pc:sldChg>
      <pc:sldChg chg="modSp mod">
        <pc:chgData name="Ed Sweeney" userId="b8217033-355b-4201-8f7b-61013f5544eb" providerId="ADAL" clId="{17C68514-B743-4C5D-9976-B7009EEFFBE0}" dt="2024-09-03T18:42:37.508" v="22" actId="255"/>
        <pc:sldMkLst>
          <pc:docMk/>
          <pc:sldMk cId="128567866" sldId="275"/>
        </pc:sldMkLst>
        <pc:graphicFrameChg chg="modGraphic">
          <ac:chgData name="Ed Sweeney" userId="b8217033-355b-4201-8f7b-61013f5544eb" providerId="ADAL" clId="{17C68514-B743-4C5D-9976-B7009EEFFBE0}" dt="2024-09-03T18:42:37.508" v="22" actId="255"/>
          <ac:graphicFrameMkLst>
            <pc:docMk/>
            <pc:sldMk cId="128567866" sldId="275"/>
            <ac:graphicFrameMk id="5" creationId="{91D0ECF3-5725-42E0-8660-88974E2E0B71}"/>
          </ac:graphicFrameMkLst>
        </pc:graphicFrameChg>
      </pc:sldChg>
      <pc:sldChg chg="modSp mod">
        <pc:chgData name="Ed Sweeney" userId="b8217033-355b-4201-8f7b-61013f5544eb" providerId="ADAL" clId="{17C68514-B743-4C5D-9976-B7009EEFFBE0}" dt="2024-09-03T18:42:54.098" v="31" actId="20577"/>
        <pc:sldMkLst>
          <pc:docMk/>
          <pc:sldMk cId="1339724827" sldId="300"/>
        </pc:sldMkLst>
        <pc:spChg chg="mod">
          <ac:chgData name="Ed Sweeney" userId="b8217033-355b-4201-8f7b-61013f5544eb" providerId="ADAL" clId="{17C68514-B743-4C5D-9976-B7009EEFFBE0}" dt="2024-09-03T18:42:54.098" v="31" actId="20577"/>
          <ac:spMkLst>
            <pc:docMk/>
            <pc:sldMk cId="1339724827" sldId="300"/>
            <ac:spMk id="3" creationId="{00000000-0000-0000-0000-000000000000}"/>
          </ac:spMkLst>
        </pc:spChg>
      </pc:sldChg>
      <pc:sldChg chg="modSp mod">
        <pc:chgData name="Ed Sweeney" userId="b8217033-355b-4201-8f7b-61013f5544eb" providerId="ADAL" clId="{17C68514-B743-4C5D-9976-B7009EEFFBE0}" dt="2024-09-03T18:48:02.890" v="83" actId="20577"/>
        <pc:sldMkLst>
          <pc:docMk/>
          <pc:sldMk cId="2624841064" sldId="322"/>
        </pc:sldMkLst>
        <pc:spChg chg="mod">
          <ac:chgData name="Ed Sweeney" userId="b8217033-355b-4201-8f7b-61013f5544eb" providerId="ADAL" clId="{17C68514-B743-4C5D-9976-B7009EEFFBE0}" dt="2024-09-03T18:46:36.253" v="66" actId="1076"/>
          <ac:spMkLst>
            <pc:docMk/>
            <pc:sldMk cId="2624841064" sldId="322"/>
            <ac:spMk id="8" creationId="{F8BB9164-DC21-467D-A6E5-0B432DC13DA4}"/>
          </ac:spMkLst>
        </pc:spChg>
        <pc:spChg chg="mod">
          <ac:chgData name="Ed Sweeney" userId="b8217033-355b-4201-8f7b-61013f5544eb" providerId="ADAL" clId="{17C68514-B743-4C5D-9976-B7009EEFFBE0}" dt="2024-09-03T18:46:40.232" v="67" actId="1076"/>
          <ac:spMkLst>
            <pc:docMk/>
            <pc:sldMk cId="2624841064" sldId="322"/>
            <ac:spMk id="19" creationId="{EFFB2082-090B-4B8D-AE46-9F11AD034160}"/>
          </ac:spMkLst>
        </pc:spChg>
        <pc:graphicFrameChg chg="mod modGraphic">
          <ac:chgData name="Ed Sweeney" userId="b8217033-355b-4201-8f7b-61013f5544eb" providerId="ADAL" clId="{17C68514-B743-4C5D-9976-B7009EEFFBE0}" dt="2024-09-03T18:47:59.300" v="80" actId="20577"/>
          <ac:graphicFrameMkLst>
            <pc:docMk/>
            <pc:sldMk cId="2624841064" sldId="322"/>
            <ac:graphicFrameMk id="5" creationId="{375498B7-4950-42F6-87DA-D8B6F59C6865}"/>
          </ac:graphicFrameMkLst>
        </pc:graphicFrameChg>
        <pc:graphicFrameChg chg="mod modGraphic">
          <ac:chgData name="Ed Sweeney" userId="b8217033-355b-4201-8f7b-61013f5544eb" providerId="ADAL" clId="{17C68514-B743-4C5D-9976-B7009EEFFBE0}" dt="2024-09-03T18:47:27.936" v="72" actId="14100"/>
          <ac:graphicFrameMkLst>
            <pc:docMk/>
            <pc:sldMk cId="2624841064" sldId="322"/>
            <ac:graphicFrameMk id="10" creationId="{192BBD53-31FD-4BFB-9BBB-E800CA623714}"/>
          </ac:graphicFrameMkLst>
        </pc:graphicFrameChg>
        <pc:graphicFrameChg chg="mod modGraphic">
          <ac:chgData name="Ed Sweeney" userId="b8217033-355b-4201-8f7b-61013f5544eb" providerId="ADAL" clId="{17C68514-B743-4C5D-9976-B7009EEFFBE0}" dt="2024-09-03T18:47:08.459" v="70" actId="14100"/>
          <ac:graphicFrameMkLst>
            <pc:docMk/>
            <pc:sldMk cId="2624841064" sldId="322"/>
            <ac:graphicFrameMk id="11" creationId="{6AE0C9ED-87B8-4176-ACCE-B92AC65EE5E0}"/>
          </ac:graphicFrameMkLst>
        </pc:graphicFrameChg>
        <pc:graphicFrameChg chg="mod">
          <ac:chgData name="Ed Sweeney" userId="b8217033-355b-4201-8f7b-61013f5544eb" providerId="ADAL" clId="{17C68514-B743-4C5D-9976-B7009EEFFBE0}" dt="2024-09-03T18:47:46.527" v="73" actId="1076"/>
          <ac:graphicFrameMkLst>
            <pc:docMk/>
            <pc:sldMk cId="2624841064" sldId="322"/>
            <ac:graphicFrameMk id="12" creationId="{2603E157-0ACC-4C8A-BB06-DBD57BB45C13}"/>
          </ac:graphicFrameMkLst>
        </pc:graphicFrameChg>
        <pc:graphicFrameChg chg="mod modGraphic">
          <ac:chgData name="Ed Sweeney" userId="b8217033-355b-4201-8f7b-61013f5544eb" providerId="ADAL" clId="{17C68514-B743-4C5D-9976-B7009EEFFBE0}" dt="2024-09-03T18:48:02.890" v="83" actId="20577"/>
          <ac:graphicFrameMkLst>
            <pc:docMk/>
            <pc:sldMk cId="2624841064" sldId="322"/>
            <ac:graphicFrameMk id="18" creationId="{25C16515-E5B3-44E9-ADDD-BD260BEDC53F}"/>
          </ac:graphicFrameMkLst>
        </pc:graphicFrameChg>
      </pc:sldChg>
      <pc:sldChg chg="modSp mod">
        <pc:chgData name="Ed Sweeney" userId="b8217033-355b-4201-8f7b-61013f5544eb" providerId="ADAL" clId="{17C68514-B743-4C5D-9976-B7009EEFFBE0}" dt="2024-09-03T18:48:27.505" v="92" actId="20577"/>
        <pc:sldMkLst>
          <pc:docMk/>
          <pc:sldMk cId="1673893419" sldId="327"/>
        </pc:sldMkLst>
        <pc:graphicFrameChg chg="modGraphic">
          <ac:chgData name="Ed Sweeney" userId="b8217033-355b-4201-8f7b-61013f5544eb" providerId="ADAL" clId="{17C68514-B743-4C5D-9976-B7009EEFFBE0}" dt="2024-09-03T18:48:27.505" v="92" actId="20577"/>
          <ac:graphicFrameMkLst>
            <pc:docMk/>
            <pc:sldMk cId="1673893419" sldId="327"/>
            <ac:graphicFrameMk id="5" creationId="{375498B7-4950-42F6-87DA-D8B6F59C6865}"/>
          </ac:graphicFrameMkLst>
        </pc:graphicFrameChg>
      </pc:sldChg>
      <pc:sldChg chg="delSp mod delAnim">
        <pc:chgData name="Ed Sweeney" userId="b8217033-355b-4201-8f7b-61013f5544eb" providerId="ADAL" clId="{17C68514-B743-4C5D-9976-B7009EEFFBE0}" dt="2024-09-03T18:49:06.768" v="94" actId="478"/>
        <pc:sldMkLst>
          <pc:docMk/>
          <pc:sldMk cId="2359244092" sldId="328"/>
        </pc:sldMkLst>
        <pc:spChg chg="del">
          <ac:chgData name="Ed Sweeney" userId="b8217033-355b-4201-8f7b-61013f5544eb" providerId="ADAL" clId="{17C68514-B743-4C5D-9976-B7009EEFFBE0}" dt="2024-09-03T18:48:59.187" v="93" actId="478"/>
          <ac:spMkLst>
            <pc:docMk/>
            <pc:sldMk cId="2359244092" sldId="328"/>
            <ac:spMk id="25" creationId="{29E0CBBC-4E1E-4351-A69B-52FC8CC2F01A}"/>
          </ac:spMkLst>
        </pc:spChg>
        <pc:spChg chg="del">
          <ac:chgData name="Ed Sweeney" userId="b8217033-355b-4201-8f7b-61013f5544eb" providerId="ADAL" clId="{17C68514-B743-4C5D-9976-B7009EEFFBE0}" dt="2024-09-03T18:49:06.768" v="94" actId="478"/>
          <ac:spMkLst>
            <pc:docMk/>
            <pc:sldMk cId="2359244092" sldId="328"/>
            <ac:spMk id="26" creationId="{9A5DDD7E-5E72-4F54-9CA7-65C2F987FD09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 sz="3200"/>
              <a:t>Class</a:t>
            </a:r>
            <a:r>
              <a:rPr lang="en-CA" sz="3200" baseline="0"/>
              <a:t> Favourite</a:t>
            </a:r>
            <a:endParaRPr lang="en-CA" sz="32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1A1-463F-9E1E-F8FA046A41A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1A1-463F-9E1E-F8FA046A41A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Sheet1!$B$4:$B$5</c:f>
              <c:strCache>
                <c:ptCount val="2"/>
                <c:pt idx="0">
                  <c:v>Timbits</c:v>
                </c:pt>
                <c:pt idx="1">
                  <c:v>Chocolate Bars</c:v>
                </c:pt>
              </c:strCache>
            </c:strRef>
          </c:cat>
          <c:val>
            <c:numRef>
              <c:f>Sheet1!$C$4:$C$5</c:f>
              <c:numCache>
                <c:formatCode>General</c:formatCode>
                <c:ptCount val="2"/>
                <c:pt idx="0">
                  <c:v>9</c:v>
                </c:pt>
                <c:pt idx="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A1-463F-9E1E-F8FA046A41A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1255052493438322"/>
          <c:y val="0.73431649168853896"/>
          <c:w val="0.36244947506561681"/>
          <c:h val="0.22106590842811316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F767C-F177-124D-B0D9-3EE008A1EC5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FE6B0-2B7A-2D4A-9593-3A92BE26F7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47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87D88-5322-A24B-A2B6-A618A28AB03D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488C3-2F08-6741-9F00-DA2DE4E0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06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488C3-2F08-6741-9F00-DA2DE4E0FC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9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488C3-2F08-6741-9F00-DA2DE4E0FC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2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77A4FE9E-0067-F840-BBF5-0309078E096B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7F36EE50-3848-D145-A401-03AB90CF1398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DEC2F2F3-0144-4341-9F41-117FA6D6D9BD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588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401F2CD-99D7-C445-A014-32C13ADDD8CA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66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2012CB1A-0845-474D-B80C-5F7445DC6F9D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06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C6C352ED-CAC7-CC47-87F5-3489C68C3F41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51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6DED9291-57A2-064F-8E9D-1589CE01F093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4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29481D9D-D59F-704F-A681-AAF0EC3B26D3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9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371600" indent="0">
              <a:buNone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2FB8704-98D4-FC47-B782-830E55BEED69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91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E23D73B5-D47F-F34B-AC03-B6C4E11CB060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3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F9322168-26EA-6F43-A8EE-28386EA111E7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803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08ABFD49-45F1-9440-B11F-1B5F123BE04D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8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D1F5ECA1-F1F3-794A-A5CB-8DC0FDE3B009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9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CCDA6192-973A-7D42-B08F-418B05B066FD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719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5BD3F46B-DE4F-E140-B42C-F270D005801A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B313CF19-8180-0843-91A1-1FA2586DA526}" type="datetime1">
              <a:rPr lang="en-CA" smtClean="0"/>
              <a:t>2024-09-03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0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48" name="Rectangle 47"/>
          <p:cNvSpPr/>
          <p:nvPr userDrawn="1"/>
        </p:nvSpPr>
        <p:spPr>
          <a:xfrm>
            <a:off x="1020762" y="-1"/>
            <a:ext cx="10131332" cy="68580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165100"/>
            <a:ext cx="9905998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600200"/>
            <a:ext cx="9905999" cy="455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64731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800" kern="1200">
          <a:solidFill>
            <a:srgbClr val="34729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400" kern="1200">
          <a:solidFill>
            <a:srgbClr val="3A83B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lsonbrain.com/shop/isbn/978133762790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6000" dirty="0"/>
              <a:t>ACIT 1630</a:t>
            </a:r>
            <a:br>
              <a:rPr lang="en-CA" dirty="0"/>
            </a:br>
            <a:br>
              <a:rPr lang="en-CA" dirty="0"/>
            </a:br>
            <a:r>
              <a:rPr lang="en-CA" dirty="0"/>
              <a:t>Relational Database &amp;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4991100"/>
            <a:ext cx="8791575" cy="1231900"/>
          </a:xfrm>
        </p:spPr>
        <p:txBody>
          <a:bodyPr>
            <a:normAutofit/>
          </a:bodyPr>
          <a:lstStyle/>
          <a:p>
            <a:pPr algn="ctr"/>
            <a:endParaRPr lang="en-CA" dirty="0"/>
          </a:p>
          <a:p>
            <a:pPr algn="ctr"/>
            <a:r>
              <a:rPr lang="en-CA" sz="2800" dirty="0"/>
              <a:t>Ed sweeney</a:t>
            </a:r>
          </a:p>
        </p:txBody>
      </p:sp>
    </p:spTree>
    <p:extLst>
      <p:ext uri="{BB962C8B-B14F-4D97-AF65-F5344CB8AC3E}">
        <p14:creationId xmlns:p14="http://schemas.microsoft.com/office/powerpoint/2010/main" val="818192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BREAKER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9712"/>
            <a:ext cx="9905999" cy="485029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comfortable classroom helps students learn better.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A3BE6-C5FF-4E68-99C0-EC1459CBA9D1}"/>
              </a:ext>
            </a:extLst>
          </p:cNvPr>
          <p:cNvSpPr/>
          <p:nvPr/>
        </p:nvSpPr>
        <p:spPr>
          <a:xfrm>
            <a:off x="1838736" y="6576387"/>
            <a:ext cx="92703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https://m.media-amazon.com/images/M/MV5BYmQ1YTc5NmEtYzAzMi00MTE2LTlkMzgtYWYyNWFiMTI1ODRlXkEyXkFqcGdeQXVyNTQzMTI1MTc@._V1_.jpg</a:t>
            </a:r>
          </a:p>
        </p:txBody>
      </p:sp>
      <p:pic>
        <p:nvPicPr>
          <p:cNvPr id="3074" name="Picture 2" descr="Image result for scrat ice cube">
            <a:extLst>
              <a:ext uri="{FF2B5EF4-FFF2-40B4-BE49-F238E27FC236}">
                <a16:creationId xmlns:a16="http://schemas.microsoft.com/office/drawing/2014/main" id="{71F791CA-1AA1-404F-8BB7-BF65208A4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4" t="20185" r="4620" b="17916"/>
          <a:stretch/>
        </p:blipFill>
        <p:spPr bwMode="auto">
          <a:xfrm>
            <a:off x="1994942" y="1384300"/>
            <a:ext cx="8666923" cy="424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0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Please complete the anonymous survey</a:t>
            </a:r>
          </a:p>
          <a:p>
            <a:r>
              <a:rPr lang="en-US" dirty="0"/>
              <a:t>20 minutes</a:t>
            </a:r>
          </a:p>
          <a:p>
            <a:r>
              <a:rPr lang="en-US" dirty="0"/>
              <a:t>This will help me best teach the class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 descr="Image result for speed turtle rabbit">
            <a:extLst>
              <a:ext uri="{FF2B5EF4-FFF2-40B4-BE49-F238E27FC236}">
                <a16:creationId xmlns:a16="http://schemas.microsoft.com/office/drawing/2014/main" id="{DA321329-7EC9-4F7D-89F5-2E87AAE22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t="35236" r="11976" b="48635"/>
          <a:stretch/>
        </p:blipFill>
        <p:spPr bwMode="auto">
          <a:xfrm>
            <a:off x="1731980" y="3879850"/>
            <a:ext cx="8063892" cy="125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D85C4D-F1B8-4D78-9422-4495866CE634}"/>
              </a:ext>
            </a:extLst>
          </p:cNvPr>
          <p:cNvSpPr/>
          <p:nvPr/>
        </p:nvSpPr>
        <p:spPr>
          <a:xfrm>
            <a:off x="6265573" y="6248399"/>
            <a:ext cx="43962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https://cdn.dribbble.com/users/4531/screenshots/1347935/untitled-1.png</a:t>
            </a:r>
          </a:p>
        </p:txBody>
      </p:sp>
    </p:spTree>
    <p:extLst>
      <p:ext uri="{BB962C8B-B14F-4D97-AF65-F5344CB8AC3E}">
        <p14:creationId xmlns:p14="http://schemas.microsoft.com/office/powerpoint/2010/main" val="364488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27650" name="Picture 2" descr="Image result for pets">
            <a:extLst>
              <a:ext uri="{FF2B5EF4-FFF2-40B4-BE49-F238E27FC236}">
                <a16:creationId xmlns:a16="http://schemas.microsoft.com/office/drawing/2014/main" id="{8D316952-7928-4B87-977A-8434DC9D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00" y="978843"/>
            <a:ext cx="6967874" cy="33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B14E66-43DB-4F0D-B310-ACB833F16CB7}"/>
              </a:ext>
            </a:extLst>
          </p:cNvPr>
          <p:cNvSpPr/>
          <p:nvPr/>
        </p:nvSpPr>
        <p:spPr>
          <a:xfrm>
            <a:off x="1838736" y="6576387"/>
            <a:ext cx="92703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https://avada.theme-fusion.com/veterinarian/wp-content/uploads/sites/80/2016/11/pets_big.png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B9164-DC21-467D-A6E5-0B432DC13DA4}"/>
              </a:ext>
            </a:extLst>
          </p:cNvPr>
          <p:cNvSpPr txBox="1">
            <a:spLocks/>
          </p:cNvSpPr>
          <p:nvPr/>
        </p:nvSpPr>
        <p:spPr>
          <a:xfrm>
            <a:off x="1293812" y="1752600"/>
            <a:ext cx="9905999" cy="455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rgbClr val="34729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rgbClr val="3A83BB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both sheets (Design 1 and Design 2): </a:t>
            </a:r>
            <a:br>
              <a:rPr lang="en-US" dirty="0"/>
            </a:br>
            <a:r>
              <a:rPr lang="en-US" dirty="0"/>
              <a:t>Fill in your name and your pet(s).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65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6423601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14E66-43DB-4F0D-B310-ACB833F16CB7}"/>
              </a:ext>
            </a:extLst>
          </p:cNvPr>
          <p:cNvSpPr/>
          <p:nvPr/>
        </p:nvSpPr>
        <p:spPr>
          <a:xfrm>
            <a:off x="1838736" y="6576387"/>
            <a:ext cx="92703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https://avada.theme-fusion.com/veterinarian/wp-content/uploads/sites/80/2016/11/pets_big.png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B9164-DC21-467D-A6E5-0B432DC13DA4}"/>
              </a:ext>
            </a:extLst>
          </p:cNvPr>
          <p:cNvSpPr txBox="1">
            <a:spLocks/>
          </p:cNvSpPr>
          <p:nvPr/>
        </p:nvSpPr>
        <p:spPr>
          <a:xfrm>
            <a:off x="1254009" y="1170175"/>
            <a:ext cx="9905999" cy="455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rgbClr val="34729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rgbClr val="3A83BB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5498B7-4950-42F6-87DA-D8B6F59C6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154069"/>
              </p:ext>
            </p:extLst>
          </p:nvPr>
        </p:nvGraphicFramePr>
        <p:xfrm>
          <a:off x="1647444" y="2749792"/>
          <a:ext cx="8140617" cy="226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3539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  <a:gridCol w="2554824">
                  <a:extLst>
                    <a:ext uri="{9D8B030D-6E8A-4147-A177-3AD203B41FA5}">
                      <a16:colId xmlns:a16="http://schemas.microsoft.com/office/drawing/2014/main" val="1365547103"/>
                    </a:ext>
                  </a:extLst>
                </a:gridCol>
                <a:gridCol w="2872254">
                  <a:extLst>
                    <a:ext uri="{9D8B030D-6E8A-4147-A177-3AD203B41FA5}">
                      <a16:colId xmlns:a16="http://schemas.microsoft.com/office/drawing/2014/main" val="1975813383"/>
                    </a:ext>
                  </a:extLst>
                </a:gridCol>
              </a:tblGrid>
              <a:tr h="620532"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bg1"/>
                          </a:solidFill>
                        </a:rPr>
                        <a:t>Firstname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bg1"/>
                          </a:solidFill>
                        </a:rPr>
                        <a:t>Lastname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Pets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  <a:tr h="1642583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Ed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Sweeney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Huckleberry (dog), Mickey (fish)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7880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92BBD53-31FD-4BFB-9BBB-E800CA623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987081"/>
              </p:ext>
            </p:extLst>
          </p:nvPr>
        </p:nvGraphicFramePr>
        <p:xfrm>
          <a:off x="4369391" y="4591594"/>
          <a:ext cx="251939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9397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34729F"/>
                          </a:solidFill>
                        </a:rPr>
                        <a:t>Fields</a:t>
                      </a:r>
                      <a:endParaRPr lang="en-CA" sz="2800" b="1" dirty="0">
                        <a:solidFill>
                          <a:srgbClr val="3472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AE0C9ED-87B8-4176-ACCE-B92AC65E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079044"/>
              </p:ext>
            </p:extLst>
          </p:nvPr>
        </p:nvGraphicFramePr>
        <p:xfrm>
          <a:off x="1660058" y="4591594"/>
          <a:ext cx="270933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34729F"/>
                          </a:solidFill>
                        </a:rPr>
                        <a:t>Sally</a:t>
                      </a:r>
                      <a:endParaRPr lang="en-CA" sz="2800" b="1" dirty="0">
                        <a:solidFill>
                          <a:srgbClr val="3472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2603E157-0ACC-4C8A-BB06-DBD57BB4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007363"/>
              </p:ext>
            </p:extLst>
          </p:nvPr>
        </p:nvGraphicFramePr>
        <p:xfrm>
          <a:off x="6888788" y="4591594"/>
          <a:ext cx="270933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34729F"/>
                          </a:solidFill>
                        </a:rPr>
                        <a:t>Bubbles</a:t>
                      </a:r>
                      <a:endParaRPr lang="en-CA" sz="2800" b="1" dirty="0">
                        <a:solidFill>
                          <a:srgbClr val="3472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</a:tbl>
          </a:graphicData>
        </a:graphic>
      </p:graphicFrame>
      <p:sp>
        <p:nvSpPr>
          <p:cNvPr id="9" name="Arrow: Up 8">
            <a:extLst>
              <a:ext uri="{FF2B5EF4-FFF2-40B4-BE49-F238E27FC236}">
                <a16:creationId xmlns:a16="http://schemas.microsoft.com/office/drawing/2014/main" id="{79B6DE9C-8624-4F27-BCA6-76281EE6B3D3}"/>
              </a:ext>
            </a:extLst>
          </p:cNvPr>
          <p:cNvSpPr/>
          <p:nvPr/>
        </p:nvSpPr>
        <p:spPr>
          <a:xfrm>
            <a:off x="2047461" y="5470623"/>
            <a:ext cx="556591" cy="6550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69BED61-4905-4AF6-99DD-883BFEA77B1D}"/>
              </a:ext>
            </a:extLst>
          </p:cNvPr>
          <p:cNvSpPr/>
          <p:nvPr/>
        </p:nvSpPr>
        <p:spPr>
          <a:xfrm>
            <a:off x="4728445" y="5470623"/>
            <a:ext cx="556591" cy="6550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2C11F41-342E-4D0F-89EF-E6824630372F}"/>
              </a:ext>
            </a:extLst>
          </p:cNvPr>
          <p:cNvSpPr/>
          <p:nvPr/>
        </p:nvSpPr>
        <p:spPr>
          <a:xfrm>
            <a:off x="7757299" y="5470623"/>
            <a:ext cx="556591" cy="6550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9080BBBB-36BA-48E0-8634-E748E3E771BB}"/>
              </a:ext>
            </a:extLst>
          </p:cNvPr>
          <p:cNvSpPr/>
          <p:nvPr/>
        </p:nvSpPr>
        <p:spPr>
          <a:xfrm>
            <a:off x="8711455" y="5470623"/>
            <a:ext cx="556591" cy="6550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25C16515-E5B3-44E9-ADDD-BD260BEDC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52757"/>
              </p:ext>
            </p:extLst>
          </p:nvPr>
        </p:nvGraphicFramePr>
        <p:xfrm>
          <a:off x="7073093" y="4584005"/>
          <a:ext cx="270933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34729F"/>
                          </a:solidFill>
                        </a:rPr>
                        <a:t>                (cat)</a:t>
                      </a:r>
                      <a:endParaRPr lang="en-CA" sz="2800" b="1" dirty="0">
                        <a:solidFill>
                          <a:srgbClr val="34729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FFB2082-090B-4B8D-AE46-9F11AD034160}"/>
              </a:ext>
            </a:extLst>
          </p:cNvPr>
          <p:cNvSpPr txBox="1"/>
          <p:nvPr/>
        </p:nvSpPr>
        <p:spPr>
          <a:xfrm>
            <a:off x="1838734" y="1949117"/>
            <a:ext cx="2342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Person Table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41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14E66-43DB-4F0D-B310-ACB833F16CB7}"/>
              </a:ext>
            </a:extLst>
          </p:cNvPr>
          <p:cNvSpPr/>
          <p:nvPr/>
        </p:nvSpPr>
        <p:spPr>
          <a:xfrm>
            <a:off x="1838736" y="6576387"/>
            <a:ext cx="92703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https://avada.theme-fusion.com/veterinarian/wp-content/uploads/sites/80/2016/11/pets_big.png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B9164-DC21-467D-A6E5-0B432DC13DA4}"/>
              </a:ext>
            </a:extLst>
          </p:cNvPr>
          <p:cNvSpPr txBox="1">
            <a:spLocks/>
          </p:cNvSpPr>
          <p:nvPr/>
        </p:nvSpPr>
        <p:spPr>
          <a:xfrm>
            <a:off x="1293812" y="1752600"/>
            <a:ext cx="9905999" cy="455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rgbClr val="34729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rgbClr val="3A83BB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5498B7-4950-42F6-87DA-D8B6F59C6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98643"/>
              </p:ext>
            </p:extLst>
          </p:nvPr>
        </p:nvGraphicFramePr>
        <p:xfrm>
          <a:off x="1838736" y="3328958"/>
          <a:ext cx="8127999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655471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5813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bg1"/>
                          </a:solidFill>
                        </a:rPr>
                        <a:t>Firstname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bg1"/>
                          </a:solidFill>
                        </a:rPr>
                        <a:t>Lastname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Ed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Sweeney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78809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192BBD53-31FD-4BFB-9BBB-E800CA623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514025"/>
              </p:ext>
            </p:extLst>
          </p:nvPr>
        </p:nvGraphicFramePr>
        <p:xfrm>
          <a:off x="4548069" y="4365278"/>
          <a:ext cx="270933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34729F"/>
                          </a:solidFill>
                        </a:rPr>
                        <a:t>Sally</a:t>
                      </a:r>
                      <a:endParaRPr lang="en-CA" sz="2800" b="1" dirty="0">
                        <a:solidFill>
                          <a:srgbClr val="3472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AE0C9ED-87B8-4176-ACCE-B92AC65EE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375162"/>
              </p:ext>
            </p:extLst>
          </p:nvPr>
        </p:nvGraphicFramePr>
        <p:xfrm>
          <a:off x="1838736" y="4365278"/>
          <a:ext cx="8127996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2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  <a:gridCol w="2709332">
                  <a:extLst>
                    <a:ext uri="{9D8B030D-6E8A-4147-A177-3AD203B41FA5}">
                      <a16:colId xmlns:a16="http://schemas.microsoft.com/office/drawing/2014/main" val="871778785"/>
                    </a:ext>
                  </a:extLst>
                </a:gridCol>
                <a:gridCol w="2709332">
                  <a:extLst>
                    <a:ext uri="{9D8B030D-6E8A-4147-A177-3AD203B41FA5}">
                      <a16:colId xmlns:a16="http://schemas.microsoft.com/office/drawing/2014/main" val="263703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28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2603E157-0ACC-4C8A-BB06-DBD57BB4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786292"/>
              </p:ext>
            </p:extLst>
          </p:nvPr>
        </p:nvGraphicFramePr>
        <p:xfrm>
          <a:off x="7257400" y="4365278"/>
          <a:ext cx="270933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34729F"/>
                          </a:solidFill>
                        </a:rPr>
                        <a:t>Fields</a:t>
                      </a:r>
                      <a:endParaRPr lang="en-CA" sz="2800" b="1" dirty="0">
                        <a:solidFill>
                          <a:srgbClr val="3472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</a:tbl>
          </a:graphicData>
        </a:graphic>
      </p:graphicFrame>
      <p:sp>
        <p:nvSpPr>
          <p:cNvPr id="9" name="Arrow: Up 8">
            <a:extLst>
              <a:ext uri="{FF2B5EF4-FFF2-40B4-BE49-F238E27FC236}">
                <a16:creationId xmlns:a16="http://schemas.microsoft.com/office/drawing/2014/main" id="{79B6DE9C-8624-4F27-BCA6-76281EE6B3D3}"/>
              </a:ext>
            </a:extLst>
          </p:cNvPr>
          <p:cNvSpPr/>
          <p:nvPr/>
        </p:nvSpPr>
        <p:spPr>
          <a:xfrm>
            <a:off x="1838736" y="5352021"/>
            <a:ext cx="556591" cy="655008"/>
          </a:xfrm>
          <a:prstGeom prst="upArrow">
            <a:avLst/>
          </a:prstGeom>
          <a:solidFill>
            <a:srgbClr val="0099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69BED61-4905-4AF6-99DD-883BFEA77B1D}"/>
              </a:ext>
            </a:extLst>
          </p:cNvPr>
          <p:cNvSpPr/>
          <p:nvPr/>
        </p:nvSpPr>
        <p:spPr>
          <a:xfrm>
            <a:off x="4728447" y="5030182"/>
            <a:ext cx="556591" cy="6550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2C11F41-342E-4D0F-89EF-E6824630372F}"/>
              </a:ext>
            </a:extLst>
          </p:cNvPr>
          <p:cNvSpPr/>
          <p:nvPr/>
        </p:nvSpPr>
        <p:spPr>
          <a:xfrm>
            <a:off x="7757301" y="5030182"/>
            <a:ext cx="556591" cy="6550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8A1AD8CB-51CB-4F90-972F-354EA2A5721D}"/>
              </a:ext>
            </a:extLst>
          </p:cNvPr>
          <p:cNvSpPr/>
          <p:nvPr/>
        </p:nvSpPr>
        <p:spPr>
          <a:xfrm flipH="1">
            <a:off x="1629295" y="4365279"/>
            <a:ext cx="1072341" cy="734060"/>
          </a:xfrm>
          <a:prstGeom prst="cloudCallout">
            <a:avLst>
              <a:gd name="adj1" fmla="val -96018"/>
              <a:gd name="adj2" fmla="val 125758"/>
            </a:avLst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ln w="76200">
                <a:solidFill>
                  <a:srgbClr val="00B050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3A921-D7CF-4FB1-B7E4-F00EC830B271}"/>
              </a:ext>
            </a:extLst>
          </p:cNvPr>
          <p:cNvSpPr txBox="1"/>
          <p:nvPr/>
        </p:nvSpPr>
        <p:spPr>
          <a:xfrm>
            <a:off x="3283527" y="5714641"/>
            <a:ext cx="4647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Remember your Person ID</a:t>
            </a:r>
            <a:endParaRPr lang="en-CA" b="1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E61E0-6B54-4CCE-9B99-46B0C02D0B58}"/>
              </a:ext>
            </a:extLst>
          </p:cNvPr>
          <p:cNvSpPr txBox="1"/>
          <p:nvPr/>
        </p:nvSpPr>
        <p:spPr>
          <a:xfrm>
            <a:off x="1826119" y="2744262"/>
            <a:ext cx="23429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Person Table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6" grpId="0" animBg="1"/>
      <p:bldP spid="6" grpId="1" animBg="1"/>
      <p:bldP spid="13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14E66-43DB-4F0D-B310-ACB833F16CB7}"/>
              </a:ext>
            </a:extLst>
          </p:cNvPr>
          <p:cNvSpPr/>
          <p:nvPr/>
        </p:nvSpPr>
        <p:spPr>
          <a:xfrm>
            <a:off x="1838736" y="6576387"/>
            <a:ext cx="92703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https://avada.theme-fusion.com/veterinarian/wp-content/uploads/sites/80/2016/11/pets_big.png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B9164-DC21-467D-A6E5-0B432DC13DA4}"/>
              </a:ext>
            </a:extLst>
          </p:cNvPr>
          <p:cNvSpPr txBox="1">
            <a:spLocks/>
          </p:cNvSpPr>
          <p:nvPr/>
        </p:nvSpPr>
        <p:spPr>
          <a:xfrm>
            <a:off x="1293812" y="1752600"/>
            <a:ext cx="9905999" cy="455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rgbClr val="34729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rgbClr val="3A83BB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75498B7-4950-42F6-87DA-D8B6F59C6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533828"/>
              </p:ext>
            </p:extLst>
          </p:nvPr>
        </p:nvGraphicFramePr>
        <p:xfrm>
          <a:off x="1838736" y="3328958"/>
          <a:ext cx="812800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9031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  <a:gridCol w="2535382">
                  <a:extLst>
                    <a:ext uri="{9D8B030D-6E8A-4147-A177-3AD203B41FA5}">
                      <a16:colId xmlns:a16="http://schemas.microsoft.com/office/drawing/2014/main" val="1365547103"/>
                    </a:ext>
                  </a:extLst>
                </a:gridCol>
                <a:gridCol w="2219498">
                  <a:extLst>
                    <a:ext uri="{9D8B030D-6E8A-4147-A177-3AD203B41FA5}">
                      <a16:colId xmlns:a16="http://schemas.microsoft.com/office/drawing/2014/main" val="1975813383"/>
                    </a:ext>
                  </a:extLst>
                </a:gridCol>
                <a:gridCol w="2294089">
                  <a:extLst>
                    <a:ext uri="{9D8B030D-6E8A-4147-A177-3AD203B41FA5}">
                      <a16:colId xmlns:a16="http://schemas.microsoft.com/office/drawing/2014/main" val="1644668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bg1"/>
                          </a:solidFill>
                        </a:rPr>
                        <a:t>Petname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Type ID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Person ID</a:t>
                      </a:r>
                      <a:endParaRPr lang="en-CA" sz="2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Kobe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Fluffy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3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113334"/>
                  </a:ext>
                </a:extLst>
              </a:tr>
            </a:tbl>
          </a:graphicData>
        </a:graphic>
      </p:graphicFrame>
      <p:sp>
        <p:nvSpPr>
          <p:cNvPr id="9" name="Arrow: Up 8">
            <a:extLst>
              <a:ext uri="{FF2B5EF4-FFF2-40B4-BE49-F238E27FC236}">
                <a16:creationId xmlns:a16="http://schemas.microsoft.com/office/drawing/2014/main" id="{79B6DE9C-8624-4F27-BCA6-76281EE6B3D3}"/>
              </a:ext>
            </a:extLst>
          </p:cNvPr>
          <p:cNvSpPr/>
          <p:nvPr/>
        </p:nvSpPr>
        <p:spPr>
          <a:xfrm>
            <a:off x="7776961" y="5611893"/>
            <a:ext cx="556591" cy="655008"/>
          </a:xfrm>
          <a:prstGeom prst="upArrow">
            <a:avLst/>
          </a:prstGeom>
          <a:solidFill>
            <a:srgbClr val="00990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569BED61-4905-4AF6-99DD-883BFEA77B1D}"/>
              </a:ext>
            </a:extLst>
          </p:cNvPr>
          <p:cNvSpPr/>
          <p:nvPr/>
        </p:nvSpPr>
        <p:spPr>
          <a:xfrm>
            <a:off x="3285415" y="5593391"/>
            <a:ext cx="556591" cy="6550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2C11F41-342E-4D0F-89EF-E6824630372F}"/>
              </a:ext>
            </a:extLst>
          </p:cNvPr>
          <p:cNvSpPr/>
          <p:nvPr/>
        </p:nvSpPr>
        <p:spPr>
          <a:xfrm>
            <a:off x="5893905" y="5672859"/>
            <a:ext cx="556591" cy="655008"/>
          </a:xfrm>
          <a:prstGeom prst="up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6E61E0-6B54-4CCE-9B99-46B0C02D0B58}"/>
              </a:ext>
            </a:extLst>
          </p:cNvPr>
          <p:cNvSpPr txBox="1"/>
          <p:nvPr/>
        </p:nvSpPr>
        <p:spPr>
          <a:xfrm>
            <a:off x="1826119" y="2744262"/>
            <a:ext cx="1737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Pet Table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164B322B-BB1E-440A-8E03-65E6A5DAD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920623"/>
              </p:ext>
            </p:extLst>
          </p:nvPr>
        </p:nvGraphicFramePr>
        <p:xfrm>
          <a:off x="2918775" y="4883438"/>
          <a:ext cx="253104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049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34729F"/>
                          </a:solidFill>
                        </a:rPr>
                        <a:t>Bubbles</a:t>
                      </a:r>
                      <a:endParaRPr lang="en-CA" sz="2800" b="1" dirty="0">
                        <a:solidFill>
                          <a:srgbClr val="3472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</a:tbl>
          </a:graphicData>
        </a:graphic>
      </p:graphicFrame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09735414-6087-4F1C-AE30-544ED3CE4E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449789"/>
              </p:ext>
            </p:extLst>
          </p:nvPr>
        </p:nvGraphicFramePr>
        <p:xfrm>
          <a:off x="7673655" y="4883438"/>
          <a:ext cx="2293081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3081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en-CA" sz="28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4B4117-C257-4EE4-807F-5C9030225D1F}"/>
              </a:ext>
            </a:extLst>
          </p:cNvPr>
          <p:cNvSpPr txBox="1"/>
          <p:nvPr/>
        </p:nvSpPr>
        <p:spPr>
          <a:xfrm>
            <a:off x="8502395" y="5813688"/>
            <a:ext cx="1808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Person ID</a:t>
            </a:r>
            <a:endParaRPr lang="en-CA" b="1" dirty="0">
              <a:solidFill>
                <a:srgbClr val="00B050"/>
              </a:solidFill>
            </a:endParaRP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409EE6F-E578-4488-8842-83035DB26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23968"/>
              </p:ext>
            </p:extLst>
          </p:nvPr>
        </p:nvGraphicFramePr>
        <p:xfrm>
          <a:off x="7661952" y="980558"/>
          <a:ext cx="1827829" cy="158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0825">
                  <a:extLst>
                    <a:ext uri="{9D8B030D-6E8A-4147-A177-3AD203B41FA5}">
                      <a16:colId xmlns:a16="http://schemas.microsoft.com/office/drawing/2014/main" val="2683645145"/>
                    </a:ext>
                  </a:extLst>
                </a:gridCol>
                <a:gridCol w="1157004">
                  <a:extLst>
                    <a:ext uri="{9D8B030D-6E8A-4147-A177-3AD203B41FA5}">
                      <a16:colId xmlns:a16="http://schemas.microsoft.com/office/drawing/2014/main" val="136554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CA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CA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680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Dog</a:t>
                      </a:r>
                      <a:endParaRPr lang="en-CA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578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Cat</a:t>
                      </a:r>
                      <a:endParaRPr lang="en-CA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3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CA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1133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2F86573-EBA8-4566-8B4B-1B4AA16E9872}"/>
              </a:ext>
            </a:extLst>
          </p:cNvPr>
          <p:cNvSpPr txBox="1"/>
          <p:nvPr/>
        </p:nvSpPr>
        <p:spPr>
          <a:xfrm>
            <a:off x="7586230" y="499319"/>
            <a:ext cx="2028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Pet Type Table</a:t>
            </a:r>
            <a:endParaRPr lang="en-CA" b="1" dirty="0">
              <a:solidFill>
                <a:schemeClr val="bg1"/>
              </a:solidFill>
            </a:endParaRP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D34B626B-DAD4-4C15-A36D-211083FF9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477908"/>
              </p:ext>
            </p:extLst>
          </p:nvPr>
        </p:nvGraphicFramePr>
        <p:xfrm>
          <a:off x="8332777" y="2170846"/>
          <a:ext cx="1157004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7004">
                  <a:extLst>
                    <a:ext uri="{9D8B030D-6E8A-4147-A177-3AD203B41FA5}">
                      <a16:colId xmlns:a16="http://schemas.microsoft.com/office/drawing/2014/main" val="136554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34729F"/>
                          </a:solidFill>
                        </a:rPr>
                        <a:t>Fish</a:t>
                      </a:r>
                      <a:endParaRPr lang="en-CA" sz="2000" b="1" dirty="0">
                        <a:solidFill>
                          <a:srgbClr val="34729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2113334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34BC149-C95B-4C80-B420-C302BA022C9D}"/>
              </a:ext>
            </a:extLst>
          </p:cNvPr>
          <p:cNvSpPr/>
          <p:nvPr/>
        </p:nvSpPr>
        <p:spPr>
          <a:xfrm>
            <a:off x="7661952" y="1384300"/>
            <a:ext cx="1827829" cy="396240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24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4" grpId="0" animBg="1"/>
      <p:bldP spid="14" grpId="1" animBg="1"/>
      <p:bldP spid="15" grpId="0" animBg="1"/>
      <p:bldP spid="15" grpId="1" animBg="1"/>
      <p:bldP spid="21" grpId="0"/>
      <p:bldP spid="21" grpId="1"/>
      <p:bldP spid="23" grpId="0"/>
      <p:bldP spid="16" grpId="0" animBg="1"/>
      <p:bldP spid="1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favourite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9712"/>
            <a:ext cx="9905999" cy="485029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2A3BE6-C5FF-4E68-99C0-EC1459CBA9D1}"/>
              </a:ext>
            </a:extLst>
          </p:cNvPr>
          <p:cNvSpPr/>
          <p:nvPr/>
        </p:nvSpPr>
        <p:spPr>
          <a:xfrm>
            <a:off x="1838736" y="6576387"/>
            <a:ext cx="92703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https://www.kesher.org.il/wp-content/uploads/2018/08/set-icons-1562158_960_720.png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BBA8A-6678-49E0-9319-9CDBC39F8A5C}"/>
              </a:ext>
            </a:extLst>
          </p:cNvPr>
          <p:cNvSpPr txBox="1"/>
          <p:nvPr/>
        </p:nvSpPr>
        <p:spPr>
          <a:xfrm>
            <a:off x="5454639" y="3240095"/>
            <a:ext cx="1205779" cy="110799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OR</a:t>
            </a:r>
            <a:endParaRPr lang="en-CA" sz="2400" dirty="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99440B-3FB9-4341-B44D-3A9774D8A549}"/>
              </a:ext>
            </a:extLst>
          </p:cNvPr>
          <p:cNvGrpSpPr/>
          <p:nvPr/>
        </p:nvGrpSpPr>
        <p:grpSpPr>
          <a:xfrm>
            <a:off x="1918248" y="2510692"/>
            <a:ext cx="2581635" cy="2572109"/>
            <a:chOff x="1838736" y="2142945"/>
            <a:chExt cx="2581635" cy="25721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CA7972-948E-4773-B593-3ED930B5C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8736" y="2142945"/>
              <a:ext cx="2581635" cy="257210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6186A0-DD75-46F1-AC4E-4D9026C8DD5B}"/>
                </a:ext>
              </a:extLst>
            </p:cNvPr>
            <p:cNvSpPr txBox="1"/>
            <p:nvPr/>
          </p:nvSpPr>
          <p:spPr>
            <a:xfrm>
              <a:off x="2190834" y="2872348"/>
              <a:ext cx="1877437" cy="76944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Timbits</a:t>
              </a:r>
              <a:endParaRPr lang="en-CA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BBCE0E-5D37-44E9-AB71-5D9012F46000}"/>
              </a:ext>
            </a:extLst>
          </p:cNvPr>
          <p:cNvGrpSpPr/>
          <p:nvPr/>
        </p:nvGrpSpPr>
        <p:grpSpPr>
          <a:xfrm>
            <a:off x="7625113" y="2510692"/>
            <a:ext cx="2603839" cy="2572109"/>
            <a:chOff x="7694686" y="2142945"/>
            <a:chExt cx="2603839" cy="257210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BE3B73-B763-49BA-9199-51EAE5AC0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4686" y="2142945"/>
              <a:ext cx="2581635" cy="257210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B78B018-440E-4FF3-B02E-CC24FBE0A123}"/>
                </a:ext>
              </a:extLst>
            </p:cNvPr>
            <p:cNvSpPr txBox="1"/>
            <p:nvPr/>
          </p:nvSpPr>
          <p:spPr>
            <a:xfrm>
              <a:off x="7826373" y="2872348"/>
              <a:ext cx="2472152" cy="769441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Chocolate</a:t>
              </a:r>
              <a:endParaRPr lang="en-C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3070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favourite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9712"/>
            <a:ext cx="9905999" cy="485029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90B0C-4792-48A8-BABB-8C5FFF08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939" y="1384300"/>
            <a:ext cx="5539643" cy="47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11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</a:t>
            </a:r>
            <a:r>
              <a:rPr lang="en-US" dirty="0" err="1"/>
              <a:t>favourite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79712"/>
            <a:ext cx="9905999" cy="485029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4E88F95-5E70-4586-B75E-0C7388C9A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7971165"/>
              </p:ext>
            </p:extLst>
          </p:nvPr>
        </p:nvGraphicFramePr>
        <p:xfrm>
          <a:off x="2269029" y="1679712"/>
          <a:ext cx="7650764" cy="4625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705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Raw (unprocessed) facts</a:t>
            </a:r>
          </a:p>
          <a:p>
            <a:pPr lvl="1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Information</a:t>
            </a:r>
          </a:p>
          <a:p>
            <a:pPr lvl="1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Processing data to reveal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9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Understand relational databases:</a:t>
            </a:r>
          </a:p>
          <a:p>
            <a:pPr lvl="1"/>
            <a:r>
              <a:rPr lang="en-CA" sz="3200" dirty="0"/>
              <a:t>Design </a:t>
            </a:r>
          </a:p>
          <a:p>
            <a:pPr lvl="1"/>
            <a:r>
              <a:rPr lang="en-CA" sz="3200" dirty="0"/>
              <a:t>Data modeling</a:t>
            </a:r>
          </a:p>
          <a:p>
            <a:pPr lvl="1"/>
            <a:r>
              <a:rPr lang="en-CA" sz="3200" dirty="0"/>
              <a:t>SQL programming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89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29698" name="Picture 2" descr="Image result for data">
            <a:extLst>
              <a:ext uri="{FF2B5EF4-FFF2-40B4-BE49-F238E27FC236}">
                <a16:creationId xmlns:a16="http://schemas.microsoft.com/office/drawing/2014/main" id="{7F128D2D-CA80-4112-9C6D-2885C2E99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262" y="860432"/>
            <a:ext cx="5604300" cy="583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340E66-5972-4174-BB4B-43842A6792A0}"/>
              </a:ext>
            </a:extLst>
          </p:cNvPr>
          <p:cNvSpPr/>
          <p:nvPr/>
        </p:nvSpPr>
        <p:spPr>
          <a:xfrm>
            <a:off x="1838736" y="6576387"/>
            <a:ext cx="92703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https://upload.wikimedia.org/wikipedia/commons/thumb/6/6d/Data_types_-_en.svg/1200px-Data_types_-_en.svg.png</a:t>
            </a:r>
          </a:p>
        </p:txBody>
      </p:sp>
    </p:spTree>
    <p:extLst>
      <p:ext uri="{BB962C8B-B14F-4D97-AF65-F5344CB8AC3E}">
        <p14:creationId xmlns:p14="http://schemas.microsoft.com/office/powerpoint/2010/main" val="3721144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most popular database software, and why?</a:t>
            </a:r>
          </a:p>
          <a:p>
            <a:r>
              <a:rPr lang="en-US" dirty="0"/>
              <a:t>In groups of 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51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84C1C-4831-44F9-8B58-83D96504C46B}"/>
              </a:ext>
            </a:extLst>
          </p:cNvPr>
          <p:cNvSpPr/>
          <p:nvPr/>
        </p:nvSpPr>
        <p:spPr>
          <a:xfrm>
            <a:off x="1769165" y="5804376"/>
            <a:ext cx="9357527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https://upload.wikimedia.org/wikipedia/commons/thumb/3/30/Microsoft_Office_Access_%282013%E2%80%93present%29.svg/1200px-Microsoft_Office_Access_%282013%E2%80%93present%29.svg.png</a:t>
            </a:r>
          </a:p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https://cdn.freebiesupply.com/logos/large/2x/mysql-logo-png-transparent.png</a:t>
            </a:r>
          </a:p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https://mariadb.org/wp-content/uploads/2017/03/MariaDB-Foundation-vertical.png</a:t>
            </a:r>
          </a:p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https://www.baaer.eu/wp-content/uploads/2018/07/Slide1.jpg</a:t>
            </a:r>
            <a:b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https://seeklogo.com/images/M/microsoft-sql-server-logo-96AF49E2B3-seeklogo.com.png</a:t>
            </a:r>
          </a:p>
          <a:p>
            <a:pPr algn="r"/>
            <a:endParaRPr lang="en-CA" sz="105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57CBE10-62F0-42C6-A939-AF7B5A5A4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486" y="2175976"/>
            <a:ext cx="2204514" cy="152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MariaDB">
            <a:extLst>
              <a:ext uri="{FF2B5EF4-FFF2-40B4-BE49-F238E27FC236}">
                <a16:creationId xmlns:a16="http://schemas.microsoft.com/office/drawing/2014/main" id="{5BFC10CE-C83C-4A99-B9BA-B39CF813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632" y="3796503"/>
            <a:ext cx="1772488" cy="155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Oracle Database">
            <a:extLst>
              <a:ext uri="{FF2B5EF4-FFF2-40B4-BE49-F238E27FC236}">
                <a16:creationId xmlns:a16="http://schemas.microsoft.com/office/drawing/2014/main" id="{B63FA3B2-92A5-406B-A783-CCCEAF650C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3" r="21137"/>
          <a:stretch/>
        </p:blipFill>
        <p:spPr bwMode="auto">
          <a:xfrm>
            <a:off x="6537531" y="2089265"/>
            <a:ext cx="1772488" cy="176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Microsoft Access">
            <a:extLst>
              <a:ext uri="{FF2B5EF4-FFF2-40B4-BE49-F238E27FC236}">
                <a16:creationId xmlns:a16="http://schemas.microsoft.com/office/drawing/2014/main" id="{DB1AD9B3-DECC-4336-8576-7231AEB88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18" y="3950746"/>
            <a:ext cx="1631109" cy="154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Image result for SQL SERVER">
            <a:extLst>
              <a:ext uri="{FF2B5EF4-FFF2-40B4-BE49-F238E27FC236}">
                <a16:creationId xmlns:a16="http://schemas.microsoft.com/office/drawing/2014/main" id="{17266C95-8D43-4125-9F08-C55F1C55A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5772" y="2205791"/>
            <a:ext cx="1795033" cy="1453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mage result for PostgreSQL">
            <a:extLst>
              <a:ext uri="{FF2B5EF4-FFF2-40B4-BE49-F238E27FC236}">
                <a16:creationId xmlns:a16="http://schemas.microsoft.com/office/drawing/2014/main" id="{3C83665B-A461-4E77-B925-75BE9431C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257" y="3841016"/>
            <a:ext cx="1970107" cy="148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59CA02-DAF0-4FD7-BB94-803C16F1969C}"/>
              </a:ext>
            </a:extLst>
          </p:cNvPr>
          <p:cNvSpPr/>
          <p:nvPr/>
        </p:nvSpPr>
        <p:spPr>
          <a:xfrm>
            <a:off x="904461" y="6284494"/>
            <a:ext cx="51915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https://zdnet4.cbsistatic.com/hub/i/r/2018/04/19/092cbf81-acac-4f3a-91a1-5a26abc1721f/resize/370xauto/ce84e38cb1c1a7c5a2c9e4c337e108ba/postgresql-logo.png</a:t>
            </a:r>
            <a:b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https://udemy-images.udemy.com/course/750x422/1744036_ced1_3.jpg</a:t>
            </a:r>
            <a:b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endParaRPr lang="en-CA" sz="105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D0F50-24F1-4A42-9466-FA612FBC5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3969" y="3841016"/>
            <a:ext cx="1631108" cy="1626664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BBD8F68-4390-4DF8-B8D2-4DD22C9C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31237"/>
            <a:ext cx="4954588" cy="738664"/>
          </a:xfrm>
        </p:spPr>
        <p:txBody>
          <a:bodyPr>
            <a:normAutofit/>
          </a:bodyPr>
          <a:lstStyle/>
          <a:p>
            <a:r>
              <a:rPr lang="en-US" dirty="0"/>
              <a:t>Open Source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F1EA28B-7DFE-4E52-997B-1DB7976378FB}"/>
              </a:ext>
            </a:extLst>
          </p:cNvPr>
          <p:cNvSpPr txBox="1">
            <a:spLocks/>
          </p:cNvSpPr>
          <p:nvPr/>
        </p:nvSpPr>
        <p:spPr>
          <a:xfrm>
            <a:off x="5747728" y="1431237"/>
            <a:ext cx="4954588" cy="86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rgbClr val="34729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rgbClr val="3A83BB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Proprietary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35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84C1C-4831-44F9-8B58-83D96504C46B}"/>
              </a:ext>
            </a:extLst>
          </p:cNvPr>
          <p:cNvSpPr/>
          <p:nvPr/>
        </p:nvSpPr>
        <p:spPr>
          <a:xfrm>
            <a:off x="5862320" y="6526690"/>
            <a:ext cx="5246804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https://www.getfilecloud.com/blog/wp-content/uploads/2014/08/NoSQL-DBs1.png</a:t>
            </a:r>
          </a:p>
        </p:txBody>
      </p:sp>
      <p:pic>
        <p:nvPicPr>
          <p:cNvPr id="6162" name="Picture 18" descr="Image result for nosql databases">
            <a:extLst>
              <a:ext uri="{FF2B5EF4-FFF2-40B4-BE49-F238E27FC236}">
                <a16:creationId xmlns:a16="http://schemas.microsoft.com/office/drawing/2014/main" id="{7541FA28-6123-4A65-84D3-D2C8A21E0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526" y="1806361"/>
            <a:ext cx="6659770" cy="475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65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684C1C-4831-44F9-8B58-83D96504C46B}"/>
              </a:ext>
            </a:extLst>
          </p:cNvPr>
          <p:cNvSpPr/>
          <p:nvPr/>
        </p:nvSpPr>
        <p:spPr>
          <a:xfrm>
            <a:off x="2713383" y="5980035"/>
            <a:ext cx="8395741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https://www.percona.com/blog/wp-content/uploads/2018/07/aws_rds.png</a:t>
            </a:r>
            <a:b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https://cdn.syncfusion.com/content/images/products/data-integration/datasources/amazon-dynamo-db.png?v=10012019212536</a:t>
            </a:r>
            <a:b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https://dbdb.io/media/logos/azure.png                  https://cdn-images-1.medium.com/max/536/1*TxrcZXPJKNjAPulfbfFjSA.jpeg</a:t>
            </a:r>
            <a:b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https://raw.githubusercontent.com/signalfx/integrations/release/google-cloud-bigtable/img/integration_googlebigtable.png</a:t>
            </a:r>
            <a:b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https://azurecomcdn.azureedge.net/mediahandler/acomblog/media/Default/blog/21dfc07f-ebce-45d2-b956-4d4f7761d6fc.png</a:t>
            </a:r>
          </a:p>
        </p:txBody>
      </p:sp>
      <p:pic>
        <p:nvPicPr>
          <p:cNvPr id="10242" name="Picture 2" descr="Image result for amazon rds">
            <a:extLst>
              <a:ext uri="{FF2B5EF4-FFF2-40B4-BE49-F238E27FC236}">
                <a16:creationId xmlns:a16="http://schemas.microsoft.com/office/drawing/2014/main" id="{9DC2C8F5-C6CB-415F-B588-0D6E04379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0" t="6666" r="18199" b="9884"/>
          <a:stretch/>
        </p:blipFill>
        <p:spPr bwMode="auto">
          <a:xfrm>
            <a:off x="8301742" y="1662591"/>
            <a:ext cx="2302566" cy="10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s://cdn.syncfusion.com/content/images/products/data-integration/datasources/amazon-dynamo-db.png?v=10012019212536">
            <a:extLst>
              <a:ext uri="{FF2B5EF4-FFF2-40B4-BE49-F238E27FC236}">
                <a16:creationId xmlns:a16="http://schemas.microsoft.com/office/drawing/2014/main" id="{963D72B5-F219-4E92-9ADD-47ECAA73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365" y="4278140"/>
            <a:ext cx="24765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Image result for google cloud sql">
            <a:extLst>
              <a:ext uri="{FF2B5EF4-FFF2-40B4-BE49-F238E27FC236}">
                <a16:creationId xmlns:a16="http://schemas.microsoft.com/office/drawing/2014/main" id="{9580155C-2FFA-49AD-B66A-D9BE2747C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4" t="16817" r="24562" b="21409"/>
          <a:stretch/>
        </p:blipFill>
        <p:spPr bwMode="auto">
          <a:xfrm>
            <a:off x="6118318" y="1600200"/>
            <a:ext cx="1600200" cy="178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Image result for google cloud big table">
            <a:extLst>
              <a:ext uri="{FF2B5EF4-FFF2-40B4-BE49-F238E27FC236}">
                <a16:creationId xmlns:a16="http://schemas.microsoft.com/office/drawing/2014/main" id="{FFDD417A-EBD3-44C8-A496-FF97C7A30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536" y="4039830"/>
            <a:ext cx="1989395" cy="198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29063C4-6D3D-4C90-8471-442F3910D4D7}"/>
              </a:ext>
            </a:extLst>
          </p:cNvPr>
          <p:cNvSpPr txBox="1">
            <a:spLocks/>
          </p:cNvSpPr>
          <p:nvPr/>
        </p:nvSpPr>
        <p:spPr>
          <a:xfrm>
            <a:off x="1293812" y="1752600"/>
            <a:ext cx="9905999" cy="455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rgbClr val="34729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rgbClr val="3A83BB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SQL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/>
              <a:t>NO SQL</a:t>
            </a:r>
          </a:p>
        </p:txBody>
      </p:sp>
      <p:pic>
        <p:nvPicPr>
          <p:cNvPr id="10250" name="Picture 10" descr="Image result for microsoft cloud  sql">
            <a:extLst>
              <a:ext uri="{FF2B5EF4-FFF2-40B4-BE49-F238E27FC236}">
                <a16:creationId xmlns:a16="http://schemas.microsoft.com/office/drawing/2014/main" id="{26C751A6-F27C-49AE-B8CB-0A3EDFC8D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526" y="1747528"/>
            <a:ext cx="2410653" cy="743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Image result for microsoft cosmos db">
            <a:extLst>
              <a:ext uri="{FF2B5EF4-FFF2-40B4-BE49-F238E27FC236}">
                <a16:creationId xmlns:a16="http://schemas.microsoft.com/office/drawing/2014/main" id="{6481DBCE-F4C7-4E16-9C51-ACECD3099E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r="58855" b="7584"/>
          <a:stretch/>
        </p:blipFill>
        <p:spPr bwMode="auto">
          <a:xfrm>
            <a:off x="3707297" y="4121173"/>
            <a:ext cx="1600200" cy="154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270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Databases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r>
              <a:rPr lang="en-US" dirty="0"/>
              <a:t>Store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81C96-700F-4DD3-B905-95F78CAD2C47}"/>
              </a:ext>
            </a:extLst>
          </p:cNvPr>
          <p:cNvSpPr/>
          <p:nvPr/>
        </p:nvSpPr>
        <p:spPr>
          <a:xfrm>
            <a:off x="4565865" y="616562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https://upload.wikimedia.org/wikipedia/commons/1/18/Database.svg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647754-7545-429C-B487-BE785B59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15" y="1948623"/>
            <a:ext cx="27568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50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81C96-700F-4DD3-B905-95F78CAD2C47}"/>
              </a:ext>
            </a:extLst>
          </p:cNvPr>
          <p:cNvSpPr/>
          <p:nvPr/>
        </p:nvSpPr>
        <p:spPr>
          <a:xfrm>
            <a:off x="4685133" y="634452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https://upload.wikimedia.org/wikipedia/commons/2/23/Text-txt.svg</a:t>
            </a:r>
          </a:p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https://www.tcd.ie/disability/assets/images/teach-info/MS_word_DOC_icon.svg_.png</a:t>
            </a:r>
          </a:p>
        </p:txBody>
      </p:sp>
      <p:pic>
        <p:nvPicPr>
          <p:cNvPr id="14338" name="Picture 2" descr="Image result for text file">
            <a:extLst>
              <a:ext uri="{FF2B5EF4-FFF2-40B4-BE49-F238E27FC236}">
                <a16:creationId xmlns:a16="http://schemas.microsoft.com/office/drawing/2014/main" id="{21CB93F1-3046-48E8-BC73-11766E2E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471" y="1511301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word file">
            <a:extLst>
              <a:ext uri="{FF2B5EF4-FFF2-40B4-BE49-F238E27FC236}">
                <a16:creationId xmlns:a16="http://schemas.microsoft.com/office/drawing/2014/main" id="{C4ABDBCF-E916-43DE-A11C-011F27978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63" y="3979640"/>
            <a:ext cx="2093857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C1984A-45F9-4201-918F-D3429A4CCA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3" t="666"/>
          <a:stretch/>
        </p:blipFill>
        <p:spPr>
          <a:xfrm>
            <a:off x="1201719" y="1351414"/>
            <a:ext cx="5885622" cy="478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20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r>
              <a:rPr lang="en-US" dirty="0"/>
              <a:t>Can you easily find or sort data?</a:t>
            </a:r>
          </a:p>
          <a:p>
            <a:r>
              <a:rPr lang="en-US" dirty="0"/>
              <a:t>Data Redundancies and Anomalies</a:t>
            </a:r>
            <a:br>
              <a:rPr lang="en-US" dirty="0"/>
            </a:br>
            <a:r>
              <a:rPr lang="en-US" dirty="0"/>
              <a:t>(Data can be easily duplicated and</a:t>
            </a:r>
            <a:br>
              <a:rPr lang="en-US" dirty="0"/>
            </a:br>
            <a:r>
              <a:rPr lang="en-US" dirty="0"/>
              <a:t>incorrect).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81C96-700F-4DD3-B905-95F78CAD2C47}"/>
              </a:ext>
            </a:extLst>
          </p:cNvPr>
          <p:cNvSpPr/>
          <p:nvPr/>
        </p:nvSpPr>
        <p:spPr>
          <a:xfrm>
            <a:off x="4685133" y="634452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https://upload.wikimedia.org/wikipedia/commons/2/23/Text-txt.svg</a:t>
            </a:r>
          </a:p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https://www.tcd.ie/disability/assets/images/teach-info/MS_word_DOC_icon.svg_.png</a:t>
            </a:r>
          </a:p>
        </p:txBody>
      </p:sp>
      <p:pic>
        <p:nvPicPr>
          <p:cNvPr id="14338" name="Picture 2" descr="Image result for text file">
            <a:extLst>
              <a:ext uri="{FF2B5EF4-FFF2-40B4-BE49-F238E27FC236}">
                <a16:creationId xmlns:a16="http://schemas.microsoft.com/office/drawing/2014/main" id="{21CB93F1-3046-48E8-BC73-11766E2EA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471" y="1511301"/>
            <a:ext cx="2228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 descr="Image result for word file">
            <a:extLst>
              <a:ext uri="{FF2B5EF4-FFF2-40B4-BE49-F238E27FC236}">
                <a16:creationId xmlns:a16="http://schemas.microsoft.com/office/drawing/2014/main" id="{C4ABDBCF-E916-43DE-A11C-011F27978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463" y="3979640"/>
            <a:ext cx="2093857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83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5D8548-5DBB-4700-B7CA-AA5E44FF9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851" y="1264872"/>
            <a:ext cx="9269119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12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r>
              <a:rPr lang="en-US" dirty="0"/>
              <a:t>Has </a:t>
            </a:r>
            <a:r>
              <a:rPr lang="en-US" i="1" dirty="0"/>
              <a:t>some</a:t>
            </a:r>
            <a:r>
              <a:rPr lang="en-US" dirty="0"/>
              <a:t> sorting ability</a:t>
            </a:r>
          </a:p>
          <a:p>
            <a:r>
              <a:rPr lang="en-US" dirty="0"/>
              <a:t>Limited data validation and consistency</a:t>
            </a:r>
            <a:br>
              <a:rPr lang="en-US" dirty="0"/>
            </a:br>
            <a:r>
              <a:rPr lang="en-US" dirty="0"/>
              <a:t>control</a:t>
            </a:r>
          </a:p>
          <a:p>
            <a:r>
              <a:rPr lang="en-US" dirty="0"/>
              <a:t>Single user: Open file marked as read-only.</a:t>
            </a:r>
            <a:br>
              <a:rPr lang="en-US" dirty="0"/>
            </a:br>
            <a:r>
              <a:rPr lang="en-US" dirty="0"/>
              <a:t>(Last person who saves wins).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81C96-700F-4DD3-B905-95F78CAD2C47}"/>
              </a:ext>
            </a:extLst>
          </p:cNvPr>
          <p:cNvSpPr/>
          <p:nvPr/>
        </p:nvSpPr>
        <p:spPr>
          <a:xfrm>
            <a:off x="4685133" y="6344528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https://upload.wikimedia.org/wikipedia/commons/thumb/e/ed/Microsoft_Office_Excel_%282013%E2%80%93present%29.svg/1200px-Microsoft_Office_Excel_%282013%E2%80%93present%29.svg.png</a:t>
            </a:r>
          </a:p>
        </p:txBody>
      </p:sp>
      <p:pic>
        <p:nvPicPr>
          <p:cNvPr id="15362" name="Picture 2" descr="Image result for excel file">
            <a:extLst>
              <a:ext uri="{FF2B5EF4-FFF2-40B4-BE49-F238E27FC236}">
                <a16:creationId xmlns:a16="http://schemas.microsoft.com/office/drawing/2014/main" id="{FF141AE7-B8BE-4079-9EFF-4252087A5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894" y="1569328"/>
            <a:ext cx="2093857" cy="19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6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 – Design and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BCDCEB-8FBE-47BD-BBDE-8E91E709E3BA}"/>
              </a:ext>
            </a:extLst>
          </p:cNvPr>
          <p:cNvSpPr/>
          <p:nvPr/>
        </p:nvSpPr>
        <p:spPr>
          <a:xfrm>
            <a:off x="4333937" y="6654884"/>
            <a:ext cx="685752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https://d2vlcm61l7u1fs.cloudfront.net/media%2F034%2F034700fc-0cf1-4547-aa20-90971396d240%2FphpT3NEpo.png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9D7B2-52D2-4F63-A32B-9508DA637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9" t="1913" r="5242"/>
          <a:stretch/>
        </p:blipFill>
        <p:spPr bwMode="auto">
          <a:xfrm>
            <a:off x="1306285" y="1323973"/>
            <a:ext cx="9334006" cy="530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704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Databases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r>
              <a:rPr lang="en-US" dirty="0"/>
              <a:t>Store data</a:t>
            </a:r>
          </a:p>
          <a:p>
            <a:r>
              <a:rPr lang="en-US" dirty="0"/>
              <a:t>Multi-user with security</a:t>
            </a:r>
          </a:p>
          <a:p>
            <a:r>
              <a:rPr lang="en-US" dirty="0"/>
              <a:t>Full data validation</a:t>
            </a:r>
          </a:p>
          <a:p>
            <a:r>
              <a:rPr lang="en-US" dirty="0"/>
              <a:t>Enforce data consistency</a:t>
            </a:r>
          </a:p>
          <a:p>
            <a:r>
              <a:rPr lang="en-US" dirty="0"/>
              <a:t>Backup and recovery</a:t>
            </a:r>
          </a:p>
          <a:p>
            <a:r>
              <a:rPr lang="en-US" dirty="0"/>
              <a:t>Data analysis functionality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81C96-700F-4DD3-B905-95F78CAD2C47}"/>
              </a:ext>
            </a:extLst>
          </p:cNvPr>
          <p:cNvSpPr/>
          <p:nvPr/>
        </p:nvSpPr>
        <p:spPr>
          <a:xfrm>
            <a:off x="4565865" y="616562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https://upload.wikimedia.org/wikipedia/commons/1/18/Database.svg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647754-7545-429C-B487-BE785B591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276" y="1948623"/>
            <a:ext cx="27568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r>
              <a:rPr lang="en-US" dirty="0"/>
              <a:t>Database </a:t>
            </a:r>
            <a:br>
              <a:rPr lang="en-US" dirty="0"/>
            </a:br>
            <a:r>
              <a:rPr lang="en-US" dirty="0"/>
              <a:t>Management</a:t>
            </a:r>
            <a:br>
              <a:rPr lang="en-US" dirty="0"/>
            </a:br>
            <a:r>
              <a:rPr lang="en-US" dirty="0"/>
              <a:t>System (DBMS)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More than just data.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681C96-700F-4DD3-B905-95F78CAD2C47}"/>
              </a:ext>
            </a:extLst>
          </p:cNvPr>
          <p:cNvSpPr/>
          <p:nvPr/>
        </p:nvSpPr>
        <p:spPr>
          <a:xfrm>
            <a:off x="4565865" y="6165626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https://kingfisherdata.com/wp-content/uploads/database-design.jpg</a:t>
            </a:r>
          </a:p>
        </p:txBody>
      </p:sp>
      <p:pic>
        <p:nvPicPr>
          <p:cNvPr id="28674" name="Picture 2" descr="Image result for database design">
            <a:extLst>
              <a:ext uri="{FF2B5EF4-FFF2-40B4-BE49-F238E27FC236}">
                <a16:creationId xmlns:a16="http://schemas.microsoft.com/office/drawing/2014/main" id="{B7A5B70E-6C14-470B-A9B5-EFDBA7E878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1" t="15423" r="6682" b="15505"/>
          <a:stretch/>
        </p:blipFill>
        <p:spPr bwMode="auto">
          <a:xfrm>
            <a:off x="5575522" y="1436752"/>
            <a:ext cx="5588001" cy="455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89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r>
              <a:rPr lang="en-US" dirty="0"/>
              <a:t>Metadata = Data Dictionary</a:t>
            </a:r>
          </a:p>
          <a:p>
            <a:r>
              <a:rPr lang="en-US" dirty="0"/>
              <a:t>Controls what data goes into our database</a:t>
            </a:r>
          </a:p>
          <a:p>
            <a:r>
              <a:rPr lang="en-US" dirty="0"/>
              <a:t>Stores the data in a predictable logical way</a:t>
            </a:r>
          </a:p>
          <a:p>
            <a:r>
              <a:rPr lang="en-US" dirty="0"/>
              <a:t>Helps retrieving information fast</a:t>
            </a:r>
          </a:p>
          <a:p>
            <a:r>
              <a:rPr lang="en-US" dirty="0"/>
              <a:t>Helps sort, filter, link, classify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42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A1A5C-7F70-4DC6-9C76-07D209E1D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41" y="1384300"/>
            <a:ext cx="9729140" cy="515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pic>
        <p:nvPicPr>
          <p:cNvPr id="18434" name="Picture 2" descr="Related image">
            <a:extLst>
              <a:ext uri="{FF2B5EF4-FFF2-40B4-BE49-F238E27FC236}">
                <a16:creationId xmlns:a16="http://schemas.microsoft.com/office/drawing/2014/main" id="{7323AD10-CD7D-429B-A98C-DE8013386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144" y="1384299"/>
            <a:ext cx="8531175" cy="489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F88AB8-CB92-4200-94BE-A4F61FF07C33}"/>
              </a:ext>
            </a:extLst>
          </p:cNvPr>
          <p:cNvSpPr/>
          <p:nvPr/>
        </p:nvSpPr>
        <p:spPr>
          <a:xfrm>
            <a:off x="4565865" y="64240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https://cdn-images-1.medium.com/max/1200/0*YCghEemt6BtW9OZV.png</a:t>
            </a:r>
          </a:p>
        </p:txBody>
      </p:sp>
    </p:spTree>
    <p:extLst>
      <p:ext uri="{BB962C8B-B14F-4D97-AF65-F5344CB8AC3E}">
        <p14:creationId xmlns:p14="http://schemas.microsoft.com/office/powerpoint/2010/main" val="1515296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88AB8-CB92-4200-94BE-A4F61FF07C33}"/>
              </a:ext>
            </a:extLst>
          </p:cNvPr>
          <p:cNvSpPr/>
          <p:nvPr/>
        </p:nvSpPr>
        <p:spPr>
          <a:xfrm>
            <a:off x="4565865" y="64240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https://www.emailoversight.com/wp-content/uploads/2018/03/data-integrity.png</a:t>
            </a:r>
          </a:p>
        </p:txBody>
      </p:sp>
      <p:pic>
        <p:nvPicPr>
          <p:cNvPr id="22530" name="Picture 2" descr="Related image">
            <a:extLst>
              <a:ext uri="{FF2B5EF4-FFF2-40B4-BE49-F238E27FC236}">
                <a16:creationId xmlns:a16="http://schemas.microsoft.com/office/drawing/2014/main" id="{42AD9F18-213E-4AEF-AE37-9261C5842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191" y="1678657"/>
            <a:ext cx="9418439" cy="401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5329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4E94FC-07AC-4400-A0AB-48E34177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52316"/>
              </p:ext>
            </p:extLst>
          </p:nvPr>
        </p:nvGraphicFramePr>
        <p:xfrm>
          <a:off x="1872974" y="1559941"/>
          <a:ext cx="8128000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2805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39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4859 Quayside Dr, New West, British Columbia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36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4395 Reserve St, </a:t>
                      </a:r>
                      <a:r>
                        <a:rPr lang="en-CA" sz="2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Mississippi Mills</a:t>
                      </a: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, Ontario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81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2478 </a:t>
                      </a:r>
                      <a:r>
                        <a:rPr lang="en-CA" sz="2800" dirty="0" err="1">
                          <a:solidFill>
                            <a:schemeClr val="bg1"/>
                          </a:solidFill>
                        </a:rPr>
                        <a:t>Orenda</a:t>
                      </a: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 Rd, Brampton, 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52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3445 </a:t>
                      </a:r>
                      <a:r>
                        <a:rPr lang="en-CA" sz="2800" dirty="0" err="1">
                          <a:solidFill>
                            <a:schemeClr val="bg1"/>
                          </a:solidFill>
                        </a:rPr>
                        <a:t>Blanshard</a:t>
                      </a: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, Victoria, B.C.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39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497 Islington Ave, Toronto, Ont.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2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3784 Wallace Street, Nanaimo, BC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8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2972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4E94FC-07AC-4400-A0AB-48E34177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00281"/>
              </p:ext>
            </p:extLst>
          </p:nvPr>
        </p:nvGraphicFramePr>
        <p:xfrm>
          <a:off x="1252330" y="1559941"/>
          <a:ext cx="9650895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357">
                  <a:extLst>
                    <a:ext uri="{9D8B030D-6E8A-4147-A177-3AD203B41FA5}">
                      <a16:colId xmlns:a16="http://schemas.microsoft.com/office/drawing/2014/main" val="4128051404"/>
                    </a:ext>
                  </a:extLst>
                </a:gridCol>
                <a:gridCol w="2623930">
                  <a:extLst>
                    <a:ext uri="{9D8B030D-6E8A-4147-A177-3AD203B41FA5}">
                      <a16:colId xmlns:a16="http://schemas.microsoft.com/office/drawing/2014/main" val="2285895288"/>
                    </a:ext>
                  </a:extLst>
                </a:gridCol>
                <a:gridCol w="2922105">
                  <a:extLst>
                    <a:ext uri="{9D8B030D-6E8A-4147-A177-3AD203B41FA5}">
                      <a16:colId xmlns:a16="http://schemas.microsoft.com/office/drawing/2014/main" val="2648584612"/>
                    </a:ext>
                  </a:extLst>
                </a:gridCol>
                <a:gridCol w="2693503">
                  <a:extLst>
                    <a:ext uri="{9D8B030D-6E8A-4147-A177-3AD203B41FA5}">
                      <a16:colId xmlns:a16="http://schemas.microsoft.com/office/drawing/2014/main" val="290225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House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Province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39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4859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Quayside Dr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New West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British Columbia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36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4395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Reserve 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Mississippi Mills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Ontario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81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2478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 err="1">
                          <a:solidFill>
                            <a:schemeClr val="bg1"/>
                          </a:solidFill>
                        </a:rPr>
                        <a:t>Orenda</a:t>
                      </a: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 Rd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Brampton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52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3445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 err="1">
                          <a:solidFill>
                            <a:schemeClr val="bg1"/>
                          </a:solidFill>
                        </a:rPr>
                        <a:t>Blanshard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Victoria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B.C.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39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497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Islington Ave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Toronto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Ont.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32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3784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Wallace Street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Nanaimo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BC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058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6079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of 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4E94FC-07AC-4400-A0AB-48E34177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833816"/>
              </p:ext>
            </p:extLst>
          </p:nvPr>
        </p:nvGraphicFramePr>
        <p:xfrm>
          <a:off x="1093306" y="1559941"/>
          <a:ext cx="8008605" cy="374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1111">
                  <a:extLst>
                    <a:ext uri="{9D8B030D-6E8A-4147-A177-3AD203B41FA5}">
                      <a16:colId xmlns:a16="http://schemas.microsoft.com/office/drawing/2014/main" val="4128051404"/>
                    </a:ext>
                  </a:extLst>
                </a:gridCol>
                <a:gridCol w="2345635">
                  <a:extLst>
                    <a:ext uri="{9D8B030D-6E8A-4147-A177-3AD203B41FA5}">
                      <a16:colId xmlns:a16="http://schemas.microsoft.com/office/drawing/2014/main" val="2285895288"/>
                    </a:ext>
                  </a:extLst>
                </a:gridCol>
                <a:gridCol w="2792896">
                  <a:extLst>
                    <a:ext uri="{9D8B030D-6E8A-4147-A177-3AD203B41FA5}">
                      <a16:colId xmlns:a16="http://schemas.microsoft.com/office/drawing/2014/main" val="2648584612"/>
                    </a:ext>
                  </a:extLst>
                </a:gridCol>
                <a:gridCol w="1418963">
                  <a:extLst>
                    <a:ext uri="{9D8B030D-6E8A-4147-A177-3AD203B41FA5}">
                      <a16:colId xmlns:a16="http://schemas.microsoft.com/office/drawing/2014/main" val="516815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House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Street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City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Prov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391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4859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Quayside Dr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New West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364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4395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Reserve 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Mississippi Mills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81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2478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 err="1">
                          <a:solidFill>
                            <a:schemeClr val="bg1"/>
                          </a:solidFill>
                        </a:rPr>
                        <a:t>Orenda</a:t>
                      </a: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 Rd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Brampton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52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3445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 err="1">
                          <a:solidFill>
                            <a:schemeClr val="bg1"/>
                          </a:solidFill>
                        </a:rPr>
                        <a:t>Blanshard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Victoria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A" sz="2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39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497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Islington Ave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Toronto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2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3784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Wallace Street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Nanaimo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589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A41B8C-BDB5-44F9-BC3D-EAB35288C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716728"/>
              </p:ext>
            </p:extLst>
          </p:nvPr>
        </p:nvGraphicFramePr>
        <p:xfrm>
          <a:off x="9318986" y="1559941"/>
          <a:ext cx="1776531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3810">
                  <a:extLst>
                    <a:ext uri="{9D8B030D-6E8A-4147-A177-3AD203B41FA5}">
                      <a16:colId xmlns:a16="http://schemas.microsoft.com/office/drawing/2014/main" val="1527792250"/>
                    </a:ext>
                  </a:extLst>
                </a:gridCol>
                <a:gridCol w="1122721">
                  <a:extLst>
                    <a:ext uri="{9D8B030D-6E8A-4147-A177-3AD203B41FA5}">
                      <a16:colId xmlns:a16="http://schemas.microsoft.com/office/drawing/2014/main" val="2729699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1" dirty="0">
                          <a:solidFill>
                            <a:schemeClr val="bg1"/>
                          </a:solidFill>
                        </a:rPr>
                        <a:t>Prov</a:t>
                      </a:r>
                      <a:endParaRPr lang="en-CA" sz="3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360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BC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700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CA" sz="2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dirty="0">
                          <a:solidFill>
                            <a:schemeClr val="bg1"/>
                          </a:solidFill>
                        </a:rPr>
                        <a:t>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36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8296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Pet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27650" name="Picture 2" descr="Image result for pets">
            <a:extLst>
              <a:ext uri="{FF2B5EF4-FFF2-40B4-BE49-F238E27FC236}">
                <a16:creationId xmlns:a16="http://schemas.microsoft.com/office/drawing/2014/main" id="{8D316952-7928-4B87-977A-8434DC9D3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800" y="978843"/>
            <a:ext cx="6967874" cy="33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BB14E66-43DB-4F0D-B310-ACB833F16CB7}"/>
              </a:ext>
            </a:extLst>
          </p:cNvPr>
          <p:cNvSpPr/>
          <p:nvPr/>
        </p:nvSpPr>
        <p:spPr>
          <a:xfrm>
            <a:off x="1838736" y="6576387"/>
            <a:ext cx="927038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https://avada.theme-fusion.com/veterinarian/wp-content/uploads/sites/80/2016/11/pets_big.png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BB9164-DC21-467D-A6E5-0B432DC13DA4}"/>
              </a:ext>
            </a:extLst>
          </p:cNvPr>
          <p:cNvSpPr txBox="1">
            <a:spLocks/>
          </p:cNvSpPr>
          <p:nvPr/>
        </p:nvSpPr>
        <p:spPr>
          <a:xfrm>
            <a:off x="1293812" y="1752600"/>
            <a:ext cx="9905999" cy="4559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800" kern="1200">
                <a:solidFill>
                  <a:srgbClr val="34729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rgbClr val="3A83BB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 is better</a:t>
            </a:r>
            <a:br>
              <a:rPr lang="en-US" dirty="0"/>
            </a:br>
            <a:r>
              <a:rPr lang="en-US" dirty="0"/>
              <a:t>Design 1 or Design 2?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0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 -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CA" sz="3200" b="1" dirty="0">
                <a:solidFill>
                  <a:srgbClr val="0070C0"/>
                </a:solidFill>
              </a:rPr>
              <a:t>SELECT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r>
              <a:rPr lang="en-CA" sz="3200" b="1" dirty="0" err="1">
                <a:solidFill>
                  <a:schemeClr val="bg1"/>
                </a:solidFill>
              </a:rPr>
              <a:t>O.OrderNumber</a:t>
            </a:r>
            <a:r>
              <a:rPr lang="en-CA" sz="3200" b="1" dirty="0">
                <a:solidFill>
                  <a:schemeClr val="bg1"/>
                </a:solidFill>
              </a:rPr>
              <a:t>, </a:t>
            </a:r>
            <a:br>
              <a:rPr lang="en-CA" sz="3200" b="1" dirty="0">
                <a:solidFill>
                  <a:schemeClr val="bg1"/>
                </a:solidFill>
              </a:rPr>
            </a:br>
            <a:r>
              <a:rPr lang="en-CA" sz="3200" b="1" dirty="0" err="1">
                <a:solidFill>
                  <a:schemeClr val="bg1"/>
                </a:solidFill>
              </a:rPr>
              <a:t>O.OrderDate</a:t>
            </a:r>
            <a:r>
              <a:rPr lang="en-CA" sz="3200" b="1" dirty="0">
                <a:solidFill>
                  <a:schemeClr val="bg1"/>
                </a:solidFill>
              </a:rPr>
              <a:t>, </a:t>
            </a:r>
            <a:br>
              <a:rPr lang="en-CA" sz="3200" b="1" dirty="0">
                <a:solidFill>
                  <a:schemeClr val="bg1"/>
                </a:solidFill>
              </a:rPr>
            </a:br>
            <a:r>
              <a:rPr lang="en-CA" sz="3200" b="1" dirty="0" err="1">
                <a:solidFill>
                  <a:schemeClr val="bg1"/>
                </a:solidFill>
              </a:rPr>
              <a:t>P.ProductName</a:t>
            </a:r>
            <a:r>
              <a:rPr lang="en-CA" sz="3200" b="1" dirty="0">
                <a:solidFill>
                  <a:schemeClr val="bg1"/>
                </a:solidFill>
              </a:rPr>
              <a:t>, </a:t>
            </a:r>
            <a:r>
              <a:rPr lang="en-CA" sz="3200" b="1" dirty="0" err="1">
                <a:solidFill>
                  <a:schemeClr val="bg1"/>
                </a:solidFill>
              </a:rPr>
              <a:t>I.Quantity</a:t>
            </a:r>
            <a:r>
              <a:rPr lang="en-CA" sz="3200" b="1" dirty="0">
                <a:solidFill>
                  <a:schemeClr val="bg1"/>
                </a:solidFill>
              </a:rPr>
              <a:t>, </a:t>
            </a:r>
            <a:r>
              <a:rPr lang="en-CA" sz="3200" b="1" dirty="0" err="1">
                <a:solidFill>
                  <a:schemeClr val="bg1"/>
                </a:solidFill>
              </a:rPr>
              <a:t>I.UnitPrice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br>
              <a:rPr lang="en-CA" sz="3200" b="1" dirty="0">
                <a:solidFill>
                  <a:schemeClr val="bg1"/>
                </a:solidFill>
              </a:rPr>
            </a:br>
            <a:r>
              <a:rPr lang="en-CA" sz="3200" b="1" dirty="0">
                <a:solidFill>
                  <a:srgbClr val="0070C0"/>
                </a:solidFill>
              </a:rPr>
              <a:t>FROM</a:t>
            </a:r>
            <a:r>
              <a:rPr lang="en-CA" sz="3200" b="1" dirty="0">
                <a:solidFill>
                  <a:schemeClr val="bg1"/>
                </a:solidFill>
              </a:rPr>
              <a:t> Order </a:t>
            </a:r>
            <a:r>
              <a:rPr lang="en-CA" sz="3200" b="1" dirty="0">
                <a:solidFill>
                  <a:schemeClr val="accent3">
                    <a:lumMod val="75000"/>
                  </a:schemeClr>
                </a:solidFill>
              </a:rPr>
              <a:t>AS</a:t>
            </a:r>
            <a:r>
              <a:rPr lang="en-CA" sz="3200" b="1" dirty="0">
                <a:solidFill>
                  <a:schemeClr val="bg1"/>
                </a:solidFill>
              </a:rPr>
              <a:t> O </a:t>
            </a:r>
            <a:br>
              <a:rPr lang="en-CA" sz="3200" b="1" dirty="0">
                <a:solidFill>
                  <a:schemeClr val="bg1"/>
                </a:solidFill>
              </a:rPr>
            </a:br>
            <a:r>
              <a:rPr lang="en-CA" sz="3200" b="1" dirty="0">
                <a:solidFill>
                  <a:srgbClr val="0070C0"/>
                </a:solidFill>
              </a:rPr>
              <a:t>INNER JOIN </a:t>
            </a:r>
            <a:r>
              <a:rPr lang="en-CA" sz="3200" b="1" dirty="0" err="1">
                <a:solidFill>
                  <a:schemeClr val="bg1"/>
                </a:solidFill>
              </a:rPr>
              <a:t>OrderItem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r>
              <a:rPr lang="en-CA" sz="3200" b="1" dirty="0">
                <a:solidFill>
                  <a:schemeClr val="accent3">
                    <a:lumMod val="75000"/>
                  </a:schemeClr>
                </a:solidFill>
              </a:rPr>
              <a:t>AS</a:t>
            </a:r>
            <a:r>
              <a:rPr lang="en-CA" sz="3200" b="1" dirty="0">
                <a:solidFill>
                  <a:schemeClr val="bg1"/>
                </a:solidFill>
              </a:rPr>
              <a:t> I </a:t>
            </a:r>
            <a:r>
              <a:rPr lang="en-CA" sz="3200" b="1" dirty="0">
                <a:solidFill>
                  <a:schemeClr val="accent5">
                    <a:lumMod val="50000"/>
                  </a:schemeClr>
                </a:solidFill>
              </a:rPr>
              <a:t>ON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r>
              <a:rPr lang="en-CA" sz="3200" b="1" dirty="0" err="1">
                <a:solidFill>
                  <a:schemeClr val="bg1"/>
                </a:solidFill>
              </a:rPr>
              <a:t>O.Id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r>
              <a:rPr lang="en-CA" sz="3200" b="1" dirty="0">
                <a:solidFill>
                  <a:srgbClr val="FF0000"/>
                </a:solidFill>
              </a:rPr>
              <a:t>=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r>
              <a:rPr lang="en-CA" sz="3200" b="1" dirty="0" err="1">
                <a:solidFill>
                  <a:schemeClr val="bg1"/>
                </a:solidFill>
              </a:rPr>
              <a:t>I.OrderId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br>
              <a:rPr lang="en-CA" sz="3200" b="1" dirty="0">
                <a:solidFill>
                  <a:schemeClr val="bg1"/>
                </a:solidFill>
              </a:rPr>
            </a:br>
            <a:r>
              <a:rPr lang="en-CA" sz="3200" b="1" dirty="0">
                <a:solidFill>
                  <a:srgbClr val="0070C0"/>
                </a:solidFill>
              </a:rPr>
              <a:t>INNER JOIN </a:t>
            </a:r>
            <a:r>
              <a:rPr lang="en-CA" sz="3200" b="1" dirty="0">
                <a:solidFill>
                  <a:schemeClr val="bg1"/>
                </a:solidFill>
              </a:rPr>
              <a:t>Product </a:t>
            </a:r>
            <a:r>
              <a:rPr lang="en-CA" sz="3200" b="1" dirty="0">
                <a:solidFill>
                  <a:schemeClr val="accent3">
                    <a:lumMod val="75000"/>
                  </a:schemeClr>
                </a:solidFill>
              </a:rPr>
              <a:t>AS</a:t>
            </a:r>
            <a:r>
              <a:rPr lang="en-CA" sz="3200" b="1" dirty="0">
                <a:solidFill>
                  <a:schemeClr val="bg1"/>
                </a:solidFill>
              </a:rPr>
              <a:t> P </a:t>
            </a:r>
            <a:r>
              <a:rPr lang="en-CA" sz="3200" b="1" dirty="0">
                <a:solidFill>
                  <a:schemeClr val="accent5">
                    <a:lumMod val="75000"/>
                  </a:schemeClr>
                </a:solidFill>
              </a:rPr>
              <a:t>ON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r>
              <a:rPr lang="en-CA" sz="3200" b="1" dirty="0" err="1">
                <a:solidFill>
                  <a:schemeClr val="bg1"/>
                </a:solidFill>
              </a:rPr>
              <a:t>P.Id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r>
              <a:rPr lang="en-CA" sz="3200" b="1" dirty="0">
                <a:solidFill>
                  <a:srgbClr val="FF0000"/>
                </a:solidFill>
              </a:rPr>
              <a:t>=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r>
              <a:rPr lang="en-CA" sz="3200" b="1" dirty="0" err="1">
                <a:solidFill>
                  <a:schemeClr val="bg1"/>
                </a:solidFill>
              </a:rPr>
              <a:t>I.ProductId</a:t>
            </a:r>
            <a:br>
              <a:rPr lang="en-CA" sz="3200" b="1" dirty="0">
                <a:solidFill>
                  <a:schemeClr val="bg1"/>
                </a:solidFill>
              </a:rPr>
            </a:br>
            <a:r>
              <a:rPr lang="en-CA" sz="3200" b="1" dirty="0">
                <a:solidFill>
                  <a:srgbClr val="0070C0"/>
                </a:solidFill>
              </a:rPr>
              <a:t>ORDER BY </a:t>
            </a:r>
            <a:r>
              <a:rPr lang="en-CA" sz="3200" b="1" dirty="0" err="1">
                <a:solidFill>
                  <a:schemeClr val="bg1"/>
                </a:solidFill>
              </a:rPr>
              <a:t>O.OrderNumber</a:t>
            </a:r>
            <a:r>
              <a:rPr lang="en-CA" sz="3200" b="1" dirty="0">
                <a:solidFill>
                  <a:schemeClr val="bg1"/>
                </a:solidFill>
              </a:rPr>
              <a:t> </a:t>
            </a:r>
            <a:r>
              <a:rPr lang="en-CA" sz="3200" b="1" dirty="0">
                <a:solidFill>
                  <a:srgbClr val="00B050"/>
                </a:solidFill>
              </a:rPr>
              <a:t>DESC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896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905999" cy="45593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D2L: learn.bcit.ca</a:t>
            </a:r>
          </a:p>
          <a:p>
            <a:r>
              <a:rPr lang="en-US" dirty="0"/>
              <a:t>Use MySQL Workbench to:</a:t>
            </a:r>
          </a:p>
          <a:p>
            <a:pPr lvl="1"/>
            <a:r>
              <a:rPr lang="en-US" dirty="0"/>
              <a:t>Create a database</a:t>
            </a:r>
          </a:p>
          <a:p>
            <a:pPr lvl="1"/>
            <a:r>
              <a:rPr lang="en-US" dirty="0"/>
              <a:t>Create a table</a:t>
            </a:r>
          </a:p>
          <a:p>
            <a:pPr lvl="1"/>
            <a:r>
              <a:rPr lang="en-US" dirty="0"/>
              <a:t>Explore the metadata</a:t>
            </a:r>
          </a:p>
          <a:p>
            <a:endParaRPr lang="en-US" dirty="0"/>
          </a:p>
          <a:p>
            <a:r>
              <a:rPr lang="en-US" dirty="0"/>
              <a:t>Submit required screenshots </a:t>
            </a:r>
          </a:p>
          <a:p>
            <a:r>
              <a:rPr lang="en-US" dirty="0"/>
              <a:t>Complete </a:t>
            </a:r>
            <a:r>
              <a:rPr lang="en-US"/>
              <a:t>by Thursday </a:t>
            </a:r>
            <a:r>
              <a:rPr lang="en-US" dirty="0"/>
              <a:t>11:30PM next week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pic>
        <p:nvPicPr>
          <p:cNvPr id="7174" name="Picture 6" descr="Image result for submit button">
            <a:extLst>
              <a:ext uri="{FF2B5EF4-FFF2-40B4-BE49-F238E27FC236}">
                <a16:creationId xmlns:a16="http://schemas.microsoft.com/office/drawing/2014/main" id="{731E0880-2AF0-43AD-941C-F263E3629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98" y="4811549"/>
            <a:ext cx="1394533" cy="44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681C96-700F-4DD3-B905-95F78CAD2C47}"/>
              </a:ext>
            </a:extLst>
          </p:cNvPr>
          <p:cNvSpPr/>
          <p:nvPr/>
        </p:nvSpPr>
        <p:spPr>
          <a:xfrm>
            <a:off x="4565865" y="6165626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http://sabreuse.com/wp-content/uploads/2013/06/red-submit-button-hi.png</a:t>
            </a:r>
            <a:b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https://sos.tn.gov/sites/default/files/question_mark.jpg</a:t>
            </a:r>
            <a:b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</a:br>
            <a:r>
              <a:rPr lang="en-CA" sz="1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https://www.handybackup.net/images/icons/mssql-backup.png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09ABB-5E7D-10D1-866B-0EC457BBC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464" y="1384300"/>
            <a:ext cx="226695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6643903" cy="45593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 Systems </a:t>
            </a:r>
            <a:br>
              <a:rPr lang="en-US" dirty="0"/>
            </a:br>
            <a:r>
              <a:rPr lang="en-US" dirty="0"/>
              <a:t>Design, Implementation, and Management  13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br>
              <a:rPr lang="en-US" dirty="0"/>
            </a:br>
            <a:r>
              <a:rPr lang="en-US" sz="2400" dirty="0"/>
              <a:t>Coronel, Morris, Rob</a:t>
            </a:r>
            <a:br>
              <a:rPr lang="en-US" dirty="0"/>
            </a:br>
            <a:r>
              <a:rPr lang="en-US" sz="2000" dirty="0"/>
              <a:t>Hardcover, eBook or </a:t>
            </a:r>
            <a:r>
              <a:rPr lang="en-US" sz="2000" dirty="0" err="1"/>
              <a:t>Looseleaf</a:t>
            </a:r>
            <a:br>
              <a:rPr lang="en-US" sz="2800" dirty="0"/>
            </a:br>
            <a:r>
              <a:rPr lang="en-CA" sz="18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https://www.nelsonbrain.com/shop/isbn/9781337627900</a:t>
            </a:r>
            <a:endParaRPr lang="en-US" sz="1800" dirty="0">
              <a:solidFill>
                <a:schemeClr val="accent5">
                  <a:lumMod val="75000"/>
                </a:schemeClr>
              </a:solidFill>
            </a:endParaRPr>
          </a:p>
          <a:p>
            <a:pPr fontAlgn="ctr"/>
            <a:endParaRPr lang="en-CA" sz="1800" u="sng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Required for Weekly Readings, </a:t>
            </a:r>
            <a:br>
              <a:rPr lang="en-US" dirty="0"/>
            </a:br>
            <a:r>
              <a:rPr lang="en-US" dirty="0"/>
              <a:t>Questions, and Reviews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 descr="https://images-na.ssl-images-amazon.com/images/I/51IfSXUi4XL._SX386_BO1,204,203,200_.jpg">
            <a:extLst>
              <a:ext uri="{FF2B5EF4-FFF2-40B4-BE49-F238E27FC236}">
                <a16:creationId xmlns:a16="http://schemas.microsoft.com/office/drawing/2014/main" id="{0F3F6E9E-CB54-47C1-8EA1-A3404D678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69" y="1384300"/>
            <a:ext cx="2893452" cy="37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34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D0ECF3-5725-42E0-8660-88974E2E0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360561"/>
              </p:ext>
            </p:extLst>
          </p:nvPr>
        </p:nvGraphicFramePr>
        <p:xfrm>
          <a:off x="1549098" y="1720849"/>
          <a:ext cx="8777659" cy="394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344">
                  <a:extLst>
                    <a:ext uri="{9D8B030D-6E8A-4147-A177-3AD203B41FA5}">
                      <a16:colId xmlns:a16="http://schemas.microsoft.com/office/drawing/2014/main" val="3872113139"/>
                    </a:ext>
                  </a:extLst>
                </a:gridCol>
                <a:gridCol w="1186576">
                  <a:extLst>
                    <a:ext uri="{9D8B030D-6E8A-4147-A177-3AD203B41FA5}">
                      <a16:colId xmlns:a16="http://schemas.microsoft.com/office/drawing/2014/main" val="338343530"/>
                    </a:ext>
                  </a:extLst>
                </a:gridCol>
                <a:gridCol w="4796739">
                  <a:extLst>
                    <a:ext uri="{9D8B030D-6E8A-4147-A177-3AD203B41FA5}">
                      <a16:colId xmlns:a16="http://schemas.microsoft.com/office/drawing/2014/main" val="2419101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Final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30% 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Must have combined average of 50% to pass course.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659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Midterm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30%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379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Projects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20% 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All Projects must be submitted to pass the course.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07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Exercises and Quizzes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20%</a:t>
                      </a:r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All Assignments must be submitted to pass the course.</a:t>
                      </a: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135296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algn="ctr"/>
                      <a:endParaRPr lang="en-CA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06196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solidFill>
                            <a:schemeClr val="bg1"/>
                          </a:solidFill>
                        </a:rPr>
                        <a:t>Passing grade is 50%</a:t>
                      </a:r>
                      <a:endParaRPr lang="en-CA" sz="36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A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4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6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0200"/>
            <a:ext cx="9453701" cy="4559300"/>
          </a:xfrm>
        </p:spPr>
        <p:txBody>
          <a:bodyPr>
            <a:normAutofit/>
          </a:bodyPr>
          <a:lstStyle/>
          <a:p>
            <a:r>
              <a:rPr lang="en-US" dirty="0"/>
              <a:t>Attendance is </a:t>
            </a:r>
            <a:r>
              <a:rPr lang="en-US" u="sng" dirty="0"/>
              <a:t>Mandatory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absent - </a:t>
            </a:r>
            <a:r>
              <a:rPr lang="en-US" u="sng" dirty="0"/>
              <a:t>must</a:t>
            </a:r>
            <a:r>
              <a:rPr lang="en-US" dirty="0"/>
              <a:t> email me at: </a:t>
            </a:r>
            <a:r>
              <a:rPr lang="en-US" b="1" dirty="0"/>
              <a:t>esweeney2@bcit.ca</a:t>
            </a:r>
            <a:endParaRPr lang="en-US" dirty="0"/>
          </a:p>
          <a:p>
            <a:endParaRPr lang="en-US" dirty="0"/>
          </a:p>
          <a:p>
            <a:r>
              <a:rPr lang="en-US" dirty="0"/>
              <a:t>Unexcused absences may lead to failure from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72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In-class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will be an </a:t>
            </a:r>
            <a:r>
              <a:rPr lang="en-US" b="1" dirty="0"/>
              <a:t>in-class</a:t>
            </a:r>
            <a:r>
              <a:rPr lang="en-US" dirty="0"/>
              <a:t> weekly quiz.</a:t>
            </a:r>
          </a:p>
          <a:p>
            <a:endParaRPr lang="en-US" dirty="0"/>
          </a:p>
          <a:p>
            <a:r>
              <a:rPr lang="en-US" dirty="0"/>
              <a:t>At the start of class.</a:t>
            </a:r>
          </a:p>
          <a:p>
            <a:endParaRPr lang="en-US" dirty="0"/>
          </a:p>
          <a:p>
            <a:r>
              <a:rPr lang="en-US" dirty="0"/>
              <a:t>If you are late for class you will miss the quiz.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70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AND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exercises and projects will NOT be accepted.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Late exercises and projects will be given a grade of 0.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 descr="Image result for late">
            <a:extLst>
              <a:ext uri="{FF2B5EF4-FFF2-40B4-BE49-F238E27FC236}">
                <a16:creationId xmlns:a16="http://schemas.microsoft.com/office/drawing/2014/main" id="{C87C2AA3-ED00-4F21-8E7F-B7B73C3BF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" t="14721" r="1" b="15161"/>
          <a:stretch/>
        </p:blipFill>
        <p:spPr bwMode="auto">
          <a:xfrm>
            <a:off x="3867578" y="2549562"/>
            <a:ext cx="4453666" cy="225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2A3BE6-C5FF-4E68-99C0-EC1459CBA9D1}"/>
              </a:ext>
            </a:extLst>
          </p:cNvPr>
          <p:cNvSpPr/>
          <p:nvPr/>
        </p:nvSpPr>
        <p:spPr>
          <a:xfrm>
            <a:off x="4970034" y="6248399"/>
            <a:ext cx="569183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CA" sz="105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http://www.fakenham-inf.norfolk.sch.uk/wp-content/uploads/2015/03/late_clock.png</a:t>
            </a:r>
          </a:p>
        </p:txBody>
      </p:sp>
    </p:spTree>
    <p:extLst>
      <p:ext uri="{BB962C8B-B14F-4D97-AF65-F5344CB8AC3E}">
        <p14:creationId xmlns:p14="http://schemas.microsoft.com/office/powerpoint/2010/main" val="2866147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26560</TotalTime>
  <Words>1632</Words>
  <Application>Microsoft Office PowerPoint</Application>
  <PresentationFormat>Widescreen</PresentationFormat>
  <Paragraphs>388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Calibri</vt:lpstr>
      <vt:lpstr>Circuit</vt:lpstr>
      <vt:lpstr>ACIT 1630  Relational Database &amp; SQL</vt:lpstr>
      <vt:lpstr>Course Objective</vt:lpstr>
      <vt:lpstr>Course objective – Design and Model</vt:lpstr>
      <vt:lpstr>Course Objective - SQL</vt:lpstr>
      <vt:lpstr>Required Textbook</vt:lpstr>
      <vt:lpstr>Course Marks</vt:lpstr>
      <vt:lpstr>attendance</vt:lpstr>
      <vt:lpstr>Weekly In-class quizzes</vt:lpstr>
      <vt:lpstr>Exercises AND PROJECTs</vt:lpstr>
      <vt:lpstr>ICE BREAKER</vt:lpstr>
      <vt:lpstr>Anonymous survey</vt:lpstr>
      <vt:lpstr>Pet Exercise</vt:lpstr>
      <vt:lpstr>Pet Exercise</vt:lpstr>
      <vt:lpstr>Pet Exercise</vt:lpstr>
      <vt:lpstr>Pet Exercise</vt:lpstr>
      <vt:lpstr>Your favourite?</vt:lpstr>
      <vt:lpstr>Your favourite?</vt:lpstr>
      <vt:lpstr>Your favourite?</vt:lpstr>
      <vt:lpstr>Data vs information</vt:lpstr>
      <vt:lpstr>Sources of data</vt:lpstr>
      <vt:lpstr>Database comparison</vt:lpstr>
      <vt:lpstr>Relational databases</vt:lpstr>
      <vt:lpstr>No SQL DATABASES</vt:lpstr>
      <vt:lpstr>Cloud databases</vt:lpstr>
      <vt:lpstr>What Do Databases Do?</vt:lpstr>
      <vt:lpstr>Text Files</vt:lpstr>
      <vt:lpstr>Text Files</vt:lpstr>
      <vt:lpstr>Excel</vt:lpstr>
      <vt:lpstr>excel</vt:lpstr>
      <vt:lpstr>What Do Databases Do?</vt:lpstr>
      <vt:lpstr>DBMS</vt:lpstr>
      <vt:lpstr>Metadata</vt:lpstr>
      <vt:lpstr>Metadata</vt:lpstr>
      <vt:lpstr>Control of our data</vt:lpstr>
      <vt:lpstr>Control of our data</vt:lpstr>
      <vt:lpstr>Control of our data</vt:lpstr>
      <vt:lpstr>Control of our data</vt:lpstr>
      <vt:lpstr>Control of our data</vt:lpstr>
      <vt:lpstr>Pet Exercise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Guichon</dc:creator>
  <cp:lastModifiedBy>Ed Sweeney</cp:lastModifiedBy>
  <cp:revision>126</cp:revision>
  <cp:lastPrinted>2018-06-13T01:54:26Z</cp:lastPrinted>
  <dcterms:created xsi:type="dcterms:W3CDTF">2018-06-10T23:01:49Z</dcterms:created>
  <dcterms:modified xsi:type="dcterms:W3CDTF">2024-09-03T19:51:22Z</dcterms:modified>
</cp:coreProperties>
</file>