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C70BA3-BA58-4554-8111-E26BA04A7DCD}">
  <a:tblStyle styleId="{2BC70BA3-BA58-4554-8111-E26BA04A7D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a9d7a4b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a9d7a4b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a9d7a4b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a9d7a4b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a9d7a4b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a9d7a4b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a9d7a4bb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a9d7a4bb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a9d7a4b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a9d7a4b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a9d7a4bb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a9d7a4b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a9d7a4b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a9d7a4b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a9d7a4b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a9d7a4b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a9d7a4b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a9d7a4b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a9d7a4bb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a9d7a4bb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a9c7711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a9c7711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9fbc51b3e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9fbc51b3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e39557701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e39557701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e39557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e39557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a9d7a4bb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a9d7a4bb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a9d7a4bb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a9d7a4bb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a9d7a4bb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a9d7a4bb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a9d7a4b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a9d7a4b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a9d7a4b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a9d7a4b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e3955770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e395577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31333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66"/>
              <a:t>CS6120 </a:t>
            </a:r>
            <a:r>
              <a:rPr lang="en" sz="2866"/>
              <a:t>Project Proposal: </a:t>
            </a:r>
            <a:endParaRPr sz="28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and Classifying Toxic Online Behavior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31325" y="343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/>
              <a:t>Under Prof. Prashant Mittal </a:t>
            </a:r>
            <a:endParaRPr sz="19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br>
              <a:rPr lang="en" sz="1979"/>
            </a:br>
            <a:r>
              <a:rPr lang="en" sz="1979"/>
              <a:t>Group F: </a:t>
            </a:r>
            <a:r>
              <a:rPr lang="en" sz="1979"/>
              <a:t>Ruijia Xiong, </a:t>
            </a:r>
            <a:r>
              <a:rPr lang="en" sz="1979"/>
              <a:t>Gaurav, </a:t>
            </a:r>
            <a:r>
              <a:rPr lang="en" sz="1979"/>
              <a:t> Jheel Kamdar, </a:t>
            </a:r>
            <a:r>
              <a:rPr lang="en" sz="1979"/>
              <a:t>Xiaowen Sun</a:t>
            </a:r>
            <a:endParaRPr sz="1979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825" y="0"/>
            <a:ext cx="2685174" cy="17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60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Dataset- Examples</a:t>
            </a:r>
            <a:endParaRPr sz="2000"/>
          </a:p>
        </p:txBody>
      </p:sp>
      <p:sp>
        <p:nvSpPr>
          <p:cNvPr id="143" name="Google Shape;143;p22"/>
          <p:cNvSpPr/>
          <p:nvPr/>
        </p:nvSpPr>
        <p:spPr>
          <a:xfrm>
            <a:off x="0" y="1433675"/>
            <a:ext cx="3236100" cy="18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0" y="1433700"/>
            <a:ext cx="3077400" cy="18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Category: Toxic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Comment Text: Hey... what is it..@ | talk .What is it... an exclusive group of some WP TALIBANS...who are good at destroying, self-appointed purist who GANG UP any one who asks them questions abt their ANTI-SOCIAL and DESTRUCTIVE (non)-contribution at WP? Ask Sityush to clean up his behavior than issue me nonsensical warnings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3236100" y="3288600"/>
            <a:ext cx="1960800" cy="18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236100" y="3665400"/>
            <a:ext cx="19608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Category: Obscene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Comment Text: C*CKS*CK*R BEFORE YOU PISS AROUND ON MY WORK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7157700" y="3288575"/>
            <a:ext cx="1960800" cy="182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7157700" y="3665400"/>
            <a:ext cx="19608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Category: Threat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D0D0D"/>
                </a:solidFill>
                <a:latin typeface="Lato"/>
                <a:ea typeface="Lato"/>
                <a:cs typeface="Lato"/>
                <a:sym typeface="Lato"/>
              </a:rPr>
              <a:t>Comment Text: Hi! I am back again! Last warning! Stop undoing my edits or die!</a:t>
            </a:r>
            <a:endParaRPr sz="1100">
              <a:solidFill>
                <a:srgbClr val="0D0D0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5196900" y="1433675"/>
            <a:ext cx="1960800" cy="185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196900" y="1776150"/>
            <a:ext cx="19608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Category: Identity Hate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Comment Text: You are gay or antisemmitian?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Cyberbullying Icon Depicting Online Abuse And Hate Vector Behaviour  Smartphone Vector, Vector, Behaviour, Smartphone PNG and Vector with  Transparent Background for Free Download"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9250" y="498925"/>
            <a:ext cx="1384750" cy="13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57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1353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1. Text Cleaning:</a:t>
            </a:r>
            <a:endParaRPr b="1"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Libraries Used</a:t>
            </a:r>
            <a:r>
              <a:rPr lang="en" sz="1400">
                <a:solidFill>
                  <a:srgbClr val="0D0D0D"/>
                </a:solidFill>
              </a:rPr>
              <a:t>: Utilize NLTK for natural language processing tasks and Python's re module for regular expressions.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Processes</a:t>
            </a:r>
            <a:r>
              <a:rPr lang="en" sz="1400">
                <a:solidFill>
                  <a:srgbClr val="0D0D0D"/>
                </a:solidFill>
              </a:rPr>
              <a:t>:</a:t>
            </a:r>
            <a:endParaRPr sz="1400">
              <a:solidFill>
                <a:srgbClr val="0D0D0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Normalization</a:t>
            </a:r>
            <a:r>
              <a:rPr lang="en" sz="1400">
                <a:solidFill>
                  <a:srgbClr val="0D0D0D"/>
                </a:solidFill>
              </a:rPr>
              <a:t>: Convert text to a uniform case (lowercase).</a:t>
            </a:r>
            <a:endParaRPr sz="1400">
              <a:solidFill>
                <a:srgbClr val="0D0D0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Noise Removal</a:t>
            </a:r>
            <a:r>
              <a:rPr lang="en" sz="1400">
                <a:solidFill>
                  <a:srgbClr val="0D0D0D"/>
                </a:solidFill>
              </a:rPr>
              <a:t>: Use regex (Regular Expressions) to eliminate URLs, HTML tags, and special characters.</a:t>
            </a:r>
            <a:endParaRPr sz="1400">
              <a:solidFill>
                <a:srgbClr val="0D0D0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Tokenization</a:t>
            </a:r>
            <a:r>
              <a:rPr lang="en" sz="1400">
                <a:solidFill>
                  <a:srgbClr val="0D0D0D"/>
                </a:solidFill>
              </a:rPr>
              <a:t>: Split text into words or phrases for analysis.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34305" l="22335" r="20759" t="13448"/>
          <a:stretch/>
        </p:blipFill>
        <p:spPr>
          <a:xfrm>
            <a:off x="7404550" y="3389725"/>
            <a:ext cx="1739450" cy="17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58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7650" y="1285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2. Embeddings:</a:t>
            </a:r>
            <a:endParaRPr b="1"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Purpose</a:t>
            </a:r>
            <a:r>
              <a:rPr lang="en" sz="1400">
                <a:solidFill>
                  <a:srgbClr val="0D0D0D"/>
                </a:solidFill>
              </a:rPr>
              <a:t>: To convert words into numerical form, capturing semantic meanings for model processing.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Libraries &amp; Techniques</a:t>
            </a:r>
            <a:r>
              <a:rPr lang="en" sz="1400">
                <a:solidFill>
                  <a:srgbClr val="0D0D0D"/>
                </a:solidFill>
              </a:rPr>
              <a:t>:</a:t>
            </a:r>
            <a:endParaRPr sz="1400">
              <a:solidFill>
                <a:srgbClr val="0D0D0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FastText</a:t>
            </a:r>
            <a:r>
              <a:rPr lang="en" sz="1400">
                <a:solidFill>
                  <a:srgbClr val="0D0D0D"/>
                </a:solidFill>
              </a:rPr>
              <a:t>: Recognized for capturing subword information, useful for understanding suffixes and prefixes.</a:t>
            </a:r>
            <a:endParaRPr sz="1400">
              <a:solidFill>
                <a:srgbClr val="0D0D0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GloVe</a:t>
            </a:r>
            <a:r>
              <a:rPr lang="en" sz="1400">
                <a:solidFill>
                  <a:srgbClr val="0D0D0D"/>
                </a:solidFill>
              </a:rPr>
              <a:t>: Employed for its performance on aggregated global word-word co-occurrence statistics, offering a robust foundation for word embeddings.</a:t>
            </a:r>
            <a:endParaRPr sz="1400">
              <a:solidFill>
                <a:srgbClr val="0D0D0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Word2vec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34305" l="22335" r="20759" t="13448"/>
          <a:stretch/>
        </p:blipFill>
        <p:spPr>
          <a:xfrm>
            <a:off x="7404550" y="3389725"/>
            <a:ext cx="1739450" cy="17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626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3. Visualization:</a:t>
            </a:r>
            <a:endParaRPr b="1"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Tools</a:t>
            </a:r>
            <a:r>
              <a:rPr lang="en" sz="1400">
                <a:solidFill>
                  <a:srgbClr val="0D0D0D"/>
                </a:solidFill>
              </a:rPr>
              <a:t>: Utilization of Python's matplotlib and wordcloud libraries.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Applications</a:t>
            </a:r>
            <a:r>
              <a:rPr lang="en" sz="1400">
                <a:solidFill>
                  <a:srgbClr val="0D0D0D"/>
                </a:solidFill>
              </a:rPr>
              <a:t>:</a:t>
            </a:r>
            <a:endParaRPr sz="1400">
              <a:solidFill>
                <a:srgbClr val="0D0D0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Word Cloud Visualization</a:t>
            </a:r>
            <a:r>
              <a:rPr lang="en" sz="1400">
                <a:solidFill>
                  <a:srgbClr val="0D0D0D"/>
                </a:solidFill>
              </a:rPr>
              <a:t>: To identify and visualize frequent words and themes in the dataset, aiding in the understanding of common toxic patterns.</a:t>
            </a:r>
            <a:endParaRPr sz="1400">
              <a:solidFill>
                <a:srgbClr val="0D0D0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Dataset Balancing Visualization</a:t>
            </a:r>
            <a:r>
              <a:rPr lang="en" sz="1400">
                <a:solidFill>
                  <a:srgbClr val="0D0D0D"/>
                </a:solidFill>
              </a:rPr>
              <a:t>: Charts and graphs to assess and demonstrate the balance of classes within the dataset, highlighting any need for resampling or weighting strategies.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4305" l="22335" r="20759" t="13448"/>
          <a:stretch/>
        </p:blipFill>
        <p:spPr>
          <a:xfrm>
            <a:off x="7404550" y="3389725"/>
            <a:ext cx="1739450" cy="17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1353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4. Dataset Balancing:</a:t>
            </a:r>
            <a:endParaRPr b="1"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Strategy</a:t>
            </a:r>
            <a:r>
              <a:rPr lang="en" sz="1400">
                <a:solidFill>
                  <a:srgbClr val="0D0D0D"/>
                </a:solidFill>
              </a:rPr>
              <a:t>: Address imbalances through oversampling, undersampling, or generating synthetic samples (e.g., SMOTE) to ensure the model learns from a balanced representation of classes.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Library</a:t>
            </a:r>
            <a:r>
              <a:rPr lang="en" sz="1400">
                <a:solidFill>
                  <a:srgbClr val="0D0D0D"/>
                </a:solidFill>
              </a:rPr>
              <a:t>: scikit-learn’s resampling module.</a:t>
            </a:r>
            <a:endParaRPr sz="1400"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34305" l="22335" r="20759" t="13448"/>
          <a:stretch/>
        </p:blipFill>
        <p:spPr>
          <a:xfrm>
            <a:off x="7404550" y="3389725"/>
            <a:ext cx="1739450" cy="17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57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NLP Tasks &amp;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1375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1. Core Objective:</a:t>
            </a:r>
            <a:endParaRPr b="1"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</a:rPr>
              <a:t>Focused on </a:t>
            </a:r>
            <a:r>
              <a:rPr b="1" lang="en" sz="1400">
                <a:solidFill>
                  <a:srgbClr val="0D0D0D"/>
                </a:solidFill>
              </a:rPr>
              <a:t>text classification</a:t>
            </a:r>
            <a:r>
              <a:rPr lang="en" sz="1400">
                <a:solidFill>
                  <a:srgbClr val="0D0D0D"/>
                </a:solidFill>
              </a:rPr>
              <a:t> to detect and classify toxic behavior across online platforms.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D0D0D"/>
                </a:solidFill>
              </a:rPr>
              <a:t>2. Multi-Label Classification:</a:t>
            </a:r>
            <a:endParaRPr b="1"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</a:rPr>
              <a:t>Aim to categorize comments into multiple forms of toxicity, such as threats, insults, and hate speech, using a </a:t>
            </a:r>
            <a:r>
              <a:rPr b="1" lang="en" sz="1400">
                <a:solidFill>
                  <a:srgbClr val="0D0D0D"/>
                </a:solidFill>
              </a:rPr>
              <a:t>multi-label classification</a:t>
            </a:r>
            <a:r>
              <a:rPr lang="en" sz="1400">
                <a:solidFill>
                  <a:srgbClr val="0D0D0D"/>
                </a:solidFill>
              </a:rPr>
              <a:t> approach for nuanced understanding.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57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NLP Tasks &amp; Models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729450" y="1285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3. Comparative Analysis Strategy:</a:t>
            </a:r>
            <a:endParaRPr b="1"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D0D0D"/>
                </a:solidFill>
              </a:rPr>
              <a:t>Evaluating the efficacy of distinct model architectures in classifying toxic comments, aiming to discern the most effective approach based on performance metrics.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D0D0D"/>
                </a:solidFill>
              </a:rPr>
              <a:t>4. Models Under Comparison:</a:t>
            </a:r>
            <a:endParaRPr b="1"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Hugging Face Transformers</a:t>
            </a:r>
            <a:r>
              <a:rPr lang="en" sz="1400">
                <a:solidFill>
                  <a:srgbClr val="0D0D0D"/>
                </a:solidFill>
              </a:rPr>
              <a:t>: Leveraging cutting-edge NLP capabilities for contextual understanding of text. Primary models include </a:t>
            </a:r>
            <a:r>
              <a:rPr b="1" lang="en" sz="1400">
                <a:solidFill>
                  <a:srgbClr val="0D0D0D"/>
                </a:solidFill>
              </a:rPr>
              <a:t>BERT</a:t>
            </a:r>
            <a:r>
              <a:rPr lang="en" sz="1400">
                <a:solidFill>
                  <a:srgbClr val="0D0D0D"/>
                </a:solidFill>
              </a:rPr>
              <a:t> and </a:t>
            </a:r>
            <a:r>
              <a:rPr b="1" lang="en" sz="1400">
                <a:solidFill>
                  <a:srgbClr val="0D0D0D"/>
                </a:solidFill>
              </a:rPr>
              <a:t>RoBERTa</a:t>
            </a:r>
            <a:r>
              <a:rPr lang="en" sz="1400">
                <a:solidFill>
                  <a:srgbClr val="0D0D0D"/>
                </a:solidFill>
              </a:rPr>
              <a:t>, renowned for their deep comprehension of language nuances.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CNN (Convolutional Neural Networks)</a:t>
            </a:r>
            <a:r>
              <a:rPr lang="en" sz="1400">
                <a:solidFill>
                  <a:srgbClr val="0D0D0D"/>
                </a:solidFill>
              </a:rPr>
              <a:t>: Employed for their exceptional ability in pattern recognition and capturing local context within text, useful for identifying specific toxic indicators.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LSTM (Long Short-Term Memory)</a:t>
            </a:r>
            <a:r>
              <a:rPr lang="en" sz="1400">
                <a:solidFill>
                  <a:srgbClr val="0D0D0D"/>
                </a:solidFill>
              </a:rPr>
              <a:t> Networks: Chosen for their proficiency in handling long-range dependencies in text data, crucial for understanding extended contexts and subtleties in communication.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27650" y="626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NLP Tasks &amp; Models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7650" y="1353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5. Evaluation Criteria:</a:t>
            </a:r>
            <a:endParaRPr b="1"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Performance</a:t>
            </a:r>
            <a:r>
              <a:rPr lang="en" sz="1400">
                <a:solidFill>
                  <a:srgbClr val="0D0D0D"/>
                </a:solidFill>
              </a:rPr>
              <a:t>: Accuracy in classifying various forms of toxicity.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Efficiency</a:t>
            </a:r>
            <a:r>
              <a:rPr lang="en" sz="1400">
                <a:solidFill>
                  <a:srgbClr val="0D0D0D"/>
                </a:solidFill>
              </a:rPr>
              <a:t>: Computational resources and time required for training and inference.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D0D0D"/>
                </a:solidFill>
              </a:rPr>
              <a:t>6. Implementation Details:</a:t>
            </a:r>
            <a:endParaRPr b="1"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</a:rPr>
              <a:t>Utilizing pre-trained models from </a:t>
            </a:r>
            <a:r>
              <a:rPr b="1" lang="en" sz="1400">
                <a:solidFill>
                  <a:srgbClr val="0D0D0D"/>
                </a:solidFill>
              </a:rPr>
              <a:t>Hugging Face's repository</a:t>
            </a:r>
            <a:r>
              <a:rPr lang="en" sz="1400">
                <a:solidFill>
                  <a:srgbClr val="0D0D0D"/>
                </a:solidFill>
              </a:rPr>
              <a:t> tailored for NLP tasks, with fine-tuning on the toxic comment classification dataset.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D0D0D"/>
                </a:solidFill>
              </a:rPr>
              <a:t>Separate training sessions for each model architecture, ensuring a fair and unbiased comparison of their capabilities.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D0D0D"/>
                </a:solidFill>
              </a:rPr>
              <a:t>Analysis of results to identify strengths and weaknesses of each model in the context of toxic comment classification.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615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0D0D0D"/>
                </a:solidFill>
              </a:rPr>
              <a:t>Challenges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450" y="1353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Challenges in Toxic Comment Classification:</a:t>
            </a:r>
            <a:endParaRPr b="1"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Imbalanced Data</a:t>
            </a:r>
            <a:r>
              <a:rPr lang="en" sz="1400">
                <a:solidFill>
                  <a:srgbClr val="0D0D0D"/>
                </a:solidFill>
              </a:rPr>
              <a:t>: Overcoming the disparity in the distribution of classes to ensure models do not become biased towards the majority class.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Interpreting Model Decisions</a:t>
            </a:r>
            <a:r>
              <a:rPr lang="en" sz="1400">
                <a:solidFill>
                  <a:srgbClr val="0D0D0D"/>
                </a:solidFill>
              </a:rPr>
              <a:t>: Enhancing transparency by understanding how models make classifications, critical for trust and accountability.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Subtleties of Language</a:t>
            </a:r>
            <a:r>
              <a:rPr lang="en" sz="1400">
                <a:solidFill>
                  <a:srgbClr val="0D0D0D"/>
                </a:solidFill>
              </a:rPr>
              <a:t>: Detecting nuanced toxic behavior that isn't overtly harmful but can be equally damaging, requiring deep linguistic comprehension.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57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0D0D0D"/>
                </a:solidFill>
              </a:rPr>
              <a:t>Biases, and Ethical Considerations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Addressing Biases:</a:t>
            </a:r>
            <a:endParaRPr b="1"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Mitigating Model Bias</a:t>
            </a:r>
            <a:r>
              <a:rPr lang="en" sz="1400">
                <a:solidFill>
                  <a:srgbClr val="0D0D0D"/>
                </a:solidFill>
              </a:rPr>
              <a:t>: Implementing strategies to prevent our models from perpetuating or introducing biases against specific groups or individuals, ensuring fairness in classification.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Ethical Considerations:</a:t>
            </a:r>
            <a:endParaRPr b="1"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Free Speech vs. Toxicity Detection</a:t>
            </a:r>
            <a:r>
              <a:rPr lang="en" sz="1400">
                <a:solidFill>
                  <a:srgbClr val="0D0D0D"/>
                </a:solidFill>
              </a:rPr>
              <a:t>: Finding a delicate balance between detecting toxic behavior and upholding the right to free speech, acknowledging the fine line between harmful content and opinion.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Privacy Concerns</a:t>
            </a:r>
            <a:r>
              <a:rPr lang="en" sz="1400">
                <a:solidFill>
                  <a:srgbClr val="0D0D0D"/>
                </a:solidFill>
              </a:rPr>
              <a:t>: Safeguarding user privacy in data collection and model predictions, adhering to ethical standards and regulations to ensure respectful handling of user information.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311708" y="13363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Problem Statement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Dataset and Preprocessing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NLP task &amp; models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Challenges, biases and ethical considerations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Timeline for the project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>
            <p:ph idx="4294967295" type="title"/>
          </p:nvPr>
        </p:nvSpPr>
        <p:spPr>
          <a:xfrm>
            <a:off x="727650" y="592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Agenda: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</a:t>
            </a:r>
            <a:r>
              <a:rPr lang="en"/>
              <a:t> Timeline for Week 2</a:t>
            </a:r>
            <a:endParaRPr/>
          </a:p>
        </p:txBody>
      </p:sp>
      <p:graphicFrame>
        <p:nvGraphicFramePr>
          <p:cNvPr id="215" name="Google Shape;215;p32"/>
          <p:cNvGraphicFramePr/>
          <p:nvPr/>
        </p:nvGraphicFramePr>
        <p:xfrm>
          <a:off x="885625" y="72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{2BC70BA3-BA58-4554-8111-E26BA04A7DCD}</a:tableStyleId>
              </a:tblPr>
              <a:tblGrid>
                <a:gridCol w="814900"/>
                <a:gridCol w="2214450"/>
                <a:gridCol w="4784275"/>
              </a:tblGrid>
              <a:tr h="41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Day 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Day 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Initial Model Implementation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Data preprocessing, finalize model architecture &amp; start model training.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5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Day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2 - 3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Model Training &amp;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Initial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Evaluation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Continue training, adjust parameters, evaluate with validation subset.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Day 4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Analysis of Initial Results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 Collect evaluation metrics (accuracy, precision, recall, F1).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 Conduct error analysis to identify weaknesses.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Day 5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Addressing Roadblocks &amp; Refining Model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Apply changes from error analysis, add data/techniques, re-training/fine-tuning.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Day 6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Preparing for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Progress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Update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Presentation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0D0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>
                          <a:solidFill>
                            <a:srgbClr val="0D0D0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Compile information on implementation, results, challenges, update project timeline. </a:t>
                      </a:r>
                      <a:endParaRPr>
                        <a:solidFill>
                          <a:srgbClr val="0D0D0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ctrTitle"/>
          </p:nvPr>
        </p:nvSpPr>
        <p:spPr>
          <a:xfrm>
            <a:off x="729450" y="2057000"/>
            <a:ext cx="76881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Thank you</a:t>
            </a:r>
            <a:endParaRPr sz="5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400" y="93525"/>
            <a:ext cx="47177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6391">
            <a:off x="152398" y="1055200"/>
            <a:ext cx="8839204" cy="13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4566">
            <a:off x="681442" y="3224043"/>
            <a:ext cx="8006090" cy="138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92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Problem Statement and Motivation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84100" y="1437688"/>
            <a:ext cx="477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The Issue</a:t>
            </a:r>
            <a:r>
              <a:rPr lang="en" sz="1400">
                <a:solidFill>
                  <a:srgbClr val="0D0D0D"/>
                </a:solidFill>
              </a:rPr>
              <a:t>: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Proliferation of Toxic Behavior</a:t>
            </a:r>
            <a:r>
              <a:rPr lang="en" sz="1400">
                <a:solidFill>
                  <a:srgbClr val="0D0D0D"/>
                </a:solidFill>
              </a:rPr>
              <a:t>: Online discussions are increasingly marred by toxic behavior, ranging from personal insults to hate speech.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Impact on the Digital Ecosystem</a:t>
            </a:r>
            <a:r>
              <a:rPr lang="en" sz="1400">
                <a:solidFill>
                  <a:srgbClr val="0D0D0D"/>
                </a:solidFill>
              </a:rPr>
              <a:t>: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Deterred User Engagement</a:t>
            </a:r>
            <a:r>
              <a:rPr lang="en" sz="1400">
                <a:solidFill>
                  <a:srgbClr val="0D0D0D"/>
                </a:solidFill>
              </a:rPr>
              <a:t>: Toxicity in online spaces discourages participation and stifles healthy dialogue.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Affected Mental Well-being</a:t>
            </a:r>
            <a:r>
              <a:rPr lang="en" sz="1400">
                <a:solidFill>
                  <a:srgbClr val="0D0D0D"/>
                </a:solidFill>
              </a:rPr>
              <a:t>: Exposure to harmful content can have detrimental effects on individuals' mental health.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200" y="1563500"/>
            <a:ext cx="3779801" cy="25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60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Problem Statement and Motivation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Consequences for Online Discourse</a:t>
            </a:r>
            <a:r>
              <a:rPr lang="en" sz="1400">
                <a:solidFill>
                  <a:srgbClr val="0D0D0D"/>
                </a:solidFill>
              </a:rPr>
              <a:t>: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Undermines Constructive Interaction</a:t>
            </a:r>
            <a:r>
              <a:rPr lang="en" sz="1400">
                <a:solidFill>
                  <a:srgbClr val="0D0D0D"/>
                </a:solidFill>
              </a:rPr>
              <a:t>: The presence of toxic comments erodes the quality and positivity of online conversations, making platforms less welcoming for users.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Our Objective</a:t>
            </a:r>
            <a:r>
              <a:rPr lang="en" sz="1400">
                <a:solidFill>
                  <a:srgbClr val="0D0D0D"/>
                </a:solidFill>
              </a:rPr>
              <a:t>: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Detect and Classify Toxic Behaviors</a:t>
            </a:r>
            <a:r>
              <a:rPr lang="en" sz="1400">
                <a:solidFill>
                  <a:srgbClr val="0D0D0D"/>
                </a:solidFill>
              </a:rPr>
              <a:t>: Utilize advanced machine learning techniques to identify various forms of toxic behavior, such as threats, obscenity, insults, and identity-based hate, within online discussions.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7650" y="60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Problem Statement and Motivation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D0D0D"/>
                </a:solidFill>
              </a:rPr>
              <a:t>Our Goal</a:t>
            </a:r>
            <a:r>
              <a:rPr lang="en" sz="1400">
                <a:solidFill>
                  <a:srgbClr val="0D0D0D"/>
                </a:solidFill>
              </a:rPr>
              <a:t>: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D0D0D"/>
                </a:solidFill>
              </a:rPr>
              <a:t>Contribute to Safer Online Environments</a:t>
            </a:r>
            <a:r>
              <a:rPr lang="en" sz="1400">
                <a:solidFill>
                  <a:srgbClr val="0D0D0D"/>
                </a:solidFill>
              </a:rPr>
              <a:t>: By accurately detecting and classifying toxic content, we aim to empower platform moderators and administrators to take timely and effective action, fostering more respectful and engaging online communities.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338" y="3069725"/>
            <a:ext cx="2889326" cy="192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617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Dataset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7650" y="1387625"/>
            <a:ext cx="76887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Dataset Source: 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Kaggle's "Jigsaw Toxic Comment Classification Challenge," comprising comments from Wikipedia's talk page edits labeled for toxic behavior.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Dataset Description: The dataset consists of a large number of Wikipedia comments labeled by human raters for various types of toxicity, including toxic, severe_toxic, obscene, threat, insult, and identity_hate.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88" y="2832425"/>
            <a:ext cx="8582226" cy="21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400" y="93525"/>
            <a:ext cx="47177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