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943D1-B1FB-45B3-B1AA-16C5D8868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6FAB9D-EBCE-47BB-9BA4-D41838E9E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80421E-0BB0-4377-BB39-39E9AB5A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5A3C-1275-4A60-A8CE-879392C3115E}" type="datetimeFigureOut">
              <a:rPr kumimoji="1" lang="ja-JP" altLang="en-US" smtClean="0"/>
              <a:t>2021/7/24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35FCF1-0700-43B5-B1B9-AD921214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2D21DD-2E47-4631-A4A7-648A0563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303-BF07-4571-B472-AA0435E68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6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B35D8F-12DF-4381-961C-425531F0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6D950-DE6F-4B57-934D-BE2603677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E8E0C3-9050-4ABA-B0BC-CF816079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5A3C-1275-4A60-A8CE-879392C3115E}" type="datetimeFigureOut">
              <a:rPr kumimoji="1" lang="ja-JP" altLang="en-US" smtClean="0"/>
              <a:t>2021/7/24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61B8A7-CAEB-4950-89F7-976B89E5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4ED1F7-90D8-45B5-95C0-0FE481E0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303-BF07-4571-B472-AA0435E68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57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F734D4-00BE-4D3A-A226-CA9041AD0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9B2517-799F-4A4D-B159-D9C55307F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977AC-604B-4950-BFD1-D04B68E3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5A3C-1275-4A60-A8CE-879392C3115E}" type="datetimeFigureOut">
              <a:rPr kumimoji="1" lang="ja-JP" altLang="en-US" smtClean="0"/>
              <a:t>2021/7/24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75ED00-B2C2-4462-8AF9-334A542E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6C416-0476-4117-8E60-DEB0C6CE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303-BF07-4571-B472-AA0435E68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1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3CF1B-36B7-492A-BF86-F79D1F10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048525-6059-498B-89AE-51259ED5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02824-53B3-45CF-9517-5AD72340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5A3C-1275-4A60-A8CE-879392C3115E}" type="datetimeFigureOut">
              <a:rPr kumimoji="1" lang="ja-JP" altLang="en-US" smtClean="0"/>
              <a:t>2021/7/24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99FE67-4A32-49E6-A9C9-F52E2818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036522-A84B-49BD-86C4-DF4C7D6D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303-BF07-4571-B472-AA0435E68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1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E382B-EBC9-4798-B48B-A62F2843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274073-FA62-4CE6-A250-36835B46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F86D78-07BA-447D-A875-5EC4B121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5A3C-1275-4A60-A8CE-879392C3115E}" type="datetimeFigureOut">
              <a:rPr kumimoji="1" lang="ja-JP" altLang="en-US" smtClean="0"/>
              <a:t>2021/7/24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4C4A89-887C-43FF-BE05-714D543A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24EA26-902D-4CEF-A6C5-02FB048F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303-BF07-4571-B472-AA0435E68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30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DEF17-A1F5-4898-A7C9-EE80E423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720DB3-8371-474A-9F6E-6EAFC5600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FF4E73-2C6C-449F-8FD7-809DB7672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5FA95F-100F-435E-892C-DEB9F7D0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5A3C-1275-4A60-A8CE-879392C3115E}" type="datetimeFigureOut">
              <a:rPr kumimoji="1" lang="ja-JP" altLang="en-US" smtClean="0"/>
              <a:t>2021/7/24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88F2F6-5CE3-4D07-A9A0-EC2D7ED8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C6944D-804E-427C-B570-DACF6D1C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303-BF07-4571-B472-AA0435E68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98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B8D1D-6953-43BA-A2D0-DEDCE003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48B1B1-B9BF-4439-8F93-B5913E6E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15D1B6-C4C1-4AE0-B1CF-DE8881295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E4BA60-0051-4F28-8C79-A3EFA56FA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79D781-6444-4A51-997B-DAEA80284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3C2683-429D-4337-AF70-988A1DD0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5A3C-1275-4A60-A8CE-879392C3115E}" type="datetimeFigureOut">
              <a:rPr kumimoji="1" lang="ja-JP" altLang="en-US" smtClean="0"/>
              <a:t>2021/7/24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59B3E9-7FDA-4FFD-99F3-FE48EEE1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FDBFB0-9426-4F1B-8F09-83D92271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303-BF07-4571-B472-AA0435E68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87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B248C1-19ED-4B62-90A6-9FBA9F82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2111EB-2074-4C1B-92A7-BA044278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5A3C-1275-4A60-A8CE-879392C3115E}" type="datetimeFigureOut">
              <a:rPr kumimoji="1" lang="ja-JP" altLang="en-US" smtClean="0"/>
              <a:t>2021/7/24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60AE67B-1990-437F-925A-6A2B0E10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E0F9B2-F96A-4DA2-B000-4FED596E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303-BF07-4571-B472-AA0435E68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1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9577E9-2AD9-47CF-8CBF-CFE47C61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5A3C-1275-4A60-A8CE-879392C3115E}" type="datetimeFigureOut">
              <a:rPr kumimoji="1" lang="ja-JP" altLang="en-US" smtClean="0"/>
              <a:t>2021/7/24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F0F527-EA18-400C-B1A0-DD3C846D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A4A46A-8D1A-4A69-AD4C-E90FD855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303-BF07-4571-B472-AA0435E68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56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747A4-99E6-4788-97CC-CCA01401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1BF6C0-7122-4811-813A-0AE1D80F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7034A0-610B-4157-9351-31E27FBAA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10F24D-2D17-4FF2-AD7D-DB3C1430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5A3C-1275-4A60-A8CE-879392C3115E}" type="datetimeFigureOut">
              <a:rPr kumimoji="1" lang="ja-JP" altLang="en-US" smtClean="0"/>
              <a:t>2021/7/24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434745-6476-4E29-A034-D96CAA72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97A8E8-BE95-4013-85AD-8A4CF1EA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303-BF07-4571-B472-AA0435E68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9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6FC34-ADDD-4A90-9836-88556E80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2C6645-E4A8-442A-B16F-1E4DE3360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D694BB-DFB1-47CB-8E1E-A3EE3DD59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21B311-1B2E-4B6A-8625-BC4D1124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5A3C-1275-4A60-A8CE-879392C3115E}" type="datetimeFigureOut">
              <a:rPr kumimoji="1" lang="ja-JP" altLang="en-US" smtClean="0"/>
              <a:t>2021/7/24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8669BF-6C70-48AC-8AA0-FFD038E5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77C27-3A86-44C2-9F0E-47B214A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303-BF07-4571-B472-AA0435E68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33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8B390D-B4C2-480F-9706-C0D39D0A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0E334F-E2EA-4925-ABDA-FF3913EB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CCD9A-2A8D-42E8-86E5-872A58BB6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35A3C-1275-4A60-A8CE-879392C3115E}" type="datetimeFigureOut">
              <a:rPr kumimoji="1" lang="ja-JP" altLang="en-US" smtClean="0"/>
              <a:t>2021/7/24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7C5DAD-FB45-4BF8-878C-145B6451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78622-953F-400A-A0A8-0C91340FD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B303-BF07-4571-B472-AA0435E68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02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60FCB5-D174-403D-9436-368FC9A1E58A}"/>
              </a:ext>
            </a:extLst>
          </p:cNvPr>
          <p:cNvSpPr/>
          <p:nvPr/>
        </p:nvSpPr>
        <p:spPr>
          <a:xfrm>
            <a:off x="268452" y="310393"/>
            <a:ext cx="6618910" cy="53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u="sng" dirty="0" err="1">
                <a:solidFill>
                  <a:schemeClr val="tx1"/>
                </a:solidFill>
              </a:rPr>
              <a:t>PrometheusAPI</a:t>
            </a:r>
            <a:r>
              <a:rPr kumimoji="1" lang="ja-JP" altLang="en-US" sz="2400" b="1" u="sng" dirty="0">
                <a:solidFill>
                  <a:schemeClr val="tx1"/>
                </a:solidFill>
              </a:rPr>
              <a:t>　ログイン認証について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4DB9FE8-6C97-4827-97D3-3654DA22E6CE}"/>
              </a:ext>
            </a:extLst>
          </p:cNvPr>
          <p:cNvSpPr/>
          <p:nvPr/>
        </p:nvSpPr>
        <p:spPr>
          <a:xfrm>
            <a:off x="137913" y="1047576"/>
            <a:ext cx="1518407" cy="53689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u="sng" dirty="0">
                <a:solidFill>
                  <a:srgbClr val="0070C0"/>
                </a:solidFill>
              </a:rPr>
              <a:t>フロント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AAAFD4E-D204-416B-829D-DF2744D54DE9}"/>
              </a:ext>
            </a:extLst>
          </p:cNvPr>
          <p:cNvCxnSpPr>
            <a:cxnSpLocks/>
          </p:cNvCxnSpPr>
          <p:nvPr/>
        </p:nvCxnSpPr>
        <p:spPr>
          <a:xfrm>
            <a:off x="3632433" y="1065402"/>
            <a:ext cx="0" cy="4211273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4787B93-7FA6-453F-9AB1-820D85C2E7F3}"/>
              </a:ext>
            </a:extLst>
          </p:cNvPr>
          <p:cNvSpPr/>
          <p:nvPr/>
        </p:nvSpPr>
        <p:spPr>
          <a:xfrm>
            <a:off x="947956" y="1979802"/>
            <a:ext cx="1853967" cy="377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ログイン画面</a:t>
            </a: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393F9F4A-8BBE-4ABE-BBF8-BB1C38411077}"/>
              </a:ext>
            </a:extLst>
          </p:cNvPr>
          <p:cNvSpPr/>
          <p:nvPr/>
        </p:nvSpPr>
        <p:spPr>
          <a:xfrm>
            <a:off x="10503018" y="2025941"/>
            <a:ext cx="1115736" cy="11450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User</a:t>
            </a:r>
          </a:p>
          <a:p>
            <a:pPr algn="ctr"/>
            <a:r>
              <a:rPr kumimoji="1" lang="ja-JP" altLang="en-US" dirty="0"/>
              <a:t>マスタ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D52EF6D-9291-46CF-987A-762A26049FE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801923" y="2168554"/>
            <a:ext cx="143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040BC5B-F07B-4177-A02E-1E5959D29870}"/>
              </a:ext>
            </a:extLst>
          </p:cNvPr>
          <p:cNvSpPr/>
          <p:nvPr/>
        </p:nvSpPr>
        <p:spPr>
          <a:xfrm>
            <a:off x="2751589" y="2088858"/>
            <a:ext cx="1047225" cy="53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・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UserId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・</a:t>
            </a:r>
            <a:r>
              <a:rPr kumimoji="1" lang="en-US" altLang="ja-JP" sz="900" dirty="0">
                <a:solidFill>
                  <a:schemeClr val="tx1"/>
                </a:solidFill>
              </a:rPr>
              <a:t>Password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D7A6502-42C3-40CD-AB84-FC057F803A02}"/>
              </a:ext>
            </a:extLst>
          </p:cNvPr>
          <p:cNvSpPr/>
          <p:nvPr/>
        </p:nvSpPr>
        <p:spPr>
          <a:xfrm>
            <a:off x="7889848" y="1934711"/>
            <a:ext cx="1047225" cy="34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・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UserId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C0DF6B8-3F6C-4B98-99B5-65C724698925}"/>
              </a:ext>
            </a:extLst>
          </p:cNvPr>
          <p:cNvSpPr/>
          <p:nvPr/>
        </p:nvSpPr>
        <p:spPr>
          <a:xfrm>
            <a:off x="4282580" y="2158068"/>
            <a:ext cx="3301065" cy="1071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900" dirty="0">
              <a:solidFill>
                <a:schemeClr val="tx1"/>
              </a:solidFill>
            </a:endParaRPr>
          </a:p>
          <a:p>
            <a:endParaRPr lang="en-US" altLang="ja-JP" sz="900" dirty="0">
              <a:solidFill>
                <a:schemeClr val="tx1"/>
              </a:solidFill>
            </a:endParaRPr>
          </a:p>
          <a:p>
            <a:r>
              <a:rPr lang="ja-JP" altLang="en-US" sz="900" dirty="0">
                <a:solidFill>
                  <a:schemeClr val="tx1"/>
                </a:solidFill>
              </a:rPr>
              <a:t>①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UserId</a:t>
            </a:r>
            <a:r>
              <a:rPr kumimoji="1" lang="ja-JP" altLang="en-US" sz="900" dirty="0">
                <a:solidFill>
                  <a:schemeClr val="tx1"/>
                </a:solidFill>
              </a:rPr>
              <a:t>で</a:t>
            </a:r>
            <a:r>
              <a:rPr kumimoji="1" lang="en-US" altLang="ja-JP" sz="900" dirty="0">
                <a:solidFill>
                  <a:schemeClr val="tx1"/>
                </a:solidFill>
              </a:rPr>
              <a:t>User</a:t>
            </a:r>
            <a:r>
              <a:rPr kumimoji="1" lang="ja-JP" altLang="en-US" sz="900" dirty="0">
                <a:solidFill>
                  <a:schemeClr val="tx1"/>
                </a:solidFill>
              </a:rPr>
              <a:t>マスタを検索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lang="ja-JP" altLang="en-US" sz="900" dirty="0">
                <a:solidFill>
                  <a:schemeClr val="tx1"/>
                </a:solidFill>
              </a:rPr>
              <a:t>②検索結果の</a:t>
            </a:r>
            <a:r>
              <a:rPr lang="en-US" altLang="ja-JP" sz="900" dirty="0">
                <a:solidFill>
                  <a:schemeClr val="tx1"/>
                </a:solidFill>
              </a:rPr>
              <a:t>password=</a:t>
            </a:r>
            <a:r>
              <a:rPr lang="ja-JP" altLang="en-US" sz="900" dirty="0">
                <a:solidFill>
                  <a:schemeClr val="tx1"/>
                </a:solidFill>
              </a:rPr>
              <a:t>フロントの</a:t>
            </a:r>
            <a:r>
              <a:rPr lang="en-US" altLang="ja-JP" sz="900" dirty="0">
                <a:solidFill>
                  <a:schemeClr val="tx1"/>
                </a:solidFill>
              </a:rPr>
              <a:t>password</a:t>
            </a:r>
            <a:r>
              <a:rPr lang="ja-JP" altLang="en-US" sz="900" dirty="0">
                <a:solidFill>
                  <a:schemeClr val="tx1"/>
                </a:solidFill>
              </a:rPr>
              <a:t>を検証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lang="ja-JP" altLang="en-US" sz="900" dirty="0">
                <a:solidFill>
                  <a:schemeClr val="tx1"/>
                </a:solidFill>
              </a:rPr>
              <a:t>③一致していれば、</a:t>
            </a:r>
            <a:r>
              <a:rPr lang="en-US" altLang="ja-JP" sz="900" dirty="0" err="1">
                <a:solidFill>
                  <a:schemeClr val="tx1"/>
                </a:solidFill>
              </a:rPr>
              <a:t>userId</a:t>
            </a:r>
            <a:r>
              <a:rPr lang="ja-JP" altLang="en-US" sz="900" dirty="0">
                <a:solidFill>
                  <a:schemeClr val="tx1"/>
                </a:solidFill>
              </a:rPr>
              <a:t>を暗号化して、</a:t>
            </a:r>
            <a:r>
              <a:rPr lang="en-US" altLang="ja-JP" sz="900" dirty="0">
                <a:solidFill>
                  <a:schemeClr val="tx1"/>
                </a:solidFill>
              </a:rPr>
              <a:t>token</a:t>
            </a:r>
            <a:r>
              <a:rPr lang="ja-JP" altLang="en-US" sz="900" dirty="0">
                <a:solidFill>
                  <a:schemeClr val="tx1"/>
                </a:solidFill>
              </a:rPr>
              <a:t>として返却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lang="ja-JP" altLang="en-US" sz="900" dirty="0">
                <a:solidFill>
                  <a:schemeClr val="tx1"/>
                </a:solidFill>
              </a:rPr>
              <a:t>④不一致の場合、</a:t>
            </a:r>
            <a:r>
              <a:rPr lang="en-US" altLang="ja-JP" sz="900" dirty="0">
                <a:solidFill>
                  <a:schemeClr val="tx1"/>
                </a:solidFill>
              </a:rPr>
              <a:t>error</a:t>
            </a:r>
            <a:r>
              <a:rPr lang="ja-JP" altLang="en-US" sz="900" dirty="0">
                <a:solidFill>
                  <a:schemeClr val="tx1"/>
                </a:solidFill>
              </a:rPr>
              <a:t>を</a:t>
            </a:r>
            <a:r>
              <a:rPr lang="en-US" altLang="ja-JP" sz="900" dirty="0">
                <a:solidFill>
                  <a:schemeClr val="tx1"/>
                </a:solidFill>
              </a:rPr>
              <a:t>token</a:t>
            </a:r>
            <a:r>
              <a:rPr lang="ja-JP" altLang="en-US" sz="900" dirty="0">
                <a:solidFill>
                  <a:schemeClr val="tx1"/>
                </a:solidFill>
              </a:rPr>
              <a:t>として返却</a:t>
            </a:r>
            <a:endParaRPr lang="en-US" altLang="ja-JP" sz="900" dirty="0">
              <a:solidFill>
                <a:schemeClr val="tx1"/>
              </a:solidFill>
            </a:endParaRPr>
          </a:p>
          <a:p>
            <a:endParaRPr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1AE5F93-37BE-4E5A-9C8C-E59A3DA87D2C}"/>
              </a:ext>
            </a:extLst>
          </p:cNvPr>
          <p:cNvSpPr/>
          <p:nvPr/>
        </p:nvSpPr>
        <p:spPr>
          <a:xfrm>
            <a:off x="4232247" y="1979802"/>
            <a:ext cx="1853967" cy="377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ログイン</a:t>
            </a:r>
            <a:r>
              <a:rPr lang="en-US" altLang="ja-JP" sz="1200" dirty="0"/>
              <a:t>API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4FCAA16-02BF-44C5-8363-C5071CBD44BD}"/>
              </a:ext>
            </a:extLst>
          </p:cNvPr>
          <p:cNvCxnSpPr>
            <a:cxnSpLocks/>
          </p:cNvCxnSpPr>
          <p:nvPr/>
        </p:nvCxnSpPr>
        <p:spPr>
          <a:xfrm flipV="1">
            <a:off x="7583645" y="2368576"/>
            <a:ext cx="2919373" cy="2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D0A997F-4705-46E7-BC82-07539EAA095D}"/>
              </a:ext>
            </a:extLst>
          </p:cNvPr>
          <p:cNvCxnSpPr>
            <a:cxnSpLocks/>
          </p:cNvCxnSpPr>
          <p:nvPr/>
        </p:nvCxnSpPr>
        <p:spPr>
          <a:xfrm flipH="1">
            <a:off x="7583645" y="2811620"/>
            <a:ext cx="2919373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C194848-91A2-4BF5-A077-5E703CFBF6C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13734" y="2693915"/>
            <a:ext cx="3468846" cy="1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1 つの角を切り取る 39">
            <a:extLst>
              <a:ext uri="{FF2B5EF4-FFF2-40B4-BE49-F238E27FC236}">
                <a16:creationId xmlns:a16="http://schemas.microsoft.com/office/drawing/2014/main" id="{A685F082-1BD5-4D2D-B45B-66DD9C399A8C}"/>
              </a:ext>
            </a:extLst>
          </p:cNvPr>
          <p:cNvSpPr/>
          <p:nvPr/>
        </p:nvSpPr>
        <p:spPr>
          <a:xfrm>
            <a:off x="137913" y="3280083"/>
            <a:ext cx="593512" cy="3775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/>
              <a:t>userId</a:t>
            </a:r>
            <a:endParaRPr kumimoji="1" lang="ja-JP" altLang="en-US" sz="900" dirty="0"/>
          </a:p>
        </p:txBody>
      </p:sp>
      <p:sp>
        <p:nvSpPr>
          <p:cNvPr id="41" name="四角形: 1 つの角を切り取る 40">
            <a:extLst>
              <a:ext uri="{FF2B5EF4-FFF2-40B4-BE49-F238E27FC236}">
                <a16:creationId xmlns:a16="http://schemas.microsoft.com/office/drawing/2014/main" id="{582006C2-7609-4A95-90F8-BA8F881B5E78}"/>
              </a:ext>
            </a:extLst>
          </p:cNvPr>
          <p:cNvSpPr/>
          <p:nvPr/>
        </p:nvSpPr>
        <p:spPr>
          <a:xfrm>
            <a:off x="137913" y="3820123"/>
            <a:ext cx="593512" cy="3775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token</a:t>
            </a:r>
            <a:endParaRPr kumimoji="1" lang="ja-JP" altLang="en-US" sz="9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459C81E-2A7F-41ED-A2E4-C5D9FC993EFB}"/>
              </a:ext>
            </a:extLst>
          </p:cNvPr>
          <p:cNvSpPr/>
          <p:nvPr/>
        </p:nvSpPr>
        <p:spPr>
          <a:xfrm>
            <a:off x="924198" y="2699158"/>
            <a:ext cx="2164353" cy="53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store</a:t>
            </a:r>
            <a:r>
              <a:rPr lang="ja-JP" altLang="en-US" sz="900" dirty="0">
                <a:solidFill>
                  <a:schemeClr val="tx1"/>
                </a:solidFill>
              </a:rPr>
              <a:t>領域に格納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lang="en-US" altLang="ja-JP" sz="900" dirty="0">
                <a:solidFill>
                  <a:schemeClr val="tx1"/>
                </a:solidFill>
              </a:rPr>
              <a:t>※error</a:t>
            </a:r>
            <a:r>
              <a:rPr lang="ja-JP" altLang="en-US" sz="900" dirty="0">
                <a:solidFill>
                  <a:schemeClr val="tx1"/>
                </a:solidFill>
              </a:rPr>
              <a:t>であればエラーメッセージ表示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F3CBA65-D020-438C-AC04-7C27E01CD39E}"/>
              </a:ext>
            </a:extLst>
          </p:cNvPr>
          <p:cNvSpPr/>
          <p:nvPr/>
        </p:nvSpPr>
        <p:spPr>
          <a:xfrm>
            <a:off x="973123" y="3489820"/>
            <a:ext cx="1853967" cy="472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各画面からの</a:t>
            </a:r>
            <a:r>
              <a:rPr kumimoji="1" lang="en-US" altLang="ja-JP" sz="1200" dirty="0"/>
              <a:t>API</a:t>
            </a:r>
          </a:p>
          <a:p>
            <a:pPr algn="ctr"/>
            <a:r>
              <a:rPr kumimoji="1" lang="ja-JP" altLang="en-US" sz="1200" dirty="0"/>
              <a:t>呼び出し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5B691D3-CCB7-46A4-8B86-865EEE476AA9}"/>
              </a:ext>
            </a:extLst>
          </p:cNvPr>
          <p:cNvSpPr/>
          <p:nvPr/>
        </p:nvSpPr>
        <p:spPr>
          <a:xfrm>
            <a:off x="54532" y="1979802"/>
            <a:ext cx="759202" cy="308714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store</a:t>
            </a:r>
            <a:endParaRPr kumimoji="1" lang="ja-JP" altLang="en-US" sz="1200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8BDE8A17-9F49-4D6D-9691-7B28537D913F}"/>
              </a:ext>
            </a:extLst>
          </p:cNvPr>
          <p:cNvCxnSpPr/>
          <p:nvPr/>
        </p:nvCxnSpPr>
        <p:spPr>
          <a:xfrm>
            <a:off x="2827090" y="3726282"/>
            <a:ext cx="1430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20207BE-567F-4BD1-AD4E-A9596B353156}"/>
              </a:ext>
            </a:extLst>
          </p:cNvPr>
          <p:cNvSpPr/>
          <p:nvPr/>
        </p:nvSpPr>
        <p:spPr>
          <a:xfrm>
            <a:off x="1465980" y="4008875"/>
            <a:ext cx="2164353" cy="53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Store</a:t>
            </a:r>
            <a:r>
              <a:rPr lang="ja-JP" altLang="en-US" sz="900" dirty="0">
                <a:solidFill>
                  <a:schemeClr val="tx1"/>
                </a:solidFill>
              </a:rPr>
              <a:t>領域に格納されている</a:t>
            </a:r>
            <a:r>
              <a:rPr lang="en-US" altLang="ja-JP" sz="900" dirty="0" err="1">
                <a:solidFill>
                  <a:schemeClr val="tx1"/>
                </a:solidFill>
              </a:rPr>
              <a:t>userId</a:t>
            </a:r>
            <a:r>
              <a:rPr lang="ja-JP" altLang="en-US" sz="900" dirty="0">
                <a:solidFill>
                  <a:schemeClr val="tx1"/>
                </a:solidFill>
              </a:rPr>
              <a:t>と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lang="en-US" altLang="ja-JP" sz="900" dirty="0">
                <a:solidFill>
                  <a:schemeClr val="tx1"/>
                </a:solidFill>
              </a:rPr>
              <a:t>Token</a:t>
            </a:r>
            <a:r>
              <a:rPr lang="ja-JP" altLang="en-US" sz="900" dirty="0">
                <a:solidFill>
                  <a:schemeClr val="tx1"/>
                </a:solidFill>
              </a:rPr>
              <a:t>を</a:t>
            </a:r>
            <a:r>
              <a:rPr lang="en-US" altLang="ja-JP" sz="900" dirty="0" err="1">
                <a:solidFill>
                  <a:schemeClr val="tx1"/>
                </a:solidFill>
              </a:rPr>
              <a:t>requestHeader</a:t>
            </a:r>
            <a:r>
              <a:rPr lang="ja-JP" altLang="en-US" sz="900" dirty="0">
                <a:solidFill>
                  <a:schemeClr val="tx1"/>
                </a:solidFill>
              </a:rPr>
              <a:t>にセットして呼び出し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5511330-2C09-452A-B485-1132B9F60CC5}"/>
              </a:ext>
            </a:extLst>
          </p:cNvPr>
          <p:cNvSpPr/>
          <p:nvPr/>
        </p:nvSpPr>
        <p:spPr>
          <a:xfrm>
            <a:off x="4307746" y="3642918"/>
            <a:ext cx="3301065" cy="12562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900" dirty="0">
              <a:solidFill>
                <a:schemeClr val="tx1"/>
              </a:solidFill>
            </a:endParaRPr>
          </a:p>
          <a:p>
            <a:endParaRPr lang="en-US" altLang="ja-JP" sz="900" dirty="0">
              <a:solidFill>
                <a:schemeClr val="tx1"/>
              </a:solidFill>
            </a:endParaRPr>
          </a:p>
          <a:p>
            <a:r>
              <a:rPr lang="ja-JP" altLang="en-US" sz="900" dirty="0">
                <a:solidFill>
                  <a:schemeClr val="tx1"/>
                </a:solidFill>
              </a:rPr>
              <a:t>①先頭で</a:t>
            </a:r>
            <a:r>
              <a:rPr lang="en-US" altLang="ja-JP" sz="900" dirty="0">
                <a:solidFill>
                  <a:schemeClr val="tx1"/>
                </a:solidFill>
              </a:rPr>
              <a:t>Auth</a:t>
            </a:r>
            <a:r>
              <a:rPr lang="ja-JP" altLang="en-US" sz="900" dirty="0">
                <a:solidFill>
                  <a:schemeClr val="tx1"/>
                </a:solidFill>
              </a:rPr>
              <a:t>チェック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lang="ja-JP" altLang="en-US" sz="900" dirty="0">
                <a:solidFill>
                  <a:schemeClr val="tx1"/>
                </a:solidFill>
              </a:rPr>
              <a:t>②</a:t>
            </a:r>
            <a:r>
              <a:rPr lang="en-US" altLang="ja-JP" sz="900" dirty="0">
                <a:solidFill>
                  <a:schemeClr val="tx1"/>
                </a:solidFill>
              </a:rPr>
              <a:t>token</a:t>
            </a:r>
            <a:r>
              <a:rPr lang="ja-JP" altLang="en-US" sz="900" dirty="0">
                <a:solidFill>
                  <a:schemeClr val="tx1"/>
                </a:solidFill>
              </a:rPr>
              <a:t>を複合化→</a:t>
            </a:r>
            <a:r>
              <a:rPr lang="en-US" altLang="ja-JP" sz="900" dirty="0" err="1">
                <a:solidFill>
                  <a:schemeClr val="tx1"/>
                </a:solidFill>
              </a:rPr>
              <a:t>userId</a:t>
            </a:r>
            <a:r>
              <a:rPr lang="ja-JP" altLang="en-US" sz="900" dirty="0">
                <a:solidFill>
                  <a:schemeClr val="tx1"/>
                </a:solidFill>
              </a:rPr>
              <a:t>と一致しているかを検証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lang="ja-JP" altLang="en-US" sz="900" dirty="0">
                <a:solidFill>
                  <a:schemeClr val="tx1"/>
                </a:solidFill>
              </a:rPr>
              <a:t>③一致していれば、処理継続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lang="ja-JP" altLang="en-US" sz="900" dirty="0">
                <a:solidFill>
                  <a:schemeClr val="tx1"/>
                </a:solidFill>
              </a:rPr>
              <a:t>④不一致の場合、</a:t>
            </a:r>
            <a:r>
              <a:rPr lang="en-US" altLang="ja-JP" sz="9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137EF56-45E2-42C0-A541-439BF04A8D02}"/>
              </a:ext>
            </a:extLst>
          </p:cNvPr>
          <p:cNvSpPr/>
          <p:nvPr/>
        </p:nvSpPr>
        <p:spPr>
          <a:xfrm>
            <a:off x="4257414" y="3535959"/>
            <a:ext cx="1853967" cy="377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各</a:t>
            </a:r>
            <a:r>
              <a:rPr lang="en-US" altLang="ja-JP" sz="1200" dirty="0"/>
              <a:t>API</a:t>
            </a: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7BB3D89-3691-4FAA-949D-895D83C316CA}"/>
              </a:ext>
            </a:extLst>
          </p:cNvPr>
          <p:cNvCxnSpPr>
            <a:cxnSpLocks/>
          </p:cNvCxnSpPr>
          <p:nvPr/>
        </p:nvCxnSpPr>
        <p:spPr>
          <a:xfrm flipH="1">
            <a:off x="813734" y="4575132"/>
            <a:ext cx="3380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C17B550-A652-4B66-BE86-9B71D9548038}"/>
              </a:ext>
            </a:extLst>
          </p:cNvPr>
          <p:cNvSpPr/>
          <p:nvPr/>
        </p:nvSpPr>
        <p:spPr>
          <a:xfrm>
            <a:off x="1535191" y="4657456"/>
            <a:ext cx="2164353" cy="53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Exception</a:t>
            </a:r>
            <a:r>
              <a:rPr lang="ja-JP" altLang="en-US" sz="900" dirty="0">
                <a:solidFill>
                  <a:schemeClr val="tx1"/>
                </a:solidFill>
              </a:rPr>
              <a:t>を検知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　・</a:t>
            </a:r>
            <a:r>
              <a:rPr kumimoji="1" lang="en-US" altLang="ja-JP" sz="900" dirty="0">
                <a:solidFill>
                  <a:schemeClr val="tx1"/>
                </a:solidFill>
              </a:rPr>
              <a:t>store</a:t>
            </a:r>
            <a:r>
              <a:rPr kumimoji="1" lang="ja-JP" altLang="en-US" sz="900" dirty="0">
                <a:solidFill>
                  <a:schemeClr val="tx1"/>
                </a:solidFill>
              </a:rPr>
              <a:t>領域をクリア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lang="ja-JP" altLang="en-US" sz="900" dirty="0">
                <a:solidFill>
                  <a:schemeClr val="tx1"/>
                </a:solidFill>
              </a:rPr>
              <a:t>　・ログイン画面にリダイレクト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634FCE61-CCD1-4275-B88E-7C678E804D48}"/>
              </a:ext>
            </a:extLst>
          </p:cNvPr>
          <p:cNvSpPr/>
          <p:nvPr/>
        </p:nvSpPr>
        <p:spPr>
          <a:xfrm>
            <a:off x="3816993" y="1092139"/>
            <a:ext cx="2450786" cy="53689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u="sng" dirty="0">
                <a:solidFill>
                  <a:srgbClr val="0070C0"/>
                </a:solidFill>
              </a:rPr>
              <a:t>バックエンド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2730986-1898-4F53-8092-A9BBCE3FA820}"/>
              </a:ext>
            </a:extLst>
          </p:cNvPr>
          <p:cNvSpPr/>
          <p:nvPr/>
        </p:nvSpPr>
        <p:spPr>
          <a:xfrm>
            <a:off x="7889848" y="2796680"/>
            <a:ext cx="1047225" cy="34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・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UserInfo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218D675-067A-4272-ACFF-439499136AB4}"/>
              </a:ext>
            </a:extLst>
          </p:cNvPr>
          <p:cNvSpPr/>
          <p:nvPr/>
        </p:nvSpPr>
        <p:spPr>
          <a:xfrm>
            <a:off x="320878" y="5480106"/>
            <a:ext cx="10182140" cy="1256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当認証導入による注意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　・</a:t>
            </a:r>
            <a:r>
              <a:rPr kumimoji="1" lang="en-US" altLang="ja-JP" sz="2000" dirty="0">
                <a:solidFill>
                  <a:schemeClr val="tx1"/>
                </a:solidFill>
              </a:rPr>
              <a:t>URL</a:t>
            </a:r>
            <a:r>
              <a:rPr kumimoji="1" lang="ja-JP" altLang="en-US" sz="2000" dirty="0">
                <a:solidFill>
                  <a:schemeClr val="tx1"/>
                </a:solidFill>
              </a:rPr>
              <a:t>直接起動による</a:t>
            </a:r>
            <a:r>
              <a:rPr kumimoji="1" lang="en-US" altLang="ja-JP" sz="2000" dirty="0">
                <a:solidFill>
                  <a:schemeClr val="tx1"/>
                </a:solidFill>
              </a:rPr>
              <a:t>API</a:t>
            </a:r>
            <a:r>
              <a:rPr kumimoji="1" lang="ja-JP" altLang="en-US" sz="2000" dirty="0">
                <a:solidFill>
                  <a:schemeClr val="tx1"/>
                </a:solidFill>
              </a:rPr>
              <a:t>の確認ができない（</a:t>
            </a:r>
            <a:r>
              <a:rPr kumimoji="1" lang="en-US" altLang="ja-JP" sz="2000" dirty="0">
                <a:solidFill>
                  <a:schemeClr val="tx1"/>
                </a:solidFill>
              </a:rPr>
              <a:t>token</a:t>
            </a:r>
            <a:r>
              <a:rPr kumimoji="1" lang="ja-JP" altLang="en-US" sz="2000" dirty="0">
                <a:solidFill>
                  <a:schemeClr val="tx1"/>
                </a:solidFill>
              </a:rPr>
              <a:t>が必須となるため）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　・</a:t>
            </a:r>
            <a:r>
              <a:rPr lang="ja-JP" altLang="en-US" sz="2000" dirty="0">
                <a:solidFill>
                  <a:schemeClr val="tx1"/>
                </a:solidFill>
              </a:rPr>
              <a:t>独自実装（</a:t>
            </a:r>
            <a:r>
              <a:rPr lang="en-US" altLang="ja-JP" sz="2000" dirty="0">
                <a:solidFill>
                  <a:schemeClr val="tx1"/>
                </a:solidFill>
              </a:rPr>
              <a:t>FW</a:t>
            </a:r>
            <a:r>
              <a:rPr lang="ja-JP" altLang="en-US" sz="2000" dirty="0">
                <a:solidFill>
                  <a:schemeClr val="tx1"/>
                </a:solidFill>
              </a:rPr>
              <a:t>とか使っていない）なので、穴はありそう。。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0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189</Words>
  <Application>Microsoft Office PowerPoint</Application>
  <PresentationFormat>ワイド画面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宇野 勇毅</dc:creator>
  <cp:lastModifiedBy>宇野 勇毅</cp:lastModifiedBy>
  <cp:revision>14</cp:revision>
  <dcterms:created xsi:type="dcterms:W3CDTF">2021-07-24T02:00:43Z</dcterms:created>
  <dcterms:modified xsi:type="dcterms:W3CDTF">2021-07-24T02:15:20Z</dcterms:modified>
</cp:coreProperties>
</file>