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1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embeddedFontLst>
    <p:embeddedFont>
      <p:font typeface="Lexend" panose="020B0604020202020204" charset="0"/>
      <p:regular r:id="rId11"/>
      <p:bold r:id="rId12"/>
    </p:embeddedFont>
    <p:embeddedFont>
      <p:font typeface="Lexend Light" panose="020B0604020202020204" charset="0"/>
      <p:regular r:id="rId13"/>
      <p:bold r:id="rId14"/>
    </p:embeddedFont>
    <p:embeddedFont>
      <p:font typeface="Lexend Medium" panose="020B0604020202020204" charset="0"/>
      <p:regular r:id="rId15"/>
      <p:bold r:id="rId16"/>
    </p:embeddedFont>
    <p:embeddedFont>
      <p:font typeface="Tw Cen MT" panose="020B0602020104020603" pitchFamily="34" charset="0"/>
      <p:regular r:id="rId17"/>
      <p:bold r:id="rId18"/>
      <p:italic r:id="rId19"/>
      <p:boldItalic r:id="rId20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820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" name="Google Shape;12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403d23eee7_3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g3403d23eee7_3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403d23eee7_3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g3403d23eee7_3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403d23eee7_3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g3403d23eee7_3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403d23eee7_3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403d23eee7_3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403d23eee7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403d23eee7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3259" y="975589"/>
            <a:ext cx="6517482" cy="1881910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3259" y="2914651"/>
            <a:ext cx="6517482" cy="1028699"/>
          </a:xfrm>
        </p:spPr>
        <p:txBody>
          <a:bodyPr>
            <a:normAutofit/>
          </a:bodyPr>
          <a:lstStyle>
            <a:lvl1pPr marL="0" indent="0" algn="ctr">
              <a:buNone/>
              <a:defRPr sz="1650">
                <a:solidFill>
                  <a:schemeClr val="bg1">
                    <a:lumMod val="50000"/>
                  </a:schemeClr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6EE87-EBD5-4F12-A48A-63ACA297AC8F}" type="datetimeFigureOut">
              <a:rPr lang="en-US" smtClean="0"/>
              <a:t>4/5/2025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4039718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3217030"/>
            <a:ext cx="7773324" cy="608708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88558" y="523696"/>
            <a:ext cx="7366899" cy="2410602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3831546"/>
            <a:ext cx="7773339" cy="511854"/>
          </a:xfrm>
        </p:spPr>
        <p:txBody>
          <a:bodyPr/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4/5/2025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8524238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457200"/>
            <a:ext cx="7773339" cy="2570434"/>
          </a:xfrm>
        </p:spPr>
        <p:txBody>
          <a:bodyPr anchor="ctr"/>
          <a:lstStyle>
            <a:lvl1pPr algn="ctr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3153616"/>
            <a:ext cx="7773339" cy="1189785"/>
          </a:xfrm>
        </p:spPr>
        <p:txBody>
          <a:bodyPr anchor="ctr"/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4/5/2025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2826501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457200"/>
            <a:ext cx="6977064" cy="2244678"/>
          </a:xfrm>
        </p:spPr>
        <p:txBody>
          <a:bodyPr anchor="ctr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2707524"/>
            <a:ext cx="6564224" cy="446091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3279597"/>
            <a:ext cx="7773339" cy="106579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4/5/2025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13" name="TextBox 12"/>
          <p:cNvSpPr txBox="1"/>
          <p:nvPr/>
        </p:nvSpPr>
        <p:spPr>
          <a:xfrm>
            <a:off x="751116" y="565625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918169" y="22451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5274441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1604041"/>
            <a:ext cx="7773339" cy="1883876"/>
          </a:xfrm>
        </p:spPr>
        <p:txBody>
          <a:bodyPr anchor="b"/>
          <a:lstStyle>
            <a:lvl1pPr algn="ctr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3496751"/>
            <a:ext cx="7773339" cy="855483"/>
          </a:xfrm>
        </p:spPr>
        <p:txBody>
          <a:bodyPr anchor="t"/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4/5/2025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1099288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31" y="457200"/>
            <a:ext cx="7773339" cy="12038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31" y="1775320"/>
            <a:ext cx="2474232" cy="432197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31" y="2207517"/>
            <a:ext cx="2474232" cy="2135884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9292" y="1775320"/>
            <a:ext cx="2468641" cy="432197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12" y="2207517"/>
            <a:ext cx="2477513" cy="2135884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1775320"/>
            <a:ext cx="2478696" cy="432197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9974" y="2207517"/>
            <a:ext cx="2478696" cy="2135884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4/5/2025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98513702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31" y="458079"/>
            <a:ext cx="7773339" cy="120294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31" y="3153615"/>
            <a:ext cx="2472307" cy="432197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165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331" y="1775320"/>
            <a:ext cx="2472307" cy="1143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31" y="3585811"/>
            <a:ext cx="2472307" cy="757589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69" y="3153615"/>
            <a:ext cx="2476371" cy="432197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165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31011" y="1775320"/>
            <a:ext cx="2477514" cy="1143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11" y="3585811"/>
            <a:ext cx="2477514" cy="757589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3153615"/>
            <a:ext cx="2475511" cy="432197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165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79974" y="1775320"/>
            <a:ext cx="2478696" cy="1143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9880" y="3585809"/>
            <a:ext cx="2478790" cy="757591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4/5/2025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36718639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1775320"/>
            <a:ext cx="7773339" cy="25680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4/5/2025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63924091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57201"/>
            <a:ext cx="1914995" cy="38861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457201"/>
            <a:ext cx="5744043" cy="38861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4/5/2025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30685283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with header">
  <p:cSld name="Title only with header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4"/>
          <p:cNvSpPr txBox="1">
            <a:spLocks noGrp="1"/>
          </p:cNvSpPr>
          <p:nvPr>
            <p:ph type="title"/>
          </p:nvPr>
        </p:nvSpPr>
        <p:spPr>
          <a:xfrm>
            <a:off x="1579100" y="491225"/>
            <a:ext cx="4966200" cy="7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14"/>
          <p:cNvSpPr txBox="1">
            <a:spLocks noGrp="1"/>
          </p:cNvSpPr>
          <p:nvPr>
            <p:ph type="body" idx="1"/>
          </p:nvPr>
        </p:nvSpPr>
        <p:spPr>
          <a:xfrm>
            <a:off x="7895425" y="-39600"/>
            <a:ext cx="1138500" cy="3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2794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marL="914400" lvl="1" indent="-279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marL="1371600" lvl="2" indent="-279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marL="1828800" lvl="3" indent="-279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marL="2286000" lvl="4" indent="-279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marL="2743200" lvl="5" indent="-279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marL="3200400" lvl="6" indent="-279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marL="3657600" lvl="7" indent="-279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marL="4114800" lvl="8" indent="-279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endParaRPr/>
          </a:p>
        </p:txBody>
      </p:sp>
      <p:sp>
        <p:nvSpPr>
          <p:cNvPr id="123" name="Google Shape;123;p14"/>
          <p:cNvSpPr txBox="1">
            <a:spLocks noGrp="1"/>
          </p:cNvSpPr>
          <p:nvPr>
            <p:ph type="body" idx="2"/>
          </p:nvPr>
        </p:nvSpPr>
        <p:spPr>
          <a:xfrm>
            <a:off x="167325" y="-39600"/>
            <a:ext cx="1169700" cy="3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279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marL="914400" lvl="1" indent="-279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marL="1371600" lvl="2" indent="-279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marL="1828800" lvl="3" indent="-279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marL="2286000" lvl="4" indent="-279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marL="2743200" lvl="5" indent="-279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marL="3200400" lvl="6" indent="-279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marL="3657600" lvl="7" indent="-279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marL="4114800" lvl="8" indent="-279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endParaRPr/>
          </a:p>
        </p:txBody>
      </p:sp>
      <p:sp>
        <p:nvSpPr>
          <p:cNvPr id="124" name="Google Shape;124;p14"/>
          <p:cNvSpPr txBox="1">
            <a:spLocks noGrp="1"/>
          </p:cNvSpPr>
          <p:nvPr>
            <p:ph type="body" idx="3"/>
          </p:nvPr>
        </p:nvSpPr>
        <p:spPr>
          <a:xfrm>
            <a:off x="940775" y="-39600"/>
            <a:ext cx="3810300" cy="3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279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marL="914400" lvl="1" indent="-279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marL="1371600" lvl="2" indent="-279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3pPr>
            <a:lvl4pPr marL="1828800" lvl="3" indent="-279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4pPr>
            <a:lvl5pPr marL="2286000" lvl="4" indent="-279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5pPr>
            <a:lvl6pPr marL="2743200" lvl="5" indent="-279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6pPr>
            <a:lvl7pPr marL="3200400" lvl="6" indent="-279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7pPr>
            <a:lvl8pPr marL="3657600" lvl="7" indent="-279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8pPr>
            <a:lvl9pPr marL="4114800" lvl="8" indent="-279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4016090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solid with header">
  <p:cSld name="Title slide solid with header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 txBox="1">
            <a:spLocks noGrp="1"/>
          </p:cNvSpPr>
          <p:nvPr>
            <p:ph type="body" idx="1"/>
          </p:nvPr>
        </p:nvSpPr>
        <p:spPr>
          <a:xfrm>
            <a:off x="7895425" y="-39600"/>
            <a:ext cx="1138500" cy="3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2794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marL="914400" lvl="1" indent="-279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marL="1371600" lvl="2" indent="-279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marL="1828800" lvl="3" indent="-279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marL="2286000" lvl="4" indent="-279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marL="2743200" lvl="5" indent="-279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marL="3200400" lvl="6" indent="-279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marL="3657600" lvl="7" indent="-279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marL="4114800" lvl="8" indent="-279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subTitle" idx="2"/>
          </p:nvPr>
        </p:nvSpPr>
        <p:spPr>
          <a:xfrm>
            <a:off x="5767125" y="425525"/>
            <a:ext cx="3238500" cy="9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title"/>
          </p:nvPr>
        </p:nvSpPr>
        <p:spPr>
          <a:xfrm>
            <a:off x="208725" y="344175"/>
            <a:ext cx="5340900" cy="20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body" idx="3"/>
          </p:nvPr>
        </p:nvSpPr>
        <p:spPr>
          <a:xfrm>
            <a:off x="167325" y="-39600"/>
            <a:ext cx="1169700" cy="3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279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marL="914400" lvl="1" indent="-279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marL="1371600" lvl="2" indent="-279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marL="1828800" lvl="3" indent="-279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marL="2286000" lvl="4" indent="-279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marL="2743200" lvl="5" indent="-279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marL="3200400" lvl="6" indent="-279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marL="3657600" lvl="7" indent="-279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marL="4114800" lvl="8" indent="-279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body" idx="4"/>
          </p:nvPr>
        </p:nvSpPr>
        <p:spPr>
          <a:xfrm>
            <a:off x="940775" y="-39600"/>
            <a:ext cx="3810300" cy="3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279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marL="914400" lvl="1" indent="-279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marL="1371600" lvl="2" indent="-279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3pPr>
            <a:lvl4pPr marL="1828800" lvl="3" indent="-279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4pPr>
            <a:lvl5pPr marL="2286000" lvl="4" indent="-279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5pPr>
            <a:lvl6pPr marL="2743200" lvl="5" indent="-279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6pPr>
            <a:lvl7pPr marL="3200400" lvl="6" indent="-279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7pPr>
            <a:lvl8pPr marL="3657600" lvl="7" indent="-279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8pPr>
            <a:lvl9pPr marL="4114800" lvl="8" indent="-279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6070221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1775320"/>
            <a:ext cx="7772870" cy="2568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4/5/2025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9498936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21423"/>
            <a:ext cx="7763814" cy="2052614"/>
          </a:xfrm>
        </p:spPr>
        <p:txBody>
          <a:bodyPr anchor="b">
            <a:normAutofit/>
          </a:bodyPr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2743093"/>
            <a:ext cx="7763814" cy="1026137"/>
          </a:xfrm>
        </p:spPr>
        <p:txBody>
          <a:bodyPr>
            <a:normAutofit/>
          </a:bodyPr>
          <a:lstStyle>
            <a:lvl1pPr marL="0" indent="0" algn="ctr">
              <a:buNone/>
              <a:defRPr sz="1500">
                <a:solidFill>
                  <a:schemeClr val="bg1">
                    <a:lumMod val="50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smtClean="0"/>
              <a:t>4/5/2025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5854520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463888"/>
            <a:ext cx="7773338" cy="119713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1775320"/>
            <a:ext cx="3829520" cy="2568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4629150" y="1775320"/>
            <a:ext cx="3829050" cy="2568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4/5/2025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3013349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463888"/>
            <a:ext cx="7773338" cy="119713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9746" y="1778263"/>
            <a:ext cx="3655106" cy="509996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195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331" y="2288260"/>
            <a:ext cx="3829520" cy="20551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97317" y="1778263"/>
            <a:ext cx="3661353" cy="509996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195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4629150" y="2288260"/>
            <a:ext cx="3829051" cy="20551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4/5/2025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5617329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smtClean="0"/>
              <a:t>4/5/2025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73053883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smtClean="0"/>
              <a:t>4/5/2025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47880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457200"/>
            <a:ext cx="2951766" cy="1517439"/>
          </a:xfrm>
        </p:spPr>
        <p:txBody>
          <a:bodyPr anchor="b"/>
          <a:lstStyle>
            <a:lvl1pPr algn="ctr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3808547" y="457201"/>
            <a:ext cx="4650122" cy="38861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1974639"/>
            <a:ext cx="2951767" cy="2368761"/>
          </a:xfrm>
        </p:spPr>
        <p:txBody>
          <a:bodyPr/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4/5/2025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01920580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457200"/>
            <a:ext cx="4451227" cy="1517441"/>
          </a:xfrm>
        </p:spPr>
        <p:txBody>
          <a:bodyPr anchor="b"/>
          <a:lstStyle>
            <a:lvl1pPr algn="ctr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68602" y="457201"/>
            <a:ext cx="2441519" cy="38862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1974639"/>
            <a:ext cx="4451212" cy="2368760"/>
          </a:xfrm>
        </p:spPr>
        <p:txBody>
          <a:bodyPr/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smtClean="0"/>
              <a:t>4/5/2025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653142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1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514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32" y="463888"/>
            <a:ext cx="7773338" cy="1197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1775320"/>
            <a:ext cx="7773339" cy="2568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3" y="4412457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/>
                </a:solidFill>
              </a:defRPr>
            </a:lvl1pPr>
          </a:lstStyle>
          <a:p>
            <a:fld id="{90298CD5-6C1E-4009-B41F-6DF62E31D3BE}" type="datetimeFigureOut">
              <a:rPr lang="en-US" smtClean="0"/>
              <a:pPr/>
              <a:t>4/5/2025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31" y="4412457"/>
            <a:ext cx="500466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4412457"/>
            <a:ext cx="57316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57259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  <p:sldLayoutId id="2147483730" r:id="rId12"/>
    <p:sldLayoutId id="2147483731" r:id="rId13"/>
    <p:sldLayoutId id="2147483732" r:id="rId14"/>
    <p:sldLayoutId id="2147483733" r:id="rId15"/>
    <p:sldLayoutId id="2147483734" r:id="rId16"/>
    <p:sldLayoutId id="2147483735" r:id="rId17"/>
    <p:sldLayoutId id="2147483736" r:id="rId18"/>
    <p:sldLayoutId id="2147483737" r:id="rId19"/>
  </p:sldLayoutIdLst>
  <p:hf sldNum="0" hdr="0" ftr="0" dt="0"/>
  <p:txStyles>
    <p:titleStyle>
      <a:lvl1pPr algn="ctr" defTabSz="685800" rtl="0" eaLnBrk="1" latinLnBrk="0" hangingPunct="1">
        <a:lnSpc>
          <a:spcPct val="90000"/>
        </a:lnSpc>
        <a:spcBef>
          <a:spcPct val="0"/>
        </a:spcBef>
        <a:buNone/>
        <a:defRPr sz="27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Clr>
          <a:schemeClr val="tx1"/>
        </a:buClr>
        <a:buFont typeface="Arial" panose="020B0604020202020204" pitchFamily="34" charset="0"/>
        <a:buChar char="•"/>
        <a:defRPr sz="15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tx1"/>
        </a:buClr>
        <a:buFont typeface="Arial" panose="020B0604020202020204" pitchFamily="34" charset="0"/>
        <a:buChar char="•"/>
        <a:defRPr sz="135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tx1"/>
        </a:buClr>
        <a:buFont typeface="Arial" panose="020B0604020202020204" pitchFamily="34" charset="0"/>
        <a:buChar char="•"/>
        <a:defRPr sz="12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tx1"/>
        </a:buClr>
        <a:buFont typeface="Arial" panose="020B0604020202020204" pitchFamily="34" charset="0"/>
        <a:buChar char="•"/>
        <a:defRPr sz="105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tx1"/>
        </a:buClr>
        <a:buFont typeface="Arial" panose="020B0604020202020204" pitchFamily="34" charset="0"/>
        <a:buChar char="•"/>
        <a:defRPr sz="105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tx1"/>
        </a:buClr>
        <a:buFont typeface="Arial" panose="020B0604020202020204" pitchFamily="34" charset="0"/>
        <a:buChar char="•"/>
        <a:defRPr sz="105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tx1"/>
        </a:buClr>
        <a:buFont typeface="Arial" panose="020B0604020202020204" pitchFamily="34" charset="0"/>
        <a:buChar char="•"/>
        <a:defRPr sz="105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tx1"/>
        </a:buClr>
        <a:buFont typeface="Arial" panose="020B0604020202020204" pitchFamily="34" charset="0"/>
        <a:buChar char="•"/>
        <a:defRPr sz="105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tx1"/>
        </a:buClr>
        <a:buFont typeface="Arial" panose="020B0604020202020204" pitchFamily="34" charset="0"/>
        <a:buChar char="•"/>
        <a:defRPr sz="105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5"/>
          <p:cNvSpPr txBox="1">
            <a:spLocks noGrp="1"/>
          </p:cNvSpPr>
          <p:nvPr>
            <p:ph type="body" idx="1"/>
          </p:nvPr>
        </p:nvSpPr>
        <p:spPr>
          <a:xfrm>
            <a:off x="4980576" y="3623145"/>
            <a:ext cx="3513300" cy="103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dirty="0">
                <a:solidFill>
                  <a:schemeClr val="tx1"/>
                </a:solidFill>
              </a:rPr>
              <a:t>Team Members :</a:t>
            </a:r>
            <a:br>
              <a:rPr lang="en" sz="1400" dirty="0">
                <a:solidFill>
                  <a:schemeClr val="tx1"/>
                </a:solidFill>
              </a:rPr>
            </a:br>
            <a:r>
              <a:rPr lang="en" sz="1400" dirty="0">
                <a:solidFill>
                  <a:schemeClr val="tx1"/>
                </a:solidFill>
              </a:rPr>
              <a:t>Aryan Suvarna</a:t>
            </a:r>
            <a:endParaRPr sz="1400" dirty="0"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dirty="0">
                <a:solidFill>
                  <a:schemeClr val="tx1"/>
                </a:solidFill>
              </a:rPr>
              <a:t>Daksh Anand </a:t>
            </a:r>
            <a:endParaRPr sz="1400" dirty="0"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dirty="0">
                <a:solidFill>
                  <a:schemeClr val="tx1"/>
                </a:solidFill>
              </a:rPr>
              <a:t>Riva Khajuria</a:t>
            </a:r>
            <a:endParaRPr sz="1400" dirty="0"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dirty="0">
                <a:solidFill>
                  <a:schemeClr val="tx1"/>
                </a:solidFill>
              </a:rPr>
              <a:t>Ashwini Muthukrishnan</a:t>
            </a:r>
            <a:endParaRPr sz="1400" dirty="0">
              <a:solidFill>
                <a:schemeClr val="tx1"/>
              </a:solidFill>
            </a:endParaRPr>
          </a:p>
        </p:txBody>
      </p:sp>
      <p:sp>
        <p:nvSpPr>
          <p:cNvPr id="129" name="Google Shape;129;p15"/>
          <p:cNvSpPr txBox="1">
            <a:spLocks noGrp="1"/>
          </p:cNvSpPr>
          <p:nvPr>
            <p:ph type="subTitle" idx="2"/>
          </p:nvPr>
        </p:nvSpPr>
        <p:spPr>
          <a:xfrm>
            <a:off x="324225" y="3692388"/>
            <a:ext cx="32385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/>
              <a:t>Team Name: Error 200</a:t>
            </a:r>
            <a:endParaRPr sz="1200" dirty="0"/>
          </a:p>
        </p:txBody>
      </p:sp>
      <p:sp>
        <p:nvSpPr>
          <p:cNvPr id="130" name="Google Shape;130;p15"/>
          <p:cNvSpPr txBox="1">
            <a:spLocks noGrp="1"/>
          </p:cNvSpPr>
          <p:nvPr>
            <p:ph type="title"/>
          </p:nvPr>
        </p:nvSpPr>
        <p:spPr>
          <a:xfrm>
            <a:off x="324225" y="912695"/>
            <a:ext cx="3238500" cy="9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Round 1</a:t>
            </a:r>
            <a:endParaRPr dirty="0"/>
          </a:p>
        </p:txBody>
      </p:sp>
      <p:sp>
        <p:nvSpPr>
          <p:cNvPr id="132" name="Google Shape;132;p15"/>
          <p:cNvSpPr txBox="1">
            <a:spLocks noGrp="1"/>
          </p:cNvSpPr>
          <p:nvPr>
            <p:ph type="body" idx="3"/>
          </p:nvPr>
        </p:nvSpPr>
        <p:spPr>
          <a:xfrm>
            <a:off x="324225" y="2576400"/>
            <a:ext cx="54213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dirty="0">
                <a:solidFill>
                  <a:schemeClr val="tx1"/>
                </a:solidFill>
              </a:rPr>
              <a:t>AI for Disaster Response and Relief Management: Uses AI-driven image processing and social media analysis to identify affected </a:t>
            </a:r>
            <a:endParaRPr sz="1400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dirty="0">
                <a:solidFill>
                  <a:schemeClr val="tx1"/>
                </a:solidFill>
              </a:rPr>
              <a:t>areas, coordinate rescue efforts, and optimize relief distribution.</a:t>
            </a:r>
            <a:endParaRPr sz="1400" dirty="0"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chemeClr val="tx1"/>
              </a:solidFill>
            </a:endParaRPr>
          </a:p>
        </p:txBody>
      </p:sp>
      <p:pic>
        <p:nvPicPr>
          <p:cNvPr id="133" name="Google Shape;133;p15" title="Group 11653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70242" y="413489"/>
            <a:ext cx="2986819" cy="2480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6"/>
          <p:cNvSpPr txBox="1">
            <a:spLocks noGrp="1"/>
          </p:cNvSpPr>
          <p:nvPr>
            <p:ph type="title"/>
          </p:nvPr>
        </p:nvSpPr>
        <p:spPr>
          <a:xfrm>
            <a:off x="286719" y="491225"/>
            <a:ext cx="8152200" cy="6416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3300" dirty="0">
                <a:latin typeface="Lexend" panose="020B0604020202020204" charset="0"/>
              </a:rPr>
              <a:t>Table of Contents</a:t>
            </a:r>
            <a:endParaRPr sz="3300" dirty="0">
              <a:latin typeface="Lexend" panose="020B0604020202020204" charset="0"/>
            </a:endParaRPr>
          </a:p>
        </p:txBody>
      </p:sp>
      <p:sp>
        <p:nvSpPr>
          <p:cNvPr id="140" name="Google Shape;140;p16"/>
          <p:cNvSpPr txBox="1"/>
          <p:nvPr/>
        </p:nvSpPr>
        <p:spPr>
          <a:xfrm>
            <a:off x="420800" y="1397925"/>
            <a:ext cx="8613000" cy="356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7625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+mj-lt"/>
              <a:buAutoNum type="arabicPeriod"/>
            </a:pPr>
            <a:r>
              <a:rPr lang="en" sz="1600" dirty="0">
                <a:solidFill>
                  <a:schemeClr val="dk1"/>
                </a:solidFill>
                <a:latin typeface="Lexend" panose="020B0604020202020204" charset="0"/>
                <a:ea typeface="Lexend Medium"/>
                <a:cs typeface="Lexend Medium"/>
                <a:sym typeface="Lexend Medium"/>
              </a:rPr>
              <a:t>Introduction</a:t>
            </a:r>
            <a:endParaRPr sz="1600" dirty="0">
              <a:solidFill>
                <a:schemeClr val="dk1"/>
              </a:solidFill>
              <a:latin typeface="Lexend" panose="020B0604020202020204" charset="0"/>
              <a:ea typeface="Lexend Medium"/>
              <a:cs typeface="Lexend Medium"/>
              <a:sym typeface="Lexend Medium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sz="1600" dirty="0">
              <a:solidFill>
                <a:schemeClr val="dk1"/>
              </a:solidFill>
              <a:latin typeface="Lexend" panose="020B0604020202020204" charset="0"/>
              <a:ea typeface="Lexend Medium"/>
              <a:cs typeface="Lexend Medium"/>
              <a:sym typeface="Lexend Medium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sz="1600" dirty="0">
              <a:solidFill>
                <a:schemeClr val="dk1"/>
              </a:solidFill>
              <a:latin typeface="Lexend" panose="020B0604020202020204" charset="0"/>
              <a:ea typeface="Lexend Medium"/>
              <a:cs typeface="Lexend Medium"/>
              <a:sym typeface="Lexend Medium"/>
            </a:endParaRPr>
          </a:p>
          <a:p>
            <a:pPr marL="47625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+mj-lt"/>
              <a:buAutoNum type="arabicPeriod"/>
            </a:pPr>
            <a:r>
              <a:rPr lang="en" sz="1600" dirty="0">
                <a:solidFill>
                  <a:schemeClr val="dk1"/>
                </a:solidFill>
                <a:latin typeface="Lexend" panose="020B0604020202020204" charset="0"/>
                <a:ea typeface="Lexend Medium"/>
                <a:cs typeface="Lexend Medium"/>
                <a:sym typeface="Lexend Medium"/>
              </a:rPr>
              <a:t>Solution provided for the problem statement</a:t>
            </a:r>
            <a:endParaRPr sz="1600" dirty="0">
              <a:solidFill>
                <a:schemeClr val="dk1"/>
              </a:solidFill>
              <a:latin typeface="Lexend" panose="020B0604020202020204" charset="0"/>
              <a:ea typeface="Lexend Medium"/>
              <a:cs typeface="Lexend Medium"/>
              <a:sym typeface="Lexend Medium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sz="1600" dirty="0">
              <a:solidFill>
                <a:schemeClr val="dk1"/>
              </a:solidFill>
              <a:latin typeface="Lexend" panose="020B0604020202020204" charset="0"/>
              <a:ea typeface="Lexend Medium"/>
              <a:cs typeface="Lexend Medium"/>
              <a:sym typeface="Lexend Medium"/>
            </a:endParaRPr>
          </a:p>
          <a:p>
            <a:pPr marL="463550" lvl="0" indent="-34290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+mj-lt"/>
              <a:buAutoNum type="arabicPeriod"/>
            </a:pPr>
            <a:r>
              <a:rPr lang="en" sz="1600" dirty="0">
                <a:solidFill>
                  <a:schemeClr val="dk1"/>
                </a:solidFill>
                <a:latin typeface="Lexend" panose="020B0604020202020204" charset="0"/>
              </a:rPr>
              <a:t>Why Our System is Better (Compared to Existing Solutions)</a:t>
            </a:r>
            <a:endParaRPr sz="1600" dirty="0">
              <a:solidFill>
                <a:schemeClr val="dk1"/>
              </a:solidFill>
              <a:latin typeface="Lexend" panose="020B0604020202020204" charset="0"/>
            </a:endParaRPr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Font typeface="+mj-lt"/>
              <a:buAutoNum type="arabicPeriod"/>
            </a:pPr>
            <a:endParaRPr sz="1600" dirty="0">
              <a:solidFill>
                <a:schemeClr val="dk1"/>
              </a:solidFill>
              <a:latin typeface="Lexend" panose="020B0604020202020204" charset="0"/>
              <a:ea typeface="Lexend Medium"/>
              <a:cs typeface="Lexend Medium"/>
              <a:sym typeface="Lexend Medium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sz="1600" dirty="0">
              <a:solidFill>
                <a:schemeClr val="dk1"/>
              </a:solidFill>
              <a:latin typeface="Lexend" panose="020B0604020202020204" charset="0"/>
              <a:ea typeface="Lexend Medium"/>
              <a:cs typeface="Lexend Medium"/>
              <a:sym typeface="Lexend Medium"/>
            </a:endParaRPr>
          </a:p>
          <a:p>
            <a:pPr marL="47625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+mj-lt"/>
              <a:buAutoNum type="arabicPeriod"/>
            </a:pPr>
            <a:r>
              <a:rPr lang="en" sz="1600" dirty="0">
                <a:solidFill>
                  <a:schemeClr val="dk1"/>
                </a:solidFill>
                <a:latin typeface="Lexend" panose="020B0604020202020204" charset="0"/>
                <a:ea typeface="Lexend Medium"/>
                <a:cs typeface="Lexend Medium"/>
                <a:sym typeface="Lexend Medium"/>
              </a:rPr>
              <a:t>Tech Stacks</a:t>
            </a:r>
            <a:endParaRPr sz="1600" dirty="0">
              <a:solidFill>
                <a:schemeClr val="dk1"/>
              </a:solidFill>
              <a:latin typeface="Lexend" panose="020B0604020202020204" charset="0"/>
              <a:ea typeface="Lexend Medium"/>
              <a:cs typeface="Lexend Medium"/>
              <a:sym typeface="Lexend Medium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sz="1600" dirty="0">
              <a:solidFill>
                <a:schemeClr val="dk1"/>
              </a:solidFill>
              <a:latin typeface="Lexend" panose="020B0604020202020204" charset="0"/>
              <a:ea typeface="Lexend Medium"/>
              <a:cs typeface="Lexend Medium"/>
              <a:sym typeface="Lexend Medium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sz="1600" dirty="0">
              <a:solidFill>
                <a:schemeClr val="dk1"/>
              </a:solidFill>
              <a:latin typeface="Lexend" panose="020B0604020202020204" charset="0"/>
              <a:ea typeface="Lexend Medium"/>
              <a:cs typeface="Lexend Medium"/>
              <a:sym typeface="Lexend Medium"/>
            </a:endParaRPr>
          </a:p>
          <a:p>
            <a:pPr marL="47625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+mj-lt"/>
              <a:buAutoNum type="arabicPeriod"/>
            </a:pPr>
            <a:r>
              <a:rPr lang="en" sz="1600" dirty="0">
                <a:solidFill>
                  <a:schemeClr val="dk1"/>
                </a:solidFill>
                <a:latin typeface="Lexend" panose="020B0604020202020204" charset="0"/>
                <a:ea typeface="Lexend Medium"/>
                <a:cs typeface="Lexend Medium"/>
                <a:sym typeface="Lexend Medium"/>
              </a:rPr>
              <a:t>Conclusion</a:t>
            </a:r>
            <a:endParaRPr sz="1600" dirty="0">
              <a:solidFill>
                <a:schemeClr val="dk1"/>
              </a:solidFill>
              <a:latin typeface="Lexend" panose="020B0604020202020204" charset="0"/>
              <a:ea typeface="Lexend Medium"/>
              <a:cs typeface="Lexend Medium"/>
              <a:sym typeface="Lexend Medium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7"/>
          <p:cNvSpPr txBox="1">
            <a:spLocks noGrp="1"/>
          </p:cNvSpPr>
          <p:nvPr>
            <p:ph type="title"/>
          </p:nvPr>
        </p:nvSpPr>
        <p:spPr>
          <a:xfrm>
            <a:off x="552449" y="217198"/>
            <a:ext cx="8039100" cy="1098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3300" dirty="0">
                <a:latin typeface="Lexend" panose="020B0604020202020204" charset="0"/>
              </a:rPr>
              <a:t>Understanding the problem statement (Introduction)</a:t>
            </a:r>
            <a:endParaRPr sz="3300" dirty="0">
              <a:latin typeface="Lexend" panose="020B0604020202020204" charset="0"/>
            </a:endParaRPr>
          </a:p>
        </p:txBody>
      </p:sp>
      <p:sp>
        <p:nvSpPr>
          <p:cNvPr id="146" name="Google Shape;146;p17"/>
          <p:cNvSpPr txBox="1"/>
          <p:nvPr/>
        </p:nvSpPr>
        <p:spPr>
          <a:xfrm>
            <a:off x="223949" y="1297802"/>
            <a:ext cx="8696100" cy="362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dirty="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Natural and human-made disasters such as earthquakes, tsunamis, floods, and forest fires can strike unpredictably, leaving behind widespread destruction, displacing populations, and overwhelming emergency response systems.</a:t>
            </a:r>
            <a:endParaRPr sz="1600" dirty="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dirty="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The struggles of the systems are that we get delayed information and limited situational awareness. Especially in areas that are heavily populated.</a:t>
            </a:r>
            <a:endParaRPr sz="1600" dirty="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dirty="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dirty="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We use AI for changing the responses through real-time data analysis using image recognition, social media monitoring etc, to identify affected zones and locate survivors.</a:t>
            </a:r>
            <a:endParaRPr sz="1600" dirty="0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8"/>
          <p:cNvSpPr txBox="1">
            <a:spLocks noGrp="1"/>
          </p:cNvSpPr>
          <p:nvPr>
            <p:ph type="title"/>
          </p:nvPr>
        </p:nvSpPr>
        <p:spPr>
          <a:xfrm>
            <a:off x="495894" y="236250"/>
            <a:ext cx="8152200" cy="6416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3300" dirty="0">
                <a:latin typeface="Lexend" panose="020B0604020202020204" charset="0"/>
              </a:rPr>
              <a:t>The solution we provide</a:t>
            </a:r>
            <a:endParaRPr sz="3300" dirty="0">
              <a:latin typeface="Lexend" panose="020B0604020202020204" charset="0"/>
            </a:endParaRPr>
          </a:p>
        </p:txBody>
      </p:sp>
      <p:sp>
        <p:nvSpPr>
          <p:cNvPr id="153" name="Google Shape;153;p18"/>
          <p:cNvSpPr txBox="1"/>
          <p:nvPr/>
        </p:nvSpPr>
        <p:spPr>
          <a:xfrm>
            <a:off x="265494" y="923117"/>
            <a:ext cx="8613000" cy="356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" sz="1100" dirty="0">
                <a:solidFill>
                  <a:schemeClr val="dk1"/>
                </a:solidFill>
                <a:latin typeface="Lexend Medium"/>
                <a:ea typeface="Lexend Medium"/>
                <a:cs typeface="Lexend Medium"/>
                <a:sym typeface="Lexend Medium"/>
              </a:rPr>
              <a:t>1.   Social Media &amp; Communication Analysis</a:t>
            </a:r>
            <a:endParaRPr sz="1100" dirty="0">
              <a:solidFill>
                <a:schemeClr val="dk1"/>
              </a:solidFill>
              <a:latin typeface="Lexend Medium"/>
              <a:ea typeface="Lexend Medium"/>
              <a:cs typeface="Lexend Medium"/>
              <a:sym typeface="Lexend Medium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 dirty="0">
                <a:solidFill>
                  <a:schemeClr val="dk1"/>
                </a:solidFill>
                <a:latin typeface="Lexend Medium"/>
                <a:ea typeface="Lexend Medium"/>
                <a:cs typeface="Lexend Medium"/>
                <a:sym typeface="Lexend Medium"/>
              </a:rPr>
              <a:t>Tracking Hashtags &amp; Posts: Monitors platforms for hashtags (e.g., #HelpNow, #FloodRelief2025) and emergency posts to detect distress signals.</a:t>
            </a:r>
            <a:br>
              <a:rPr lang="en" sz="1100" dirty="0">
                <a:solidFill>
                  <a:schemeClr val="dk1"/>
                </a:solidFill>
                <a:latin typeface="Lexend Medium"/>
                <a:ea typeface="Lexend Medium"/>
                <a:cs typeface="Lexend Medium"/>
                <a:sym typeface="Lexend Medium"/>
              </a:rPr>
            </a:br>
            <a:endParaRPr sz="1100" dirty="0">
              <a:solidFill>
                <a:schemeClr val="dk1"/>
              </a:solidFill>
              <a:latin typeface="Lexend Medium"/>
              <a:ea typeface="Lexend Medium"/>
              <a:cs typeface="Lexend Medium"/>
              <a:sym typeface="Lexend Medium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 dirty="0">
                <a:solidFill>
                  <a:schemeClr val="dk1"/>
                </a:solidFill>
                <a:latin typeface="Lexend Medium"/>
                <a:ea typeface="Lexend Medium"/>
                <a:cs typeface="Lexend Medium"/>
                <a:sym typeface="Lexend Medium"/>
              </a:rPr>
              <a:t>Using Location Tags: Analyzes geo-tagged content to map affected areas and generate real-time heatmaps.</a:t>
            </a:r>
            <a:br>
              <a:rPr lang="en" sz="1100" dirty="0">
                <a:solidFill>
                  <a:schemeClr val="dk1"/>
                </a:solidFill>
                <a:latin typeface="Lexend Medium"/>
                <a:ea typeface="Lexend Medium"/>
                <a:cs typeface="Lexend Medium"/>
                <a:sym typeface="Lexend Medium"/>
              </a:rPr>
            </a:br>
            <a:endParaRPr sz="1100" dirty="0">
              <a:solidFill>
                <a:schemeClr val="dk1"/>
              </a:solidFill>
              <a:latin typeface="Lexend Medium"/>
              <a:ea typeface="Lexend Medium"/>
              <a:cs typeface="Lexend Medium"/>
              <a:sym typeface="Lexend Medium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 dirty="0">
                <a:solidFill>
                  <a:schemeClr val="dk1"/>
                </a:solidFill>
                <a:latin typeface="Lexend Medium"/>
                <a:ea typeface="Lexend Medium"/>
                <a:cs typeface="Lexend Medium"/>
                <a:sym typeface="Lexend Medium"/>
              </a:rPr>
              <a:t>Analyzing Urgency &amp; Emotion: Uses NLP to assess tone and urgency, helping prioritize critical messages for faster response.</a:t>
            </a:r>
            <a:br>
              <a:rPr lang="en" sz="1100" dirty="0">
                <a:solidFill>
                  <a:schemeClr val="dk1"/>
                </a:solidFill>
                <a:latin typeface="Lexend Medium"/>
                <a:ea typeface="Lexend Medium"/>
                <a:cs typeface="Lexend Medium"/>
                <a:sym typeface="Lexend Medium"/>
              </a:rPr>
            </a:br>
            <a:endParaRPr sz="1100" dirty="0">
              <a:solidFill>
                <a:schemeClr val="dk1"/>
              </a:solidFill>
              <a:latin typeface="Lexend Medium"/>
              <a:ea typeface="Lexend Medium"/>
              <a:cs typeface="Lexend Medium"/>
              <a:sym typeface="Lexend Medium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solidFill>
                  <a:schemeClr val="dk1"/>
                </a:solidFill>
                <a:latin typeface="Lexend Medium"/>
                <a:ea typeface="Lexend Medium"/>
                <a:cs typeface="Lexend Medium"/>
                <a:sym typeface="Lexend Medium"/>
              </a:rPr>
              <a:t>2.   AI-Driven Image Processing</a:t>
            </a:r>
            <a:endParaRPr sz="1100" dirty="0">
              <a:solidFill>
                <a:schemeClr val="dk1"/>
              </a:solidFill>
              <a:latin typeface="Lexend Medium"/>
              <a:ea typeface="Lexend Medium"/>
              <a:cs typeface="Lexend Medium"/>
              <a:sym typeface="Lexend Medium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 dirty="0">
                <a:solidFill>
                  <a:schemeClr val="dk1"/>
                </a:solidFill>
                <a:latin typeface="Lexend Medium"/>
                <a:ea typeface="Lexend Medium"/>
                <a:cs typeface="Lexend Medium"/>
                <a:sym typeface="Lexend Medium"/>
              </a:rPr>
              <a:t>Satellite &amp; Drone Imagery Analysis: Detects damage to roads, bridges, buildings, and landscapes using before-and-after images.</a:t>
            </a:r>
            <a:br>
              <a:rPr lang="en" sz="1100" dirty="0">
                <a:solidFill>
                  <a:schemeClr val="dk1"/>
                </a:solidFill>
                <a:latin typeface="Lexend Medium"/>
                <a:ea typeface="Lexend Medium"/>
                <a:cs typeface="Lexend Medium"/>
                <a:sym typeface="Lexend Medium"/>
              </a:rPr>
            </a:br>
            <a:endParaRPr sz="1100" dirty="0">
              <a:solidFill>
                <a:schemeClr val="dk1"/>
              </a:solidFill>
              <a:latin typeface="Lexend Medium"/>
              <a:ea typeface="Lexend Medium"/>
              <a:cs typeface="Lexend Medium"/>
              <a:sym typeface="Lexend Medium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 dirty="0">
                <a:solidFill>
                  <a:schemeClr val="dk1"/>
                </a:solidFill>
                <a:latin typeface="Lexend Medium"/>
                <a:ea typeface="Lexend Medium"/>
                <a:cs typeface="Lexend Medium"/>
                <a:sym typeface="Lexend Medium"/>
              </a:rPr>
              <a:t>Real-Time Mapping: Creates live maps highlighting affected zones, blocked access points, and safe locations.</a:t>
            </a:r>
            <a:br>
              <a:rPr lang="en" sz="1100" dirty="0">
                <a:solidFill>
                  <a:schemeClr val="dk1"/>
                </a:solidFill>
                <a:latin typeface="Lexend Medium"/>
                <a:ea typeface="Lexend Medium"/>
                <a:cs typeface="Lexend Medium"/>
                <a:sym typeface="Lexend Medium"/>
              </a:rPr>
            </a:br>
            <a:endParaRPr sz="1100" dirty="0">
              <a:solidFill>
                <a:schemeClr val="dk1"/>
              </a:solidFill>
              <a:latin typeface="Lexend Medium"/>
              <a:ea typeface="Lexend Medium"/>
              <a:cs typeface="Lexend Medium"/>
              <a:sym typeface="Lexend Medium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 dirty="0">
                <a:solidFill>
                  <a:schemeClr val="dk1"/>
                </a:solidFill>
                <a:latin typeface="Lexend Medium"/>
                <a:ea typeface="Lexend Medium"/>
                <a:cs typeface="Lexend Medium"/>
                <a:sym typeface="Lexend Medium"/>
              </a:rPr>
              <a:t>Thermal Imaging: Processes infrared data to locate survivors or fire sources in collapsed buildings or wildfire zones.</a:t>
            </a:r>
            <a:br>
              <a:rPr lang="en" sz="1100" dirty="0">
                <a:solidFill>
                  <a:schemeClr val="dk1"/>
                </a:solidFill>
                <a:latin typeface="Lexend Medium"/>
                <a:ea typeface="Lexend Medium"/>
                <a:cs typeface="Lexend Medium"/>
                <a:sym typeface="Lexend Medium"/>
              </a:rPr>
            </a:br>
            <a:endParaRPr sz="1100" dirty="0">
              <a:solidFill>
                <a:schemeClr val="dk1"/>
              </a:solidFill>
              <a:latin typeface="Lexend Medium"/>
              <a:ea typeface="Lexend Medium"/>
              <a:cs typeface="Lexend Medium"/>
              <a:sym typeface="Lexend Medium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 dirty="0">
              <a:solidFill>
                <a:schemeClr val="dk1"/>
              </a:solidFill>
              <a:latin typeface="Lexend Medium"/>
              <a:ea typeface="Lexend Medium"/>
              <a:cs typeface="Lexend Medium"/>
              <a:sym typeface="Lexend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solidFill>
                <a:schemeClr val="dk1"/>
              </a:solidFill>
              <a:latin typeface="Lexend Medium"/>
              <a:ea typeface="Lexend Medium"/>
              <a:cs typeface="Lexend Medium"/>
              <a:sym typeface="Lexend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solidFill>
                <a:schemeClr val="dk1"/>
              </a:solidFill>
              <a:latin typeface="Lexend Medium"/>
              <a:ea typeface="Lexend Medium"/>
              <a:cs typeface="Lexend Medium"/>
              <a:sym typeface="Lexend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solidFill>
                <a:schemeClr val="dk1"/>
              </a:solidFill>
              <a:latin typeface="Lexend Medium"/>
              <a:ea typeface="Lexend Medium"/>
              <a:cs typeface="Lexend Medium"/>
              <a:sym typeface="Lexend Medium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9"/>
          <p:cNvSpPr txBox="1">
            <a:spLocks noGrp="1"/>
          </p:cNvSpPr>
          <p:nvPr>
            <p:ph type="title"/>
          </p:nvPr>
        </p:nvSpPr>
        <p:spPr>
          <a:xfrm>
            <a:off x="495894" y="522000"/>
            <a:ext cx="8152200" cy="6416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3300" dirty="0">
                <a:latin typeface="Lexend" panose="020B0604020202020204" charset="0"/>
              </a:rPr>
              <a:t>Addition Features</a:t>
            </a:r>
            <a:endParaRPr sz="3300" dirty="0">
              <a:latin typeface="Lexend" panose="020B0604020202020204" charset="0"/>
            </a:endParaRPr>
          </a:p>
        </p:txBody>
      </p:sp>
      <p:sp>
        <p:nvSpPr>
          <p:cNvPr id="160" name="Google Shape;160;p19"/>
          <p:cNvSpPr txBox="1"/>
          <p:nvPr/>
        </p:nvSpPr>
        <p:spPr>
          <a:xfrm>
            <a:off x="265500" y="1733300"/>
            <a:ext cx="8613000" cy="356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 b="1" dirty="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Predictive Modeling</a:t>
            </a:r>
            <a:r>
              <a:rPr lang="en" sz="1600" dirty="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: Forecasts demand for essential supplies like food, water, shelter, and medicine.</a:t>
            </a:r>
            <a:br>
              <a:rPr lang="en" sz="1600" dirty="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</a:br>
            <a:endParaRPr sz="1600" dirty="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 b="1" dirty="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Supply Chain Optimization</a:t>
            </a:r>
            <a:r>
              <a:rPr lang="en" sz="1600" dirty="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: Ensures efficient transport and delivery of resources, even in disrupted regions.</a:t>
            </a:r>
            <a:br>
              <a:rPr lang="en" sz="1600" dirty="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</a:br>
            <a:endParaRPr sz="1600" dirty="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 b="1" dirty="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Avoiding Duplication</a:t>
            </a:r>
            <a:r>
              <a:rPr lang="en" sz="1600" dirty="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: Tracks aid delivery records to prevent repeated supply to the same areas and ensure fair distribution.</a:t>
            </a:r>
            <a:br>
              <a:rPr lang="en" sz="1600" dirty="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</a:br>
            <a:endParaRPr sz="1600" dirty="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0"/>
          <p:cNvSpPr txBox="1">
            <a:spLocks noGrp="1"/>
          </p:cNvSpPr>
          <p:nvPr>
            <p:ph type="title"/>
          </p:nvPr>
        </p:nvSpPr>
        <p:spPr>
          <a:xfrm>
            <a:off x="366719" y="63101"/>
            <a:ext cx="8152200" cy="186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 dirty="0">
                <a:latin typeface="Lexend" panose="020B0604020202020204" charset="0"/>
              </a:rPr>
              <a:t>Why Our System is Better (Compared to Existing Solutions)</a:t>
            </a:r>
            <a:endParaRPr sz="2800" dirty="0">
              <a:latin typeface="Lexend" panose="020B0604020202020204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4800"/>
              <a:buNone/>
            </a:pPr>
            <a:endParaRPr sz="3300" dirty="0"/>
          </a:p>
        </p:txBody>
      </p:sp>
      <p:sp>
        <p:nvSpPr>
          <p:cNvPr id="167" name="Google Shape;167;p20"/>
          <p:cNvSpPr txBox="1"/>
          <p:nvPr/>
        </p:nvSpPr>
        <p:spPr>
          <a:xfrm>
            <a:off x="189900" y="1374007"/>
            <a:ext cx="8764200" cy="356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exend"/>
              <a:buAutoNum type="arabicPeriod"/>
            </a:pPr>
            <a:r>
              <a:rPr lang="en" sz="1100" b="1" dirty="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Social Media Monitoring:</a:t>
            </a:r>
            <a:endParaRPr sz="1100" b="1" dirty="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exend"/>
              <a:buChar char="●"/>
            </a:pPr>
            <a:r>
              <a:rPr lang="en" sz="1100" dirty="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Existing Systems: AIDR, Ushahidi, TweetTracker – focus mainly on Twitter, rely on pre-labeled data, and lack full automation.</a:t>
            </a:r>
            <a:endParaRPr sz="1100" dirty="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exend"/>
              <a:buChar char="●"/>
            </a:pPr>
            <a:r>
              <a:rPr lang="en" sz="1100" dirty="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Our System: Monitors multiple platforms in real-time, analyzes urgency and emotion in posts, uses location tags for mapping, and incorporates images/videos using AI.</a:t>
            </a:r>
            <a:br>
              <a:rPr lang="en" sz="1100" dirty="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</a:br>
            <a:endParaRPr sz="1100" dirty="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marL="15875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" sz="1100" b="1" dirty="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2.    Detection of Survivors:</a:t>
            </a:r>
            <a:endParaRPr sz="1100" b="1" dirty="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exend"/>
              <a:buChar char="●"/>
            </a:pPr>
            <a:r>
              <a:rPr lang="en" sz="1100" dirty="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Existing Systems: Missing Maps, Rescue Radar – rely on manual tagging or sonar-based detection.</a:t>
            </a:r>
            <a:endParaRPr sz="1100" dirty="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exend"/>
              <a:buChar char="●"/>
            </a:pPr>
            <a:r>
              <a:rPr lang="en" sz="1100" dirty="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Our System: Uses drones equipped with thermal cameras and AI to automatically locate heat signatures in debris.</a:t>
            </a:r>
            <a:br>
              <a:rPr lang="en" sz="1100" dirty="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</a:br>
            <a:endParaRPr sz="1100" dirty="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marL="15875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" sz="1100" b="1" dirty="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3.    Resource Allocation</a:t>
            </a:r>
            <a:endParaRPr sz="1100" b="1" dirty="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exend"/>
              <a:buChar char="●"/>
            </a:pPr>
            <a:r>
              <a:rPr lang="en" sz="1100" dirty="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Existing Systems: Red Cross and similar NGOs use census data or standard relief kits.</a:t>
            </a:r>
            <a:endParaRPr sz="1100" dirty="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exend"/>
              <a:buChar char="●"/>
            </a:pPr>
            <a:r>
              <a:rPr lang="en" sz="1100" dirty="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Our System: AI estimates real-time population needs (food, water, medicine) based on live data and local context.</a:t>
            </a:r>
            <a:br>
              <a:rPr lang="en" sz="1100" dirty="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</a:br>
            <a:endParaRPr sz="1100" dirty="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marL="15875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" sz="1100" b="1" dirty="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4.    Accessibility to Cut-Off Areas</a:t>
            </a:r>
            <a:endParaRPr sz="1100" b="1" dirty="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exend"/>
              <a:buChar char="●"/>
            </a:pPr>
            <a:r>
              <a:rPr lang="en" sz="1100" dirty="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Existing Systems: Air-drops via military aircraft are effective but expensive and terrain-limited.</a:t>
            </a:r>
            <a:endParaRPr sz="1100" dirty="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exend"/>
              <a:buChar char="●"/>
            </a:pPr>
            <a:r>
              <a:rPr lang="en" sz="1100" dirty="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Our System: Deploys agile aerial and ground drones for targeted supply drops in inaccessible zones.</a:t>
            </a:r>
            <a:endParaRPr sz="1100" dirty="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100" b="1" dirty="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100" dirty="0">
              <a:solidFill>
                <a:schemeClr val="dk1"/>
              </a:solidFill>
              <a:latin typeface="Lexend Medium"/>
              <a:ea typeface="Lexend Medium"/>
              <a:cs typeface="Lexend Medium"/>
              <a:sym typeface="Lexend Medium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1"/>
          <p:cNvSpPr txBox="1">
            <a:spLocks noGrp="1"/>
          </p:cNvSpPr>
          <p:nvPr>
            <p:ph type="title"/>
          </p:nvPr>
        </p:nvSpPr>
        <p:spPr>
          <a:xfrm>
            <a:off x="2101525" y="429775"/>
            <a:ext cx="4966200" cy="64168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 dirty="0">
                <a:latin typeface="Lexend" panose="020B0604020202020204" charset="0"/>
              </a:rPr>
              <a:t>Tech Stacks</a:t>
            </a:r>
            <a:endParaRPr sz="3300" dirty="0">
              <a:latin typeface="Lexend" panose="020B0604020202020204" charset="0"/>
            </a:endParaRPr>
          </a:p>
        </p:txBody>
      </p:sp>
      <p:sp>
        <p:nvSpPr>
          <p:cNvPr id="176" name="Google Shape;176;p21"/>
          <p:cNvSpPr txBox="1"/>
          <p:nvPr/>
        </p:nvSpPr>
        <p:spPr>
          <a:xfrm>
            <a:off x="229275" y="1279375"/>
            <a:ext cx="8700300" cy="36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177" name="Google Shape;177;p21"/>
          <p:cNvSpPr txBox="1"/>
          <p:nvPr/>
        </p:nvSpPr>
        <p:spPr>
          <a:xfrm>
            <a:off x="445350" y="1485900"/>
            <a:ext cx="8253300" cy="357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Lexend Medium"/>
              <a:buAutoNum type="arabicPeriod"/>
            </a:pPr>
            <a:r>
              <a:rPr lang="en" sz="1500" dirty="0">
                <a:solidFill>
                  <a:schemeClr val="dk1"/>
                </a:solidFill>
                <a:latin typeface="Lexend Medium"/>
                <a:ea typeface="Lexend Medium"/>
                <a:cs typeface="Lexend Medium"/>
                <a:sym typeface="Lexend Medium"/>
              </a:rPr>
              <a:t>Cloud Infrastructure &amp; Real-Time Systems-&gt;</a:t>
            </a:r>
            <a:endParaRPr sz="1500" dirty="0">
              <a:solidFill>
                <a:schemeClr val="dk1"/>
              </a:solidFill>
              <a:latin typeface="Lexend Medium"/>
              <a:ea typeface="Lexend Medium"/>
              <a:cs typeface="Lexend Medium"/>
              <a:sym typeface="Lexend Medium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solidFill>
                <a:schemeClr val="dk1"/>
              </a:solidFill>
              <a:latin typeface="Lexend Medium"/>
              <a:ea typeface="Lexend Medium"/>
              <a:cs typeface="Lexend Medium"/>
              <a:sym typeface="Lexend Medium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chemeClr val="dk1"/>
                </a:solidFill>
                <a:latin typeface="Lexend Medium"/>
                <a:ea typeface="Lexend Medium"/>
                <a:cs typeface="Lexend Medium"/>
                <a:sym typeface="Lexend Medium"/>
              </a:rPr>
              <a:t>AWS / Google Cloud / Azure</a:t>
            </a:r>
            <a:endParaRPr sz="1500" dirty="0">
              <a:solidFill>
                <a:schemeClr val="dk1"/>
              </a:solidFill>
              <a:latin typeface="Lexend Medium"/>
              <a:ea typeface="Lexend Medium"/>
              <a:cs typeface="Lexend Medium"/>
              <a:sym typeface="Lexend Medium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solidFill>
                <a:schemeClr val="dk1"/>
              </a:solidFill>
              <a:latin typeface="Lexend Medium"/>
              <a:ea typeface="Lexend Medium"/>
              <a:cs typeface="Lexend Medium"/>
              <a:sym typeface="Lexend Medium"/>
            </a:endParaRPr>
          </a:p>
          <a:p>
            <a:pPr marL="13335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</a:pPr>
            <a:r>
              <a:rPr lang="en" sz="1500" dirty="0">
                <a:solidFill>
                  <a:schemeClr val="dk1"/>
                </a:solidFill>
                <a:latin typeface="Lexend Medium"/>
                <a:ea typeface="Lexend Medium"/>
                <a:cs typeface="Lexend Medium"/>
                <a:sym typeface="Lexend Medium"/>
              </a:rPr>
              <a:t>2.   Data Processing &amp; Analysis</a:t>
            </a:r>
            <a:endParaRPr sz="1500" dirty="0">
              <a:solidFill>
                <a:schemeClr val="dk1"/>
              </a:solidFill>
              <a:latin typeface="Lexend Medium"/>
              <a:ea typeface="Lexend Medium"/>
              <a:cs typeface="Lexend Medium"/>
              <a:sym typeface="Lexend Medium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solidFill>
                <a:schemeClr val="dk1"/>
              </a:solidFill>
              <a:latin typeface="Lexend Medium"/>
              <a:ea typeface="Lexend Medium"/>
              <a:cs typeface="Lexend Medium"/>
              <a:sym typeface="Lexend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chemeClr val="dk1"/>
                </a:solidFill>
                <a:latin typeface="Lexend Medium"/>
                <a:ea typeface="Lexend Medium"/>
                <a:cs typeface="Lexend Medium"/>
                <a:sym typeface="Lexend Medium"/>
              </a:rPr>
              <a:t> 	Python Core language for AI/ML (with libraries like NumPy, Pandas, OpenCV)</a:t>
            </a:r>
            <a:endParaRPr sz="1500" dirty="0">
              <a:solidFill>
                <a:schemeClr val="dk1"/>
              </a:solidFill>
              <a:latin typeface="Lexend Medium"/>
              <a:ea typeface="Lexend Medium"/>
              <a:cs typeface="Lexend Medium"/>
              <a:sym typeface="Lexend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solidFill>
                <a:schemeClr val="dk1"/>
              </a:solidFill>
              <a:latin typeface="Lexend Medium"/>
              <a:ea typeface="Lexend Medium"/>
              <a:cs typeface="Lexend Medium"/>
              <a:sym typeface="Lexend Medium"/>
            </a:endParaRPr>
          </a:p>
          <a:p>
            <a:pPr marL="13335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</a:pPr>
            <a:r>
              <a:rPr lang="en" sz="1500" dirty="0">
                <a:solidFill>
                  <a:schemeClr val="dk1"/>
                </a:solidFill>
                <a:latin typeface="Lexend Medium"/>
                <a:ea typeface="Lexend Medium"/>
                <a:cs typeface="Lexend Medium"/>
                <a:sym typeface="Lexend Medium"/>
              </a:rPr>
              <a:t>3.   Geospatial Mapping &amp; Visualization</a:t>
            </a:r>
            <a:endParaRPr sz="1500" dirty="0">
              <a:solidFill>
                <a:schemeClr val="dk1"/>
              </a:solidFill>
              <a:latin typeface="Lexend Medium"/>
              <a:ea typeface="Lexend Medium"/>
              <a:cs typeface="Lexend Medium"/>
              <a:sym typeface="Lexend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solidFill>
                <a:schemeClr val="dk1"/>
              </a:solidFill>
              <a:latin typeface="Lexend Medium"/>
              <a:ea typeface="Lexend Medium"/>
              <a:cs typeface="Lexend Medium"/>
              <a:sym typeface="Lexend Medium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chemeClr val="dk1"/>
                </a:solidFill>
                <a:latin typeface="Lexend Medium"/>
                <a:ea typeface="Lexend Medium"/>
                <a:cs typeface="Lexend Medium"/>
                <a:sym typeface="Lexend Medium"/>
              </a:rPr>
              <a:t>Google Earth Engine / ArcGIS: Satellite imagery analysis and GIS mapping</a:t>
            </a:r>
            <a:endParaRPr sz="1500" dirty="0">
              <a:solidFill>
                <a:schemeClr val="dk1"/>
              </a:solidFill>
              <a:latin typeface="Lexend Medium"/>
              <a:ea typeface="Lexend Medium"/>
              <a:cs typeface="Lexend Medium"/>
              <a:sym typeface="Lexend Medium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2"/>
          <p:cNvSpPr txBox="1">
            <a:spLocks noGrp="1"/>
          </p:cNvSpPr>
          <p:nvPr>
            <p:ph type="title"/>
          </p:nvPr>
        </p:nvSpPr>
        <p:spPr>
          <a:xfrm>
            <a:off x="2088900" y="268200"/>
            <a:ext cx="4966200" cy="64168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 dirty="0">
                <a:latin typeface="Lexend" panose="020B0604020202020204" charset="0"/>
              </a:rPr>
              <a:t>Conclusion</a:t>
            </a:r>
            <a:endParaRPr sz="3300" dirty="0">
              <a:latin typeface="Lexend" panose="020B0604020202020204" charset="0"/>
            </a:endParaRPr>
          </a:p>
        </p:txBody>
      </p:sp>
      <p:sp>
        <p:nvSpPr>
          <p:cNvPr id="186" name="Google Shape;186;p22"/>
          <p:cNvSpPr txBox="1"/>
          <p:nvPr/>
        </p:nvSpPr>
        <p:spPr>
          <a:xfrm>
            <a:off x="457275" y="1534725"/>
            <a:ext cx="8244300" cy="333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187" name="Google Shape;187;p22"/>
          <p:cNvSpPr txBox="1"/>
          <p:nvPr/>
        </p:nvSpPr>
        <p:spPr>
          <a:xfrm>
            <a:off x="285750" y="980267"/>
            <a:ext cx="8572500" cy="357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Our system tackles natural disasters like earthquakes, tsunamis, and floods using AI-driven solutions to improve rescue operations and relief distribution. We use drones with thermal imaging, satellite data, and real-time social media analysis to locate survivors, assess damage, and identify high-priority zones.</a:t>
            </a:r>
            <a:endParaRPr sz="1200" dirty="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Key features include:</a:t>
            </a:r>
            <a:endParaRPr sz="1200" dirty="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 b="1" dirty="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AI-powered Drones</a:t>
            </a:r>
            <a:r>
              <a:rPr lang="en" sz="1200" dirty="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 for aerial surveillance, survivor detection, and targeted supply drops.</a:t>
            </a:r>
            <a:br>
              <a:rPr lang="en" sz="1200" dirty="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</a:br>
            <a:endParaRPr sz="1200" dirty="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 b="1" dirty="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Real-time Social Media Monitoring</a:t>
            </a:r>
            <a:r>
              <a:rPr lang="en" sz="1200" dirty="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 using hashtags, posts, and geo-tags to track distress signals.</a:t>
            </a:r>
            <a:br>
              <a:rPr lang="en" sz="1200" dirty="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</a:br>
            <a:endParaRPr sz="1200" dirty="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 b="1" dirty="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Predictive Resource Allocation</a:t>
            </a:r>
            <a:r>
              <a:rPr lang="en" sz="1200" dirty="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 estimating local needs for food, water, medical aid, and hygiene supplies.</a:t>
            </a:r>
            <a:br>
              <a:rPr lang="en" sz="1200" dirty="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</a:br>
            <a:endParaRPr sz="1200" dirty="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 b="1" dirty="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Priority Mapping &amp; Emergency Routing</a:t>
            </a:r>
            <a:r>
              <a:rPr lang="en" sz="1200" dirty="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 based on urgency, emotional cues, and blocked routes.</a:t>
            </a:r>
            <a:br>
              <a:rPr lang="en" sz="1200" dirty="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</a:br>
            <a:endParaRPr sz="1200" dirty="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 b="1" dirty="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Support for Isolated Victims</a:t>
            </a:r>
            <a:r>
              <a:rPr lang="en" sz="1200" dirty="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 via automated systems, mental health alerts, and mobile connectivity.</a:t>
            </a:r>
            <a:br>
              <a:rPr lang="en" sz="1200" dirty="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</a:br>
            <a:endParaRPr sz="1200" dirty="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Our system improves on existing tools by combining automation, faster decision-making, broader data integration, and real-time adaptability—leading to faster response, saved lives, and smarter disaster relief.</a:t>
            </a:r>
            <a:endParaRPr sz="1200" dirty="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1" dirty="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0</TotalTime>
  <Words>795</Words>
  <Application>Microsoft Office PowerPoint</Application>
  <PresentationFormat>On-screen Show (16:9)</PresentationFormat>
  <Paragraphs>75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Lexend Medium</vt:lpstr>
      <vt:lpstr>Lexend</vt:lpstr>
      <vt:lpstr>Lexend Light</vt:lpstr>
      <vt:lpstr>Tw Cen MT</vt:lpstr>
      <vt:lpstr>Droplet</vt:lpstr>
      <vt:lpstr>Round 1</vt:lpstr>
      <vt:lpstr>Table of Contents</vt:lpstr>
      <vt:lpstr>Understanding the problem statement (Introduction)</vt:lpstr>
      <vt:lpstr>The solution we provide</vt:lpstr>
      <vt:lpstr>Addition Features</vt:lpstr>
      <vt:lpstr>Why Our System is Better (Compared to Existing Solutions) </vt:lpstr>
      <vt:lpstr>Tech Stacks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Round 1</dc:title>
  <dc:creator>Aryan Suvarna</dc:creator>
  <cp:lastModifiedBy>Aryan</cp:lastModifiedBy>
  <cp:revision>1</cp:revision>
  <dcterms:modified xsi:type="dcterms:W3CDTF">2025-04-04T22:41:13Z</dcterms:modified>
</cp:coreProperties>
</file>