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1BF48-C332-4639-A075-63512C84F7BB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B2683B1-9CAA-4065-8496-5DFB45BF9C5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WGS 1984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8D785-F5E2-4017-BF6A-E6825EAB4395}" type="parTrans" cxnId="{0C402F47-7684-4EED-ACA7-1B3CC836BFC6}">
      <dgm:prSet/>
      <dgm:spPr/>
      <dgm:t>
        <a:bodyPr/>
        <a:lstStyle/>
        <a:p>
          <a:endParaRPr lang="en-US"/>
        </a:p>
      </dgm:t>
    </dgm:pt>
    <dgm:pt modelId="{CAF2941D-4B88-4D2B-A82C-C1983AAA2772}" type="sibTrans" cxnId="{0C402F47-7684-4EED-ACA7-1B3CC836BFC6}">
      <dgm:prSet/>
      <dgm:spPr/>
      <dgm:t>
        <a:bodyPr/>
        <a:lstStyle/>
        <a:p>
          <a:endParaRPr lang="en-US"/>
        </a:p>
      </dgm:t>
    </dgm:pt>
    <dgm:pt modelId="{ED9BB345-5810-4BB1-80EC-636F19BF67B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distances between two points</a:t>
          </a:r>
        </a:p>
      </dgm:t>
    </dgm:pt>
    <dgm:pt modelId="{C6147371-3A35-4728-94E8-5DA3F963EC02}" type="parTrans" cxnId="{CE4BE809-3CF6-4DAF-B612-826445D190ED}">
      <dgm:prSet/>
      <dgm:spPr/>
      <dgm:t>
        <a:bodyPr/>
        <a:lstStyle/>
        <a:p>
          <a:endParaRPr lang="en-US"/>
        </a:p>
      </dgm:t>
    </dgm:pt>
    <dgm:pt modelId="{1B2850A7-5A1E-4349-B1EE-5C623172D9DF}" type="sibTrans" cxnId="{CE4BE809-3CF6-4DAF-B612-826445D190ED}">
      <dgm:prSet/>
      <dgm:spPr/>
      <dgm:t>
        <a:bodyPr/>
        <a:lstStyle/>
        <a:p>
          <a:endParaRPr lang="en-US"/>
        </a:p>
      </dgm:t>
    </dgm:pt>
    <dgm:pt modelId="{0CF5A675-E8C2-45CB-BF62-2022A5A120A6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UTM</a:t>
          </a:r>
          <a:r>
            <a:rPr lang="en-US" b="1" dirty="0"/>
            <a:t> </a:t>
          </a:r>
          <a:endParaRPr lang="en-US" dirty="0"/>
        </a:p>
      </dgm:t>
    </dgm:pt>
    <dgm:pt modelId="{4E20B846-A09F-4876-80E8-3C495C1C8BF2}" type="parTrans" cxnId="{ED88B199-1473-44AD-929B-96E2406CB198}">
      <dgm:prSet/>
      <dgm:spPr/>
      <dgm:t>
        <a:bodyPr/>
        <a:lstStyle/>
        <a:p>
          <a:endParaRPr lang="en-US"/>
        </a:p>
      </dgm:t>
    </dgm:pt>
    <dgm:pt modelId="{8027BC9B-436E-439F-86D6-D908B3C38C58}" type="sibTrans" cxnId="{ED88B199-1473-44AD-929B-96E2406CB198}">
      <dgm:prSet/>
      <dgm:spPr/>
      <dgm:t>
        <a:bodyPr/>
        <a:lstStyle/>
        <a:p>
          <a:endParaRPr lang="en-US"/>
        </a:p>
      </dgm:t>
    </dgm:pt>
    <dgm:pt modelId="{F556F2AC-143C-4223-8FCE-D370A90657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Divides the surface of the Earth into many regions, each gets its own projection</a:t>
          </a:r>
        </a:p>
      </dgm:t>
    </dgm:pt>
    <dgm:pt modelId="{785F8A88-839B-4C1C-8EF6-05E4C063A4A9}" type="parTrans" cxnId="{CE905D96-5DC0-4FA7-9D69-89BF24AD6A94}">
      <dgm:prSet/>
      <dgm:spPr/>
      <dgm:t>
        <a:bodyPr/>
        <a:lstStyle/>
        <a:p>
          <a:endParaRPr lang="en-US"/>
        </a:p>
      </dgm:t>
    </dgm:pt>
    <dgm:pt modelId="{D6BF3EE4-9FA0-4789-AEC9-14D12EB3F281}" type="sibTrans" cxnId="{CE905D96-5DC0-4FA7-9D69-89BF24AD6A94}">
      <dgm:prSet/>
      <dgm:spPr/>
      <dgm:t>
        <a:bodyPr/>
        <a:lstStyle/>
        <a:p>
          <a:endParaRPr lang="en-US"/>
        </a:p>
      </dgm:t>
    </dgm:pt>
    <dgm:pt modelId="{D54465AA-ED01-4C58-884F-A9A0D041570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For distances and areas in small regions</a:t>
          </a:r>
        </a:p>
      </dgm:t>
    </dgm:pt>
    <dgm:pt modelId="{882BDDE9-4DE6-4BF1-B77E-0CCC4AB2BDC9}" type="parTrans" cxnId="{4926095C-D0B1-46E3-BC06-A76D72E8E374}">
      <dgm:prSet/>
      <dgm:spPr/>
      <dgm:t>
        <a:bodyPr/>
        <a:lstStyle/>
        <a:p>
          <a:endParaRPr lang="en-US"/>
        </a:p>
      </dgm:t>
    </dgm:pt>
    <dgm:pt modelId="{259055D0-B411-4001-A778-38D534E3F047}" type="sibTrans" cxnId="{4926095C-D0B1-46E3-BC06-A76D72E8E374}">
      <dgm:prSet/>
      <dgm:spPr/>
      <dgm:t>
        <a:bodyPr/>
        <a:lstStyle/>
        <a:p>
          <a:endParaRPr lang="en-US"/>
        </a:p>
      </dgm:t>
    </dgm:pt>
    <dgm:pt modelId="{FB4C1DC5-EE25-45CD-9631-2B88326B1AC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lengths of polylines</a:t>
          </a:r>
        </a:p>
      </dgm:t>
    </dgm:pt>
    <dgm:pt modelId="{B772C7F9-116C-46F9-B4D8-0906CCCDDFAF}" type="parTrans" cxnId="{BF7B24C0-617E-4EE8-ACF2-2C06ED3C7FC2}">
      <dgm:prSet/>
      <dgm:spPr/>
      <dgm:t>
        <a:bodyPr/>
        <a:lstStyle/>
        <a:p>
          <a:endParaRPr lang="en-US"/>
        </a:p>
      </dgm:t>
    </dgm:pt>
    <dgm:pt modelId="{F3978651-3AF2-4337-8959-CBC954F5692A}" type="sibTrans" cxnId="{BF7B24C0-617E-4EE8-ACF2-2C06ED3C7FC2}">
      <dgm:prSet/>
      <dgm:spPr/>
      <dgm:t>
        <a:bodyPr/>
        <a:lstStyle/>
        <a:p>
          <a:endParaRPr lang="en-US"/>
        </a:p>
      </dgm:t>
    </dgm:pt>
    <dgm:pt modelId="{14030BFD-F7E8-4125-807F-941BC671EEE6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Any equal area projection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372C3A-5351-4586-A4C4-4A29EE1E2A5B}" type="parTrans" cxnId="{993607FA-7028-484C-96A3-E43BA45F7A1B}">
      <dgm:prSet/>
      <dgm:spPr/>
      <dgm:t>
        <a:bodyPr/>
        <a:lstStyle/>
        <a:p>
          <a:endParaRPr lang="en-US"/>
        </a:p>
      </dgm:t>
    </dgm:pt>
    <dgm:pt modelId="{4D7C9DD3-507B-4E8D-A5B5-6A00EF8AE40D}" type="sibTrans" cxnId="{993607FA-7028-484C-96A3-E43BA45F7A1B}">
      <dgm:prSet/>
      <dgm:spPr/>
      <dgm:t>
        <a:bodyPr/>
        <a:lstStyle/>
        <a:p>
          <a:endParaRPr lang="en-US"/>
        </a:p>
      </dgm:t>
    </dgm:pt>
    <dgm:pt modelId="{FA4C131D-A85C-43CA-8307-B7C243A2C7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 areas in large regions</a:t>
          </a:r>
        </a:p>
      </dgm:t>
    </dgm:pt>
    <dgm:pt modelId="{978E3553-D30E-41F3-88DA-08F9A06F0E7C}" type="parTrans" cxnId="{6D73A16E-43B9-4D44-9646-FAD1C719CBD0}">
      <dgm:prSet/>
      <dgm:spPr/>
      <dgm:t>
        <a:bodyPr/>
        <a:lstStyle/>
        <a:p>
          <a:endParaRPr lang="en-US"/>
        </a:p>
      </dgm:t>
    </dgm:pt>
    <dgm:pt modelId="{69135C77-F5FD-4892-8CA2-C32A5A2570A2}" type="sibTrans" cxnId="{6D73A16E-43B9-4D44-9646-FAD1C719CBD0}">
      <dgm:prSet/>
      <dgm:spPr/>
      <dgm:t>
        <a:bodyPr/>
        <a:lstStyle/>
        <a:p>
          <a:endParaRPr lang="en-US"/>
        </a:p>
      </dgm:t>
    </dgm:pt>
    <dgm:pt modelId="{F54BF8F5-DA95-42A5-82E0-F3A5BCAC9090}" type="pres">
      <dgm:prSet presAssocID="{9B51BF48-C332-4639-A075-63512C84F7BB}" presName="Name0" presStyleCnt="0">
        <dgm:presLayoutVars>
          <dgm:dir/>
          <dgm:animLvl val="lvl"/>
          <dgm:resizeHandles val="exact"/>
        </dgm:presLayoutVars>
      </dgm:prSet>
      <dgm:spPr/>
    </dgm:pt>
    <dgm:pt modelId="{BAD7C880-5672-484A-A667-214E71681726}" type="pres">
      <dgm:prSet presAssocID="{8B2683B1-9CAA-4065-8496-5DFB45BF9C5E}" presName="composite" presStyleCnt="0"/>
      <dgm:spPr/>
    </dgm:pt>
    <dgm:pt modelId="{1A55718A-86A1-446C-8F9F-B204AD7A2B19}" type="pres">
      <dgm:prSet presAssocID="{8B2683B1-9CAA-4065-8496-5DFB45BF9C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DB9B670-40B2-4A29-B3B4-ABAD2EFFEF7C}" type="pres">
      <dgm:prSet presAssocID="{8B2683B1-9CAA-4065-8496-5DFB45BF9C5E}" presName="desTx" presStyleLbl="alignAccFollowNode1" presStyleIdx="0" presStyleCnt="3">
        <dgm:presLayoutVars>
          <dgm:bulletEnabled val="1"/>
        </dgm:presLayoutVars>
      </dgm:prSet>
      <dgm:spPr/>
    </dgm:pt>
    <dgm:pt modelId="{6ADDCCED-0DB0-4908-A5DB-34F36A70FF46}" type="pres">
      <dgm:prSet presAssocID="{CAF2941D-4B88-4D2B-A82C-C1983AAA2772}" presName="space" presStyleCnt="0"/>
      <dgm:spPr/>
    </dgm:pt>
    <dgm:pt modelId="{40CE359D-58DC-4CC7-B5F0-A0DCFB8853BD}" type="pres">
      <dgm:prSet presAssocID="{0CF5A675-E8C2-45CB-BF62-2022A5A120A6}" presName="composite" presStyleCnt="0"/>
      <dgm:spPr/>
    </dgm:pt>
    <dgm:pt modelId="{313A7B2E-8261-41DC-B12A-E6C52755ED2E}" type="pres">
      <dgm:prSet presAssocID="{0CF5A675-E8C2-45CB-BF62-2022A5A12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5754450-9C90-47CD-B2A0-8F857508DB33}" type="pres">
      <dgm:prSet presAssocID="{0CF5A675-E8C2-45CB-BF62-2022A5A120A6}" presName="desTx" presStyleLbl="alignAccFollowNode1" presStyleIdx="1" presStyleCnt="3">
        <dgm:presLayoutVars>
          <dgm:bulletEnabled val="1"/>
        </dgm:presLayoutVars>
      </dgm:prSet>
      <dgm:spPr/>
    </dgm:pt>
    <dgm:pt modelId="{1FB48768-3DD9-4586-9B19-E3CA2A448596}" type="pres">
      <dgm:prSet presAssocID="{8027BC9B-436E-439F-86D6-D908B3C38C58}" presName="space" presStyleCnt="0"/>
      <dgm:spPr/>
    </dgm:pt>
    <dgm:pt modelId="{1C16FE86-194F-4166-B4A0-D5D884E291ED}" type="pres">
      <dgm:prSet presAssocID="{14030BFD-F7E8-4125-807F-941BC671EEE6}" presName="composite" presStyleCnt="0"/>
      <dgm:spPr/>
    </dgm:pt>
    <dgm:pt modelId="{F17519B8-CEFE-4760-B886-D47089D595B6}" type="pres">
      <dgm:prSet presAssocID="{14030BFD-F7E8-4125-807F-941BC671EEE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1AB68AA-CFB0-440A-8264-11F8BE878AB4}" type="pres">
      <dgm:prSet presAssocID="{14030BFD-F7E8-4125-807F-941BC671EEE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E4BE809-3CF6-4DAF-B612-826445D190ED}" srcId="{8B2683B1-9CAA-4065-8496-5DFB45BF9C5E}" destId="{ED9BB345-5810-4BB1-80EC-636F19BF67B7}" srcOrd="0" destOrd="0" parTransId="{C6147371-3A35-4728-94E8-5DA3F963EC02}" sibTransId="{1B2850A7-5A1E-4349-B1EE-5C623172D9DF}"/>
    <dgm:cxn modelId="{4926095C-D0B1-46E3-BC06-A76D72E8E374}" srcId="{0CF5A675-E8C2-45CB-BF62-2022A5A120A6}" destId="{D54465AA-ED01-4C58-884F-A9A0D0415707}" srcOrd="1" destOrd="0" parTransId="{882BDDE9-4DE6-4BF1-B77E-0CCC4AB2BDC9}" sibTransId="{259055D0-B411-4001-A778-38D534E3F047}"/>
    <dgm:cxn modelId="{6A20605F-16C8-4501-809B-4FADE03F4F51}" type="presOf" srcId="{D54465AA-ED01-4C58-884F-A9A0D0415707}" destId="{C5754450-9C90-47CD-B2A0-8F857508DB33}" srcOrd="0" destOrd="1" presId="urn:microsoft.com/office/officeart/2005/8/layout/hList1"/>
    <dgm:cxn modelId="{0FDE0746-5F4C-43EF-9568-B16D99856052}" type="presOf" srcId="{0CF5A675-E8C2-45CB-BF62-2022A5A120A6}" destId="{313A7B2E-8261-41DC-B12A-E6C52755ED2E}" srcOrd="0" destOrd="0" presId="urn:microsoft.com/office/officeart/2005/8/layout/hList1"/>
    <dgm:cxn modelId="{0C402F47-7684-4EED-ACA7-1B3CC836BFC6}" srcId="{9B51BF48-C332-4639-A075-63512C84F7BB}" destId="{8B2683B1-9CAA-4065-8496-5DFB45BF9C5E}" srcOrd="0" destOrd="0" parTransId="{FD88D785-F5E2-4017-BF6A-E6825EAB4395}" sibTransId="{CAF2941D-4B88-4D2B-A82C-C1983AAA2772}"/>
    <dgm:cxn modelId="{6D73A16E-43B9-4D44-9646-FAD1C719CBD0}" srcId="{14030BFD-F7E8-4125-807F-941BC671EEE6}" destId="{FA4C131D-A85C-43CA-8307-B7C243A2C7F3}" srcOrd="0" destOrd="0" parTransId="{978E3553-D30E-41F3-88DA-08F9A06F0E7C}" sibTransId="{69135C77-F5FD-4892-8CA2-C32A5A2570A2}"/>
    <dgm:cxn modelId="{9024E652-0212-4414-B6E7-3D96B11F437D}" type="presOf" srcId="{8B2683B1-9CAA-4065-8496-5DFB45BF9C5E}" destId="{1A55718A-86A1-446C-8F9F-B204AD7A2B19}" srcOrd="0" destOrd="0" presId="urn:microsoft.com/office/officeart/2005/8/layout/hList1"/>
    <dgm:cxn modelId="{4A933F7D-2D56-4A68-97B8-DADBD48F7963}" type="presOf" srcId="{9B51BF48-C332-4639-A075-63512C84F7BB}" destId="{F54BF8F5-DA95-42A5-82E0-F3A5BCAC9090}" srcOrd="0" destOrd="0" presId="urn:microsoft.com/office/officeart/2005/8/layout/hList1"/>
    <dgm:cxn modelId="{44CE9E89-3E42-4799-9968-079F4E73F268}" type="presOf" srcId="{FB4C1DC5-EE25-45CD-9631-2B88326B1ACF}" destId="{C5754450-9C90-47CD-B2A0-8F857508DB33}" srcOrd="0" destOrd="2" presId="urn:microsoft.com/office/officeart/2005/8/layout/hList1"/>
    <dgm:cxn modelId="{CE905D96-5DC0-4FA7-9D69-89BF24AD6A94}" srcId="{0CF5A675-E8C2-45CB-BF62-2022A5A120A6}" destId="{F556F2AC-143C-4223-8FCE-D370A906570E}" srcOrd="0" destOrd="0" parTransId="{785F8A88-839B-4C1C-8EF6-05E4C063A4A9}" sibTransId="{D6BF3EE4-9FA0-4789-AEC9-14D12EB3F281}"/>
    <dgm:cxn modelId="{ED88B199-1473-44AD-929B-96E2406CB198}" srcId="{9B51BF48-C332-4639-A075-63512C84F7BB}" destId="{0CF5A675-E8C2-45CB-BF62-2022A5A120A6}" srcOrd="1" destOrd="0" parTransId="{4E20B846-A09F-4876-80E8-3C495C1C8BF2}" sibTransId="{8027BC9B-436E-439F-86D6-D908B3C38C58}"/>
    <dgm:cxn modelId="{D534B89E-C76C-4990-9716-0DC0ABD4F5C0}" type="presOf" srcId="{ED9BB345-5810-4BB1-80EC-636F19BF67B7}" destId="{FDB9B670-40B2-4A29-B3B4-ABAD2EFFEF7C}" srcOrd="0" destOrd="0" presId="urn:microsoft.com/office/officeart/2005/8/layout/hList1"/>
    <dgm:cxn modelId="{BF7B24C0-617E-4EE8-ACF2-2C06ED3C7FC2}" srcId="{0CF5A675-E8C2-45CB-BF62-2022A5A120A6}" destId="{FB4C1DC5-EE25-45CD-9631-2B88326B1ACF}" srcOrd="2" destOrd="0" parTransId="{B772C7F9-116C-46F9-B4D8-0906CCCDDFAF}" sibTransId="{F3978651-3AF2-4337-8959-CBC954F5692A}"/>
    <dgm:cxn modelId="{4115E7C2-263B-4DE9-9F9B-C333FE914615}" type="presOf" srcId="{F556F2AC-143C-4223-8FCE-D370A906570E}" destId="{C5754450-9C90-47CD-B2A0-8F857508DB33}" srcOrd="0" destOrd="0" presId="urn:microsoft.com/office/officeart/2005/8/layout/hList1"/>
    <dgm:cxn modelId="{8F4FEAC4-6B46-4112-B415-17873850ADA3}" type="presOf" srcId="{14030BFD-F7E8-4125-807F-941BC671EEE6}" destId="{F17519B8-CEFE-4760-B886-D47089D595B6}" srcOrd="0" destOrd="0" presId="urn:microsoft.com/office/officeart/2005/8/layout/hList1"/>
    <dgm:cxn modelId="{C93F4BE6-0675-4B5A-A829-CFBE32D787EA}" type="presOf" srcId="{FA4C131D-A85C-43CA-8307-B7C243A2C7F3}" destId="{31AB68AA-CFB0-440A-8264-11F8BE878AB4}" srcOrd="0" destOrd="0" presId="urn:microsoft.com/office/officeart/2005/8/layout/hList1"/>
    <dgm:cxn modelId="{993607FA-7028-484C-96A3-E43BA45F7A1B}" srcId="{9B51BF48-C332-4639-A075-63512C84F7BB}" destId="{14030BFD-F7E8-4125-807F-941BC671EEE6}" srcOrd="2" destOrd="0" parTransId="{A2372C3A-5351-4586-A4C4-4A29EE1E2A5B}" sibTransId="{4D7C9DD3-507B-4E8D-A5B5-6A00EF8AE40D}"/>
    <dgm:cxn modelId="{A15E71CC-0752-461B-9EA4-D406922A71B8}" type="presParOf" srcId="{F54BF8F5-DA95-42A5-82E0-F3A5BCAC9090}" destId="{BAD7C880-5672-484A-A667-214E71681726}" srcOrd="0" destOrd="0" presId="urn:microsoft.com/office/officeart/2005/8/layout/hList1"/>
    <dgm:cxn modelId="{E76D45BA-78CA-468F-8723-6D07A2AC569B}" type="presParOf" srcId="{BAD7C880-5672-484A-A667-214E71681726}" destId="{1A55718A-86A1-446C-8F9F-B204AD7A2B19}" srcOrd="0" destOrd="0" presId="urn:microsoft.com/office/officeart/2005/8/layout/hList1"/>
    <dgm:cxn modelId="{76A90FFC-77DE-49DA-B175-822F8E97FBBC}" type="presParOf" srcId="{BAD7C880-5672-484A-A667-214E71681726}" destId="{FDB9B670-40B2-4A29-B3B4-ABAD2EFFEF7C}" srcOrd="1" destOrd="0" presId="urn:microsoft.com/office/officeart/2005/8/layout/hList1"/>
    <dgm:cxn modelId="{8438646D-3799-4DCE-80CD-77BC8CCB53DD}" type="presParOf" srcId="{F54BF8F5-DA95-42A5-82E0-F3A5BCAC9090}" destId="{6ADDCCED-0DB0-4908-A5DB-34F36A70FF46}" srcOrd="1" destOrd="0" presId="urn:microsoft.com/office/officeart/2005/8/layout/hList1"/>
    <dgm:cxn modelId="{6C5BEE61-1768-49D9-817D-1447F5B4CD79}" type="presParOf" srcId="{F54BF8F5-DA95-42A5-82E0-F3A5BCAC9090}" destId="{40CE359D-58DC-4CC7-B5F0-A0DCFB8853BD}" srcOrd="2" destOrd="0" presId="urn:microsoft.com/office/officeart/2005/8/layout/hList1"/>
    <dgm:cxn modelId="{945CE223-2E74-4367-AF7A-59B6DD6F6B93}" type="presParOf" srcId="{40CE359D-58DC-4CC7-B5F0-A0DCFB8853BD}" destId="{313A7B2E-8261-41DC-B12A-E6C52755ED2E}" srcOrd="0" destOrd="0" presId="urn:microsoft.com/office/officeart/2005/8/layout/hList1"/>
    <dgm:cxn modelId="{6A8E00D7-9028-4E7E-BCB8-83FC92A9A0BB}" type="presParOf" srcId="{40CE359D-58DC-4CC7-B5F0-A0DCFB8853BD}" destId="{C5754450-9C90-47CD-B2A0-8F857508DB33}" srcOrd="1" destOrd="0" presId="urn:microsoft.com/office/officeart/2005/8/layout/hList1"/>
    <dgm:cxn modelId="{1A06B8EA-6E86-45BD-A979-D72908E3F53F}" type="presParOf" srcId="{F54BF8F5-DA95-42A5-82E0-F3A5BCAC9090}" destId="{1FB48768-3DD9-4586-9B19-E3CA2A448596}" srcOrd="3" destOrd="0" presId="urn:microsoft.com/office/officeart/2005/8/layout/hList1"/>
    <dgm:cxn modelId="{340C8110-36C1-43DF-9503-614569B88599}" type="presParOf" srcId="{F54BF8F5-DA95-42A5-82E0-F3A5BCAC9090}" destId="{1C16FE86-194F-4166-B4A0-D5D884E291ED}" srcOrd="4" destOrd="0" presId="urn:microsoft.com/office/officeart/2005/8/layout/hList1"/>
    <dgm:cxn modelId="{BA3A3512-7E40-4E5F-9599-38F457034DA0}" type="presParOf" srcId="{1C16FE86-194F-4166-B4A0-D5D884E291ED}" destId="{F17519B8-CEFE-4760-B886-D47089D595B6}" srcOrd="0" destOrd="0" presId="urn:microsoft.com/office/officeart/2005/8/layout/hList1"/>
    <dgm:cxn modelId="{FA095EA8-407A-478E-A46E-FEE8468CFD57}" type="presParOf" srcId="{1C16FE86-194F-4166-B4A0-D5D884E291ED}" destId="{31AB68AA-CFB0-440A-8264-11F8BE878AB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5718A-86A1-446C-8F9F-B204AD7A2B19}">
      <dsp:nvSpPr>
        <dsp:cNvPr id="0" name=""/>
        <dsp:cNvSpPr/>
      </dsp:nvSpPr>
      <dsp:spPr>
        <a:xfrm>
          <a:off x="3286" y="109270"/>
          <a:ext cx="3203971" cy="838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WGS 1984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6" y="109270"/>
        <a:ext cx="3203971" cy="838797"/>
      </dsp:txXfrm>
    </dsp:sp>
    <dsp:sp modelId="{FDB9B670-40B2-4A29-B3B4-ABAD2EFFEF7C}">
      <dsp:nvSpPr>
        <dsp:cNvPr id="0" name=""/>
        <dsp:cNvSpPr/>
      </dsp:nvSpPr>
      <dsp:spPr>
        <a:xfrm>
          <a:off x="3286" y="948067"/>
          <a:ext cx="3203971" cy="3294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distances between two points</a:t>
          </a:r>
        </a:p>
      </dsp:txBody>
      <dsp:txXfrm>
        <a:off x="3286" y="948067"/>
        <a:ext cx="3203971" cy="3294000"/>
      </dsp:txXfrm>
    </dsp:sp>
    <dsp:sp modelId="{313A7B2E-8261-41DC-B12A-E6C52755ED2E}">
      <dsp:nvSpPr>
        <dsp:cNvPr id="0" name=""/>
        <dsp:cNvSpPr/>
      </dsp:nvSpPr>
      <dsp:spPr>
        <a:xfrm>
          <a:off x="3655814" y="109270"/>
          <a:ext cx="3203971" cy="838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UTM</a:t>
          </a:r>
          <a:r>
            <a:rPr lang="en-US" sz="2400" b="1" kern="1200" dirty="0"/>
            <a:t> </a:t>
          </a:r>
          <a:endParaRPr lang="en-US" sz="2400" kern="1200" dirty="0"/>
        </a:p>
      </dsp:txBody>
      <dsp:txXfrm>
        <a:off x="3655814" y="109270"/>
        <a:ext cx="3203971" cy="838797"/>
      </dsp:txXfrm>
    </dsp:sp>
    <dsp:sp modelId="{C5754450-9C90-47CD-B2A0-8F857508DB33}">
      <dsp:nvSpPr>
        <dsp:cNvPr id="0" name=""/>
        <dsp:cNvSpPr/>
      </dsp:nvSpPr>
      <dsp:spPr>
        <a:xfrm>
          <a:off x="3655814" y="948067"/>
          <a:ext cx="3203971" cy="3294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Divides the surface of the Earth into many regions, each gets its own projection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For distances and areas in small regions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lengths of polylines</a:t>
          </a:r>
        </a:p>
      </dsp:txBody>
      <dsp:txXfrm>
        <a:off x="3655814" y="948067"/>
        <a:ext cx="3203971" cy="3294000"/>
      </dsp:txXfrm>
    </dsp:sp>
    <dsp:sp modelId="{F17519B8-CEFE-4760-B886-D47089D595B6}">
      <dsp:nvSpPr>
        <dsp:cNvPr id="0" name=""/>
        <dsp:cNvSpPr/>
      </dsp:nvSpPr>
      <dsp:spPr>
        <a:xfrm>
          <a:off x="7308342" y="109270"/>
          <a:ext cx="3203971" cy="8387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Any equal area projection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8342" y="109270"/>
        <a:ext cx="3203971" cy="838797"/>
      </dsp:txXfrm>
    </dsp:sp>
    <dsp:sp modelId="{31AB68AA-CFB0-440A-8264-11F8BE878AB4}">
      <dsp:nvSpPr>
        <dsp:cNvPr id="0" name=""/>
        <dsp:cNvSpPr/>
      </dsp:nvSpPr>
      <dsp:spPr>
        <a:xfrm>
          <a:off x="7308342" y="948067"/>
          <a:ext cx="3203971" cy="32940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areas in large regions</a:t>
          </a:r>
        </a:p>
      </dsp:txBody>
      <dsp:txXfrm>
        <a:off x="7308342" y="948067"/>
        <a:ext cx="3203971" cy="329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B15B-0E63-442B-94E2-9020E3B37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C908C-1529-438A-B170-ACCC7963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45A85-26A6-4759-BA15-ADB8474E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D7A38-F16C-4BA9-8C54-461A1B27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29D6-7DC4-44DE-AF47-E5F88F7B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2173-9139-4796-A212-6AF09D13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5D1FA-6A37-4536-B68D-63190924B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0DA9-45DB-46D9-884E-FC43C3B2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10B9-8EE7-4A3C-8A81-A6DBA74A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FCCE7-49B3-4DCD-9944-085A15D2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D9FE0-B353-434C-933E-EDACCB55C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396F-B2D1-4025-BFD4-CA56CC959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F236-0C6E-4CE2-BDC4-D59CE74C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058B-5140-4A24-B34B-03F58A38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3A51-0532-4B28-A9F9-5A795596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8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96AB-97C8-457D-BEC2-0E821418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E796-E6AC-4DD2-8EAB-DAF5CD56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93F6-4C07-466F-B1DD-82D11C44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C777-9C01-4D71-98B6-CEE4C5DC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DD5D-A006-4F4D-9864-2666F89D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EB4A-5202-4D15-8D35-57882E16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858E-BB08-491C-9923-45086E6A6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6DEA-8DE9-4143-B6F1-81E51A0D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37DD-A31C-4FEA-B64B-37746DD7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B5B82-B488-4B60-8368-CB132AA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87E5-7797-4DE9-8D14-E3BF9D32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539E-A316-48FA-9A9F-78F3CA4C0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D4C06-9C46-404A-A517-4AACB0424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1A0D-C986-425B-B535-9DB0A1EC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50507-E344-46EC-B8B3-20813543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A5596-203A-451B-AA92-B901A52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B417-5A5B-4A57-AFCE-AC73B5B7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F653-D449-47A2-BB58-FDF40372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F53E-5D4A-4A6E-AD6E-F0A96EE7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A6BD1-1D34-41AB-9769-962C4F5EE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C1E20-483D-47B4-8BDD-DCBB529A2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AF37C-BBF0-4D57-A533-304274C8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D88F6-FC1D-4BB2-8D65-54491879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5CD1B-FAD8-4B37-BAD8-F78F318D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DD85-F123-4216-B417-A9F65557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0418D-54A1-439A-ADAF-D34B32A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D1B8-6192-4E5C-B1E5-A3B149FC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40DF4-C8A0-4B60-9A97-FCD2288A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F9134-68FB-4B73-B6D6-A37269F9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6FC7A-7650-4B5C-8EF5-A47BCA44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77AB6-92BB-4E95-BA8F-8A8531DA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7CEB-EBC3-4846-A1B3-C7748EAA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926C-F56C-4B65-ABB3-7D23FFAF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5DEA2-F9A6-478A-B069-5F665B5F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5D260-A0B1-4157-BA7A-21B65F07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810A8-28FA-47EF-8B8D-D3263EEF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2B13-2546-477B-B6DB-354F69BD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8DA5-59D7-4EAE-98A6-A21BCE87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C61F6-E8CB-469A-939F-FC5CB7BB9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A5586-E097-44E3-BD38-2DACD7A6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75531-5CB3-4F9F-A068-5F00D0E3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AFF9-402E-4A00-A8B1-1D07612E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239A7-243A-48AA-9CD7-B2475221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05B08-B377-4FE9-A64E-1E859841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2F92E-0690-41A4-9669-6372489F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F166-1C34-49CD-8780-3B4A15921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11E0E-AF9B-4BE9-B6B1-CE5397551057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29F8-D7B3-4C39-B94C-CB7DD3F99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5258-7ED1-4895-9D9C-2D4C798D1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B70B-543E-4E7A-A0E7-386FF79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nake on a log&#10;&#10;Description automatically generated with low confidence">
            <a:extLst>
              <a:ext uri="{FF2B5EF4-FFF2-40B4-BE49-F238E27FC236}">
                <a16:creationId xmlns:a16="http://schemas.microsoft.com/office/drawing/2014/main" id="{DAA857F9-04EC-4098-82C4-52FD80300C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6EB61-11B4-4B90-84A0-A0D7EAB8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RP Orientation: </a:t>
            </a:r>
            <a:b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to Geospatial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F402-0084-440B-A4D7-AB5D65B60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Bogdan Mukhametkaliev</a:t>
            </a:r>
          </a:p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Nishka Sharma</a:t>
            </a:r>
          </a:p>
        </p:txBody>
      </p:sp>
      <p:sp>
        <p:nvSpPr>
          <p:cNvPr id="103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2376-0413-461B-A427-8F1B0AAC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GIS – Coordinate Systems and Projection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A93B07-BF92-4F9E-89E9-B9539C205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view, manipulate, and make calculations with geo-date, the geographic identifiers need to be referenced with respect to a coordinate system.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coordinate system represents the Earth’s sphere (or its part) in two dimensions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USING AN APROPRIATE COORDINATE SYTEM, YOUR CALCULATIONS ARE MEANINGLESS!!!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basic types of coordinate systems: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coordinate systems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Projected 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84250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D4212-964E-4471-80EF-7CBC623E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Systems - Geographic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4697-9653-4679-B797-A2CA6D62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1929384"/>
            <a:ext cx="11132439" cy="439521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coordinate systems represent locations in spherical coordinates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encode geographic coordinates: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Degrees, minutes, and seconds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is 41° 52' 54.5952‘’ N, 87° 37' 23.4372'' W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degrees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is 41.881832, -87.623177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geographic coordinate system is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Geodetic System (WGS) 1984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distances between two points along Earth’s surface, we can use geodesic distance formula: need only ((lat1, lon1), (lat2, lon2)).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geographic coordinate systems are useless for calculating areas and distances along lines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1˚  longitude is 111.3 km at the equator but 55.8 km at 60 ˚ N/S</a:t>
            </a:r>
          </a:p>
        </p:txBody>
      </p:sp>
    </p:spTree>
    <p:extLst>
      <p:ext uri="{BB962C8B-B14F-4D97-AF65-F5344CB8AC3E}">
        <p14:creationId xmlns:p14="http://schemas.microsoft.com/office/powerpoint/2010/main" val="406284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5BA1-4DF9-48BB-B1FA-0AC11796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Projected Coordinate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502A-DD8F-42E5-8FE3-5681E87E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One can think of shining a light, placed on the center of the earth, through the earth surface, and casting a shadow on a projection surface of a certain shape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Note stretching of data near the poles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E88B6-E213-42C6-8A72-203FF0F9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21" y="3438048"/>
            <a:ext cx="3610479" cy="3419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EB83E-FA64-4154-B1CC-1656AFD8A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3" r="2" b="2"/>
          <a:stretch/>
        </p:blipFill>
        <p:spPr>
          <a:xfrm>
            <a:off x="4932991" y="154307"/>
            <a:ext cx="3995535" cy="35509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873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F77F7-7D8B-4BE5-BB09-1888BFB5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Projections -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5E97B7-A4B0-D416-6865-C59C1A81A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5935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34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DD9AE-222E-4550-A217-5F978521C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855" y="206586"/>
            <a:ext cx="4606353" cy="37636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B4A8C-C0A3-48FE-983A-A2F8E8F6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1" y="681035"/>
            <a:ext cx="5144218" cy="303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C692E-229D-464D-8BD5-381482ED9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746" y="4756438"/>
            <a:ext cx="4001058" cy="138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998F6C-D70A-45AC-9893-77366BA28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237" y="4563717"/>
            <a:ext cx="1447588" cy="20579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0A240A-9E46-443E-86C9-C0AAF7084615}"/>
              </a:ext>
            </a:extLst>
          </p:cNvPr>
          <p:cNvSpPr txBox="1"/>
          <p:nvPr/>
        </p:nvSpPr>
        <p:spPr>
          <a:xfrm>
            <a:off x="1733549" y="4194385"/>
            <a:ext cx="35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Albers Equal area conic projection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51E896-9C02-42BF-B0D1-ED702A20E9DA}"/>
              </a:ext>
            </a:extLst>
          </p:cNvPr>
          <p:cNvSpPr txBox="1"/>
          <p:nvPr/>
        </p:nvSpPr>
        <p:spPr>
          <a:xfrm>
            <a:off x="8283416" y="4194385"/>
            <a:ext cx="233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Mercator projection</a:t>
            </a:r>
          </a:p>
        </p:txBody>
      </p:sp>
    </p:spTree>
    <p:extLst>
      <p:ext uri="{BB962C8B-B14F-4D97-AF65-F5344CB8AC3E}">
        <p14:creationId xmlns:p14="http://schemas.microsoft.com/office/powerpoint/2010/main" val="18880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BDF3B-B658-42AB-97E4-5636B5E2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BEAE5-7FBE-4B18-B11A-5019AC11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Without GIS, units of spatial analysis are limited to: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Countries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units in developed countries (e.g. counties in the US)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Some villages in developing countries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GIS allows to examine any units of spatial aggregation: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units across all countries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all populated territories globally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locations of ethnic/linguistic groups 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old kingdoms 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units</a:t>
            </a:r>
          </a:p>
          <a:p>
            <a:pPr lvl="1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F892F-FA07-41C1-B427-37A1FE3C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cont’d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2904-BA1D-49EA-A864-D9F16528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GIS opens doors to more credible identification: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Control for many geographic covariates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Create instruments (such as distances from certain locations)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Conduct spatial RD-design exploiting historical accidents 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(e.g. Mita in Peru, Dell 2010)</a:t>
            </a:r>
          </a:p>
          <a:p>
            <a:pPr lvl="1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Test whether a discovered pattern is invariant to spatial aggregation</a:t>
            </a:r>
          </a:p>
        </p:txBody>
      </p:sp>
    </p:spTree>
    <p:extLst>
      <p:ext uri="{BB962C8B-B14F-4D97-AF65-F5344CB8AC3E}">
        <p14:creationId xmlns:p14="http://schemas.microsoft.com/office/powerpoint/2010/main" val="386101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6FDE-CEA6-4120-BD8B-40C2ED09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54496" cy="1828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Example 1 (satellite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B182-D25C-4996-BB34-0AFDC102C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576"/>
            <a:ext cx="6254496" cy="3858768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Robin Burgess, Matthew Hansen, Benjamin Olken, Peter Potapov, and Stefanie Sieber (2012). “The Political Economy of Deforestation in the Tropics,” QJE 127 (4): 1707-1754.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Tropical deforestation accounts for one fifth of greenhouse gas emissions. Much of it comes from illegal logging. 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Burgess et al. use satellite data on changes in forest cover to examine how local officials respond to changing incentives by allowing more or less logging.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238C05D-9A34-4CC4-9BCD-068B83089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72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95E24-E90E-4730-9C0D-7D6FA60A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Example 2 (old maps)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73F8-7206-4277-8529-E45E9BF4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Nathan Nunn (2008). “The Long-term Effects of Africa’s Salve Trades,” QJE 123(1): 139-176.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Africa’s underdevelopment be explained by the slave trade?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archival research and GIS techniques, constructs estimates of slavery-intensity at the country-level. Uses these estimates, together with distance-based IV (also constructed with GIS) to show that slavery had negative impact on development among African countries.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0F3B3283-D626-44B7-8ADC-ABDC20513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2" r="5649" b="-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9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472D1-FDE8-425F-BC99-59238019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Example 3 (network)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BC4C-3F08-4136-AE46-67CB38B0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Donaldson, Dave and Hornbeck, Richard (2015). “Railroads and American Economic Growth: A “Market Access” Approach” QJE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role of railway construction for US economic growth.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Combine transportation network over time and census data to show that expansion of the railway network fostered both local and aggregated economic growth. Theory-based application of intra-country trade model (Eaton and Kortum, 2002) in a reduced form framework to quantify the spillover effect of infrastructure project. Railways expansion fostered US economic growth. Aggregate effects are considerably larger than local effects (due to higher “market access”).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4BAE6B-7B95-467B-8D71-512F507D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649227"/>
            <a:ext cx="4014216" cy="2789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A82A08-4112-4BAF-83EB-F3204383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483026"/>
            <a:ext cx="3995928" cy="13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7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C97DB-32EC-4263-8954-0EA93AC1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900D-1BA5-44EE-84B1-671B97F8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types of geo-data formats: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(vector) data: shapefiles (.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Polylines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(cell) data: raster files (.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for example</a:t>
            </a:r>
          </a:p>
        </p:txBody>
      </p:sp>
    </p:spTree>
    <p:extLst>
      <p:ext uri="{BB962C8B-B14F-4D97-AF65-F5344CB8AC3E}">
        <p14:creationId xmlns:p14="http://schemas.microsoft.com/office/powerpoint/2010/main" val="155284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52A9-9DBA-4DBA-9538-A3957B90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- Feature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71DE3-E165-4FB1-BDB3-0C5203E33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320536"/>
            <a:ext cx="3758184" cy="219853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957AC-8DCD-4B17-AD88-52D2840F8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6908" y="3339327"/>
            <a:ext cx="3758184" cy="2160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BE03B-71B7-4DA8-9B2B-C628156D5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339327"/>
            <a:ext cx="3758184" cy="21609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02DC5A-DD9F-4754-B815-3E6C140D5238}"/>
              </a:ext>
            </a:extLst>
          </p:cNvPr>
          <p:cNvSpPr txBox="1"/>
          <p:nvPr/>
        </p:nvSpPr>
        <p:spPr>
          <a:xfrm>
            <a:off x="1054100" y="27432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Rivers as polylines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3E194D-FDFE-41CC-A497-7011967CC1A3}"/>
              </a:ext>
            </a:extLst>
          </p:cNvPr>
          <p:cNvSpPr txBox="1"/>
          <p:nvPr/>
        </p:nvSpPr>
        <p:spPr>
          <a:xfrm>
            <a:off x="4976101" y="27432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as polygons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25594B-40D5-4D9A-8B8E-51950BA2F2F1}"/>
              </a:ext>
            </a:extLst>
          </p:cNvPr>
          <p:cNvSpPr txBox="1"/>
          <p:nvPr/>
        </p:nvSpPr>
        <p:spPr>
          <a:xfrm>
            <a:off x="9313321" y="27432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as points</a:t>
            </a:r>
          </a:p>
        </p:txBody>
      </p:sp>
    </p:spTree>
    <p:extLst>
      <p:ext uri="{BB962C8B-B14F-4D97-AF65-F5344CB8AC3E}">
        <p14:creationId xmlns:p14="http://schemas.microsoft.com/office/powerpoint/2010/main" val="420457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5123D-0411-49CC-B1D1-D3C546AF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2 - Raster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394A-12DD-4E8D-828E-F382B6C3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7910" y="5002758"/>
            <a:ext cx="4818888" cy="1521409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cell in the raster has a value: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can be empty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does not need to be integer (e.g. float)</a:t>
            </a:r>
          </a:p>
          <a:p>
            <a:pPr marL="0" indent="0">
              <a:buNone/>
            </a:pP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F80D9-D14E-44CD-BA69-C2EF3093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32" y="-7325"/>
            <a:ext cx="5458968" cy="3548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DC4B9-6BA6-41A5-BB86-93A81EE3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78" y="4566482"/>
            <a:ext cx="2133898" cy="2124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B96801-9D7F-43FA-8F74-5FE01BD0ADDD}"/>
              </a:ext>
            </a:extLst>
          </p:cNvPr>
          <p:cNvSpPr txBox="1"/>
          <p:nvPr/>
        </p:nvSpPr>
        <p:spPr>
          <a:xfrm>
            <a:off x="7902431" y="3632434"/>
            <a:ext cx="41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suitability in raster format</a:t>
            </a:r>
          </a:p>
        </p:txBody>
      </p:sp>
    </p:spTree>
    <p:extLst>
      <p:ext uri="{BB962C8B-B14F-4D97-AF65-F5344CB8AC3E}">
        <p14:creationId xmlns:p14="http://schemas.microsoft.com/office/powerpoint/2010/main" val="74466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800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2022 RP Orientation:  Intro to Geospatial Python</vt:lpstr>
      <vt:lpstr>Motivation</vt:lpstr>
      <vt:lpstr>Motivation cont’d</vt:lpstr>
      <vt:lpstr>Motivation: Example 1 (satellite data)</vt:lpstr>
      <vt:lpstr>Motivation: Example 2 (old maps)</vt:lpstr>
      <vt:lpstr>Motivation: Example 3 (network)</vt:lpstr>
      <vt:lpstr>Introduction to GIS</vt:lpstr>
      <vt:lpstr>Data Types - Feature</vt:lpstr>
      <vt:lpstr>Data Types 2 - Raster</vt:lpstr>
      <vt:lpstr>Introduction to GIS – Coordinate Systems and Projection</vt:lpstr>
      <vt:lpstr>Coordinate Systems - Geographic</vt:lpstr>
      <vt:lpstr>Projected Coordinate Systems</vt:lpstr>
      <vt:lpstr>Other Projections -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RP Orientation:  Intro to Geospatial Python</dc:title>
  <dc:creator>Bogdan Mukhametkaliev</dc:creator>
  <cp:lastModifiedBy>Bogdan Mukhametkaliev</cp:lastModifiedBy>
  <cp:revision>3</cp:revision>
  <dcterms:created xsi:type="dcterms:W3CDTF">2022-08-15T18:51:10Z</dcterms:created>
  <dcterms:modified xsi:type="dcterms:W3CDTF">2022-08-16T03:25:22Z</dcterms:modified>
</cp:coreProperties>
</file>