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60" r:id="rId5"/>
    <p:sldId id="261" r:id="rId6"/>
    <p:sldId id="262" r:id="rId7"/>
    <p:sldId id="263" r:id="rId8"/>
    <p:sldId id="268" r:id="rId9"/>
    <p:sldId id="269" r:id="rId10"/>
    <p:sldId id="267" r:id="rId11"/>
    <p:sldId id="265" r:id="rId12"/>
    <p:sldId id="270" r:id="rId13"/>
    <p:sldId id="278" r:id="rId14"/>
    <p:sldId id="279" r:id="rId15"/>
    <p:sldId id="276" r:id="rId16"/>
    <p:sldId id="280" r:id="rId17"/>
    <p:sldId id="271" r:id="rId18"/>
    <p:sldId id="266" r:id="rId19"/>
    <p:sldId id="281" r:id="rId20"/>
    <p:sldId id="282" r:id="rId21"/>
    <p:sldId id="283" r:id="rId22"/>
    <p:sldId id="284" r:id="rId23"/>
    <p:sldId id="285" r:id="rId24"/>
    <p:sldId id="277" r:id="rId25"/>
  </p:sldIdLst>
  <p:sldSz cx="12192000" cy="6858000"/>
  <p:notesSz cx="6858000" cy="9144000"/>
  <p:embeddedFontLst>
    <p:embeddedFont>
      <p:font typeface="Lato" panose="020F0502020204030203"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SWjl/L4hSJlxTrUimMjUERCn95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74" d="100"/>
          <a:sy n="74" d="100"/>
        </p:scale>
        <p:origin x="10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ffc64019d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1ffc64019d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31ffc64019d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1ffc64019d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1ffc64019d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31ffc64019d_0_5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1ffc64019d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1ffc64019d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31ffc64019d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1ffc64019d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1ffc64019d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31ffc64019d_0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1ffc64019d_0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31ffc64019d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1ffc64019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1ffc64019d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31ffc64019d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ffc64019d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1ffc64019d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31ffc64019d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1ffc64019d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1ffc64019d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31ffc64019d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28"/>
          <p:cNvSpPr txBox="1">
            <a:spLocks noGrp="1"/>
          </p:cNvSpPr>
          <p:nvPr>
            <p:ph type="dt" idx="10"/>
          </p:nvPr>
        </p:nvSpPr>
        <p:spPr>
          <a:xfrm>
            <a:off x="838200" y="6492875"/>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chemeClr val="lt1"/>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28"/>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8"/>
          <p:cNvSpPr txBox="1">
            <a:spLocks noGrp="1"/>
          </p:cNvSpPr>
          <p:nvPr>
            <p:ph type="sldNum" idx="12"/>
          </p:nvPr>
        </p:nvSpPr>
        <p:spPr>
          <a:xfrm>
            <a:off x="9156511" y="6492875"/>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rgbClr val="FFFFFF"/>
        </a:solidFill>
        <a:effectLst/>
      </p:bgPr>
    </p:bg>
    <p:spTree>
      <p:nvGrpSpPr>
        <p:cNvPr id="1" name="Shape 73"/>
        <p:cNvGrpSpPr/>
        <p:nvPr/>
      </p:nvGrpSpPr>
      <p:grpSpPr>
        <a:xfrm>
          <a:off x="0" y="0"/>
          <a:ext cx="0" cy="0"/>
          <a:chOff x="0" y="0"/>
          <a:chExt cx="0" cy="0"/>
        </a:xfrm>
      </p:grpSpPr>
      <p:sp>
        <p:nvSpPr>
          <p:cNvPr id="74" name="Google Shape;74;p29"/>
          <p:cNvSpPr txBox="1">
            <a:spLocks noGrp="1"/>
          </p:cNvSpPr>
          <p:nvPr>
            <p:ph type="title"/>
          </p:nvPr>
        </p:nvSpPr>
        <p:spPr>
          <a:xfrm>
            <a:off x="338736" y="112543"/>
            <a:ext cx="11514528" cy="43609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5" name="Google Shape;75;p29"/>
          <p:cNvSpPr txBox="1">
            <a:spLocks noGrp="1"/>
          </p:cNvSpPr>
          <p:nvPr>
            <p:ph type="body" idx="1"/>
          </p:nvPr>
        </p:nvSpPr>
        <p:spPr>
          <a:xfrm>
            <a:off x="337539" y="1032510"/>
            <a:ext cx="11515725" cy="493871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29"/>
          <p:cNvSpPr txBox="1">
            <a:spLocks noGrp="1"/>
          </p:cNvSpPr>
          <p:nvPr>
            <p:ph type="dt" idx="10"/>
          </p:nvPr>
        </p:nvSpPr>
        <p:spPr>
          <a:xfrm>
            <a:off x="838200" y="6486006"/>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29"/>
          <p:cNvSpPr txBox="1">
            <a:spLocks noGrp="1"/>
          </p:cNvSpPr>
          <p:nvPr>
            <p:ph type="ftr" idx="11"/>
          </p:nvPr>
        </p:nvSpPr>
        <p:spPr>
          <a:xfrm>
            <a:off x="4038600" y="6486006"/>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29"/>
          <p:cNvSpPr txBox="1">
            <a:spLocks noGrp="1"/>
          </p:cNvSpPr>
          <p:nvPr>
            <p:ph type="sldNum" idx="12"/>
          </p:nvPr>
        </p:nvSpPr>
        <p:spPr>
          <a:xfrm>
            <a:off x="9156511" y="6492875"/>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FFFFFF"/>
        </a:solidFill>
        <a:effectLst/>
      </p:bgPr>
    </p:bg>
    <p:spTree>
      <p:nvGrpSpPr>
        <p:cNvPr id="1" name="Shape 79"/>
        <p:cNvGrpSpPr/>
        <p:nvPr/>
      </p:nvGrpSpPr>
      <p:grpSpPr>
        <a:xfrm>
          <a:off x="0" y="0"/>
          <a:ext cx="0" cy="0"/>
          <a:chOff x="0" y="0"/>
          <a:chExt cx="0" cy="0"/>
        </a:xfrm>
      </p:grpSpPr>
      <p:sp>
        <p:nvSpPr>
          <p:cNvPr id="80" name="Google Shape;80;p30"/>
          <p:cNvSpPr txBox="1">
            <a:spLocks noGrp="1"/>
          </p:cNvSpPr>
          <p:nvPr>
            <p:ph type="title"/>
          </p:nvPr>
        </p:nvSpPr>
        <p:spPr>
          <a:xfrm>
            <a:off x="3788898" y="2461846"/>
            <a:ext cx="4614203" cy="1934307"/>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Lato"/>
              <a:buNone/>
              <a:defRPr sz="4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18"/>
          <p:cNvSpPr txBox="1">
            <a:spLocks noGrp="1"/>
          </p:cNvSpPr>
          <p:nvPr>
            <p:ph type="dt" idx="10"/>
          </p:nvPr>
        </p:nvSpPr>
        <p:spPr>
          <a:xfrm>
            <a:off x="838200" y="6486006"/>
            <a:ext cx="27432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486006"/>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9156511" y="6492875"/>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9"/>
          <p:cNvSpPr txBox="1">
            <a:spLocks noGrp="1"/>
          </p:cNvSpPr>
          <p:nvPr>
            <p:ph type="dt" idx="10"/>
          </p:nvPr>
        </p:nvSpPr>
        <p:spPr>
          <a:xfrm>
            <a:off x="838200" y="6486006"/>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9"/>
          <p:cNvSpPr txBox="1">
            <a:spLocks noGrp="1"/>
          </p:cNvSpPr>
          <p:nvPr>
            <p:ph type="ftr" idx="11"/>
          </p:nvPr>
        </p:nvSpPr>
        <p:spPr>
          <a:xfrm>
            <a:off x="4038600" y="6486006"/>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9"/>
          <p:cNvSpPr txBox="1">
            <a:spLocks noGrp="1"/>
          </p:cNvSpPr>
          <p:nvPr>
            <p:ph type="sldNum" idx="12"/>
          </p:nvPr>
        </p:nvSpPr>
        <p:spPr>
          <a:xfrm>
            <a:off x="9156511" y="6492875"/>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19"/>
          <p:cNvSpPr txBox="1">
            <a:spLocks noGrp="1"/>
          </p:cNvSpPr>
          <p:nvPr>
            <p:ph type="title"/>
          </p:nvPr>
        </p:nvSpPr>
        <p:spPr>
          <a:xfrm>
            <a:off x="338736" y="112543"/>
            <a:ext cx="11514528" cy="43609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9"/>
          <p:cNvSpPr txBox="1">
            <a:spLocks noGrp="1"/>
          </p:cNvSpPr>
          <p:nvPr>
            <p:ph type="body" idx="1"/>
          </p:nvPr>
        </p:nvSpPr>
        <p:spPr>
          <a:xfrm>
            <a:off x="338736" y="1058844"/>
            <a:ext cx="11514528" cy="4909124"/>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3788898" y="2461846"/>
            <a:ext cx="4614203" cy="1934307"/>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lt1"/>
              </a:buClr>
              <a:buSzPts val="4800"/>
              <a:buFont typeface="Arial"/>
              <a:buNone/>
              <a:defRPr sz="48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21"/>
          <p:cNvSpPr txBox="1">
            <a:spLocks noGrp="1"/>
          </p:cNvSpPr>
          <p:nvPr>
            <p:ph type="dt" idx="10"/>
          </p:nvPr>
        </p:nvSpPr>
        <p:spPr>
          <a:xfrm>
            <a:off x="838200" y="6486006"/>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1"/>
          <p:cNvSpPr txBox="1">
            <a:spLocks noGrp="1"/>
          </p:cNvSpPr>
          <p:nvPr>
            <p:ph type="ftr" idx="11"/>
          </p:nvPr>
        </p:nvSpPr>
        <p:spPr>
          <a:xfrm>
            <a:off x="4038600" y="6486006"/>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21"/>
          <p:cNvSpPr txBox="1">
            <a:spLocks noGrp="1"/>
          </p:cNvSpPr>
          <p:nvPr>
            <p:ph type="sldNum" idx="12"/>
          </p:nvPr>
        </p:nvSpPr>
        <p:spPr>
          <a:xfrm>
            <a:off x="9156511" y="6492875"/>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21"/>
          <p:cNvSpPr txBox="1">
            <a:spLocks noGrp="1"/>
          </p:cNvSpPr>
          <p:nvPr>
            <p:ph type="title"/>
          </p:nvPr>
        </p:nvSpPr>
        <p:spPr>
          <a:xfrm>
            <a:off x="338736" y="112543"/>
            <a:ext cx="11514528" cy="43609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21"/>
          <p:cNvSpPr>
            <a:spLocks noGrp="1"/>
          </p:cNvSpPr>
          <p:nvPr>
            <p:ph type="chart" idx="2"/>
          </p:nvPr>
        </p:nvSpPr>
        <p:spPr>
          <a:xfrm>
            <a:off x="330201" y="1406769"/>
            <a:ext cx="5765800" cy="465589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21"/>
          <p:cNvSpPr>
            <a:spLocks noGrp="1"/>
          </p:cNvSpPr>
          <p:nvPr>
            <p:ph type="pic" idx="3"/>
          </p:nvPr>
        </p:nvSpPr>
        <p:spPr>
          <a:xfrm>
            <a:off x="6238875" y="1414463"/>
            <a:ext cx="5445125" cy="4656137"/>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22"/>
          <p:cNvSpPr txBox="1">
            <a:spLocks noGrp="1"/>
          </p:cNvSpPr>
          <p:nvPr>
            <p:ph type="dt" idx="10"/>
          </p:nvPr>
        </p:nvSpPr>
        <p:spPr>
          <a:xfrm>
            <a:off x="838200" y="6486006"/>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2"/>
          <p:cNvSpPr txBox="1">
            <a:spLocks noGrp="1"/>
          </p:cNvSpPr>
          <p:nvPr>
            <p:ph type="ftr" idx="11"/>
          </p:nvPr>
        </p:nvSpPr>
        <p:spPr>
          <a:xfrm>
            <a:off x="4038600" y="6486006"/>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22"/>
          <p:cNvSpPr txBox="1">
            <a:spLocks noGrp="1"/>
          </p:cNvSpPr>
          <p:nvPr>
            <p:ph type="sldNum" idx="12"/>
          </p:nvPr>
        </p:nvSpPr>
        <p:spPr>
          <a:xfrm>
            <a:off x="9156511" y="6492875"/>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34" name="Google Shape;34;p22"/>
          <p:cNvSpPr txBox="1">
            <a:spLocks noGrp="1"/>
          </p:cNvSpPr>
          <p:nvPr>
            <p:ph type="title"/>
          </p:nvPr>
        </p:nvSpPr>
        <p:spPr>
          <a:xfrm>
            <a:off x="338736" y="112543"/>
            <a:ext cx="11514528" cy="43609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22"/>
          <p:cNvSpPr>
            <a:spLocks noGrp="1"/>
          </p:cNvSpPr>
          <p:nvPr>
            <p:ph type="chart" idx="2"/>
          </p:nvPr>
        </p:nvSpPr>
        <p:spPr>
          <a:xfrm>
            <a:off x="338736" y="1406525"/>
            <a:ext cx="5757264" cy="46704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22"/>
          <p:cNvSpPr>
            <a:spLocks noGrp="1"/>
          </p:cNvSpPr>
          <p:nvPr>
            <p:ph type="tbl" idx="3"/>
          </p:nvPr>
        </p:nvSpPr>
        <p:spPr>
          <a:xfrm>
            <a:off x="6210300" y="1392239"/>
            <a:ext cx="5592763" cy="46847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Comparison">
  <p:cSld name="2_Comparison">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24"/>
          <p:cNvSpPr txBox="1">
            <a:spLocks noGrp="1"/>
          </p:cNvSpPr>
          <p:nvPr>
            <p:ph type="title"/>
          </p:nvPr>
        </p:nvSpPr>
        <p:spPr>
          <a:xfrm>
            <a:off x="338736" y="112543"/>
            <a:ext cx="11514528" cy="43609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5" name="Google Shape;45;p24"/>
          <p:cNvSpPr txBox="1">
            <a:spLocks noGrp="1"/>
          </p:cNvSpPr>
          <p:nvPr>
            <p:ph type="body" idx="1"/>
          </p:nvPr>
        </p:nvSpPr>
        <p:spPr>
          <a:xfrm>
            <a:off x="337539" y="1032510"/>
            <a:ext cx="11515725" cy="493871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24"/>
          <p:cNvSpPr txBox="1">
            <a:spLocks noGrp="1"/>
          </p:cNvSpPr>
          <p:nvPr>
            <p:ph type="dt" idx="10"/>
          </p:nvPr>
        </p:nvSpPr>
        <p:spPr>
          <a:xfrm>
            <a:off x="838200" y="6486006"/>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4"/>
          <p:cNvSpPr txBox="1">
            <a:spLocks noGrp="1"/>
          </p:cNvSpPr>
          <p:nvPr>
            <p:ph type="ftr" idx="11"/>
          </p:nvPr>
        </p:nvSpPr>
        <p:spPr>
          <a:xfrm>
            <a:off x="4038600" y="6486006"/>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4"/>
          <p:cNvSpPr txBox="1">
            <a:spLocks noGrp="1"/>
          </p:cNvSpPr>
          <p:nvPr>
            <p:ph type="sldNum" idx="12"/>
          </p:nvPr>
        </p:nvSpPr>
        <p:spPr>
          <a:xfrm>
            <a:off x="9156511" y="6492875"/>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Comparison">
  <p:cSld name="1_Comparison">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26"/>
          <p:cNvSpPr txBox="1">
            <a:spLocks noGrp="1"/>
          </p:cNvSpPr>
          <p:nvPr>
            <p:ph type="title"/>
          </p:nvPr>
        </p:nvSpPr>
        <p:spPr>
          <a:xfrm>
            <a:off x="338736" y="112543"/>
            <a:ext cx="11514528" cy="43609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Google Shape;58;p26"/>
          <p:cNvSpPr txBox="1">
            <a:spLocks noGrp="1"/>
          </p:cNvSpPr>
          <p:nvPr>
            <p:ph type="body" idx="1"/>
          </p:nvPr>
        </p:nvSpPr>
        <p:spPr>
          <a:xfrm>
            <a:off x="337539" y="1032510"/>
            <a:ext cx="11515725" cy="493871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26"/>
          <p:cNvSpPr txBox="1">
            <a:spLocks noGrp="1"/>
          </p:cNvSpPr>
          <p:nvPr>
            <p:ph type="dt" idx="10"/>
          </p:nvPr>
        </p:nvSpPr>
        <p:spPr>
          <a:xfrm>
            <a:off x="838200" y="6486006"/>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26"/>
          <p:cNvSpPr txBox="1">
            <a:spLocks noGrp="1"/>
          </p:cNvSpPr>
          <p:nvPr>
            <p:ph type="ftr" idx="11"/>
          </p:nvPr>
        </p:nvSpPr>
        <p:spPr>
          <a:xfrm>
            <a:off x="4038600" y="6486006"/>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6"/>
          <p:cNvSpPr txBox="1">
            <a:spLocks noGrp="1"/>
          </p:cNvSpPr>
          <p:nvPr>
            <p:ph type="sldNum" idx="12"/>
          </p:nvPr>
        </p:nvSpPr>
        <p:spPr>
          <a:xfrm>
            <a:off x="9156511" y="6492875"/>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Two Content">
  <p:cSld name="2_Two Content">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27"/>
          <p:cNvSpPr txBox="1">
            <a:spLocks noGrp="1"/>
          </p:cNvSpPr>
          <p:nvPr>
            <p:ph type="dt" idx="10"/>
          </p:nvPr>
        </p:nvSpPr>
        <p:spPr>
          <a:xfrm>
            <a:off x="838200" y="6486006"/>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27"/>
          <p:cNvSpPr txBox="1">
            <a:spLocks noGrp="1"/>
          </p:cNvSpPr>
          <p:nvPr>
            <p:ph type="ftr" idx="11"/>
          </p:nvPr>
        </p:nvSpPr>
        <p:spPr>
          <a:xfrm>
            <a:off x="4038600" y="6486006"/>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i="0" u="none" strike="noStrike" cap="none">
                <a:solidFill>
                  <a:srgbClr val="C00000"/>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27"/>
          <p:cNvSpPr txBox="1">
            <a:spLocks noGrp="1"/>
          </p:cNvSpPr>
          <p:nvPr>
            <p:ph type="sldNum" idx="12"/>
          </p:nvPr>
        </p:nvSpPr>
        <p:spPr>
          <a:xfrm>
            <a:off x="9156511" y="6492875"/>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i="0" u="none" strike="noStrike" cap="none">
                <a:solidFill>
                  <a:srgbClr val="C00000"/>
                </a:solidFill>
                <a:latin typeface="Lato"/>
                <a:ea typeface="Lato"/>
                <a:cs typeface="Lato"/>
                <a:sym typeface="Lato"/>
              </a:defRPr>
            </a:lvl1pPr>
            <a:lvl2pPr marL="0" marR="0" lvl="1" indent="0" algn="r" rtl="0">
              <a:spcBef>
                <a:spcPts val="0"/>
              </a:spcBef>
              <a:buNone/>
              <a:defRPr sz="1200" b="1" i="0" u="none" strike="noStrike" cap="none">
                <a:solidFill>
                  <a:srgbClr val="C00000"/>
                </a:solidFill>
                <a:latin typeface="Lato"/>
                <a:ea typeface="Lato"/>
                <a:cs typeface="Lato"/>
                <a:sym typeface="Lato"/>
              </a:defRPr>
            </a:lvl2pPr>
            <a:lvl3pPr marL="0" marR="0" lvl="2" indent="0" algn="r" rtl="0">
              <a:spcBef>
                <a:spcPts val="0"/>
              </a:spcBef>
              <a:buNone/>
              <a:defRPr sz="1200" b="1" i="0" u="none" strike="noStrike" cap="none">
                <a:solidFill>
                  <a:srgbClr val="C00000"/>
                </a:solidFill>
                <a:latin typeface="Lato"/>
                <a:ea typeface="Lato"/>
                <a:cs typeface="Lato"/>
                <a:sym typeface="Lato"/>
              </a:defRPr>
            </a:lvl3pPr>
            <a:lvl4pPr marL="0" marR="0" lvl="3" indent="0" algn="r" rtl="0">
              <a:spcBef>
                <a:spcPts val="0"/>
              </a:spcBef>
              <a:buNone/>
              <a:defRPr sz="1200" b="1" i="0" u="none" strike="noStrike" cap="none">
                <a:solidFill>
                  <a:srgbClr val="C00000"/>
                </a:solidFill>
                <a:latin typeface="Lato"/>
                <a:ea typeface="Lato"/>
                <a:cs typeface="Lato"/>
                <a:sym typeface="Lato"/>
              </a:defRPr>
            </a:lvl4pPr>
            <a:lvl5pPr marL="0" marR="0" lvl="4" indent="0" algn="r" rtl="0">
              <a:spcBef>
                <a:spcPts val="0"/>
              </a:spcBef>
              <a:buNone/>
              <a:defRPr sz="1200" b="1" i="0" u="none" strike="noStrike" cap="none">
                <a:solidFill>
                  <a:srgbClr val="C00000"/>
                </a:solidFill>
                <a:latin typeface="Lato"/>
                <a:ea typeface="Lato"/>
                <a:cs typeface="Lato"/>
                <a:sym typeface="Lato"/>
              </a:defRPr>
            </a:lvl5pPr>
            <a:lvl6pPr marL="0" marR="0" lvl="5" indent="0" algn="r" rtl="0">
              <a:spcBef>
                <a:spcPts val="0"/>
              </a:spcBef>
              <a:buNone/>
              <a:defRPr sz="1200" b="1" i="0" u="none" strike="noStrike" cap="none">
                <a:solidFill>
                  <a:srgbClr val="C00000"/>
                </a:solidFill>
                <a:latin typeface="Lato"/>
                <a:ea typeface="Lato"/>
                <a:cs typeface="Lato"/>
                <a:sym typeface="Lato"/>
              </a:defRPr>
            </a:lvl6pPr>
            <a:lvl7pPr marL="0" marR="0" lvl="6" indent="0" algn="r" rtl="0">
              <a:spcBef>
                <a:spcPts val="0"/>
              </a:spcBef>
              <a:buNone/>
              <a:defRPr sz="1200" b="1" i="0" u="none" strike="noStrike" cap="none">
                <a:solidFill>
                  <a:srgbClr val="C00000"/>
                </a:solidFill>
                <a:latin typeface="Lato"/>
                <a:ea typeface="Lato"/>
                <a:cs typeface="Lato"/>
                <a:sym typeface="Lato"/>
              </a:defRPr>
            </a:lvl7pPr>
            <a:lvl8pPr marL="0" marR="0" lvl="7" indent="0" algn="r" rtl="0">
              <a:spcBef>
                <a:spcPts val="0"/>
              </a:spcBef>
              <a:buNone/>
              <a:defRPr sz="1200" b="1" i="0" u="none" strike="noStrike" cap="none">
                <a:solidFill>
                  <a:srgbClr val="C00000"/>
                </a:solidFill>
                <a:latin typeface="Lato"/>
                <a:ea typeface="Lato"/>
                <a:cs typeface="Lato"/>
                <a:sym typeface="Lato"/>
              </a:defRPr>
            </a:lvl8pPr>
            <a:lvl9pPr marL="0" marR="0" lvl="8" indent="0" algn="r" rtl="0">
              <a:spcBef>
                <a:spcPts val="0"/>
              </a:spcBef>
              <a:buNone/>
              <a:defRPr sz="1200" b="1" i="0" u="none" strike="noStrike" cap="none">
                <a:solidFill>
                  <a:srgbClr val="C00000"/>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27"/>
          <p:cNvSpPr txBox="1">
            <a:spLocks noGrp="1"/>
          </p:cNvSpPr>
          <p:nvPr>
            <p:ph type="title"/>
          </p:nvPr>
        </p:nvSpPr>
        <p:spPr>
          <a:xfrm>
            <a:off x="338736" y="112543"/>
            <a:ext cx="11514528" cy="43609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27"/>
          <p:cNvSpPr>
            <a:spLocks noGrp="1"/>
          </p:cNvSpPr>
          <p:nvPr>
            <p:ph type="chart" idx="2"/>
          </p:nvPr>
        </p:nvSpPr>
        <p:spPr>
          <a:xfrm>
            <a:off x="330201" y="1406769"/>
            <a:ext cx="5765800" cy="4655894"/>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8" name="Google Shape;68;p27"/>
          <p:cNvSpPr>
            <a:spLocks noGrp="1"/>
          </p:cNvSpPr>
          <p:nvPr>
            <p:ph type="pic" idx="3"/>
          </p:nvPr>
        </p:nvSpPr>
        <p:spPr>
          <a:xfrm>
            <a:off x="6238875" y="1414463"/>
            <a:ext cx="5445125" cy="4656137"/>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8" r:id="rId8"/>
    <p:sldLayoutId id="2147483659" r:id="rId9"/>
    <p:sldLayoutId id="2147483660" r:id="rId10"/>
    <p:sldLayoutId id="2147483661"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kechinov/ecommerce-behavior-data-from-multi-category-store/data"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title"/>
          </p:nvPr>
        </p:nvSpPr>
        <p:spPr>
          <a:xfrm>
            <a:off x="3260854" y="2804746"/>
            <a:ext cx="5670292" cy="193430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4800"/>
              <a:buFont typeface="Arial"/>
              <a:buNone/>
            </a:pPr>
            <a:r>
              <a:rPr lang="en-US" sz="5700">
                <a:latin typeface="Times New Roman"/>
                <a:ea typeface="Times New Roman"/>
                <a:cs typeface="Times New Roman"/>
                <a:sym typeface="Times New Roman"/>
              </a:rPr>
              <a:t>Batch processing</a:t>
            </a:r>
            <a:br>
              <a:rPr lang="en-US" sz="5700">
                <a:latin typeface="Times New Roman"/>
                <a:ea typeface="Times New Roman"/>
                <a:cs typeface="Times New Roman"/>
                <a:sym typeface="Times New Roman"/>
              </a:rPr>
            </a:br>
            <a:endParaRPr sz="57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31ffc64019d_0_23"/>
          <p:cNvSpPr txBox="1">
            <a:spLocks noGrp="1"/>
          </p:cNvSpPr>
          <p:nvPr>
            <p:ph type="title"/>
          </p:nvPr>
        </p:nvSpPr>
        <p:spPr>
          <a:xfrm>
            <a:off x="337539" y="74545"/>
            <a:ext cx="11514600" cy="43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latin typeface="+mn-lt"/>
              </a:rPr>
              <a:t>Batch processing</a:t>
            </a:r>
            <a:endParaRPr>
              <a:latin typeface="+mn-lt"/>
            </a:endParaRPr>
          </a:p>
          <a:p>
            <a:pPr marL="0" lvl="0" indent="0" algn="l" rtl="0">
              <a:spcBef>
                <a:spcPts val="0"/>
              </a:spcBef>
              <a:spcAft>
                <a:spcPts val="0"/>
              </a:spcAft>
              <a:buClr>
                <a:schemeClr val="dk1"/>
              </a:buClr>
              <a:buSzPts val="1100"/>
              <a:buFont typeface="Arial"/>
              <a:buNone/>
            </a:pPr>
            <a:endParaRPr>
              <a:latin typeface="+mn-lt"/>
            </a:endParaRPr>
          </a:p>
        </p:txBody>
      </p:sp>
      <p:sp>
        <p:nvSpPr>
          <p:cNvPr id="148" name="Google Shape;148;g31ffc64019d_0_23"/>
          <p:cNvSpPr txBox="1">
            <a:spLocks noGrp="1"/>
          </p:cNvSpPr>
          <p:nvPr>
            <p:ph type="body" idx="1"/>
          </p:nvPr>
        </p:nvSpPr>
        <p:spPr>
          <a:xfrm>
            <a:off x="336339" y="1032510"/>
            <a:ext cx="11515800" cy="4938600"/>
          </a:xfrm>
          <a:prstGeom prst="rect">
            <a:avLst/>
          </a:prstGeom>
        </p:spPr>
        <p:txBody>
          <a:bodyPr spcFirstLastPara="1" wrap="square" lIns="91425" tIns="45700" rIns="91425" bIns="45700" anchor="t" anchorCtr="0">
            <a:noAutofit/>
          </a:bodyPr>
          <a:lstStyle/>
          <a:p>
            <a:pPr marL="0" indent="0">
              <a:buNone/>
            </a:pPr>
            <a:r>
              <a:rPr lang="vi-VN" sz="2000" kern="100">
                <a:effectLst/>
                <a:latin typeface="+mn-lt"/>
                <a:ea typeface="Arial" panose="020B0604020202020204" pitchFamily="34" charset="0"/>
                <a:cs typeface="Times New Roman" panose="02020603050405020304" pitchFamily="18" charset="0"/>
              </a:rPr>
              <a:t>Sau khi dữ liệu đã được lưu trữ trên HDFS, Spark sẽ sử dụng các batch jobs để xử lý dữ liệu. Các batch job được Spark thực thi để xử lý dữ liệu theo các đợt. Sau khi xử lý xong, dữ liệu sẽ được lưu vào các hệ thống khác như Cassandra (lưu trữ kết quả phân tích lâu dài).</a:t>
            </a:r>
          </a:p>
          <a:p>
            <a:pPr marL="0" lvl="0" indent="0" algn="l" rtl="0">
              <a:spcBef>
                <a:spcPts val="1000"/>
              </a:spcBef>
              <a:spcAft>
                <a:spcPts val="0"/>
              </a:spcAft>
              <a:buNone/>
            </a:pPr>
            <a:endParaRPr/>
          </a:p>
        </p:txBody>
      </p:sp>
      <p:sp>
        <p:nvSpPr>
          <p:cNvPr id="149" name="Google Shape;149;g31ffc64019d_0_23"/>
          <p:cNvSpPr txBox="1">
            <a:spLocks noGrp="1"/>
          </p:cNvSpPr>
          <p:nvPr>
            <p:ph type="sldNum" idx="12"/>
          </p:nvPr>
        </p:nvSpPr>
        <p:spPr>
          <a:xfrm>
            <a:off x="9156511" y="6492875"/>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2" name="Picture 17888847">
            <a:extLst>
              <a:ext uri="{FF2B5EF4-FFF2-40B4-BE49-F238E27FC236}">
                <a16:creationId xmlns:a16="http://schemas.microsoft.com/office/drawing/2014/main" id="{AED8FB8E-8873-9983-5DBF-727B1C663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2518" y="2093923"/>
            <a:ext cx="8912917" cy="41380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31ffc64019d_0_57"/>
          <p:cNvSpPr txBox="1">
            <a:spLocks noGrp="1"/>
          </p:cNvSpPr>
          <p:nvPr>
            <p:ph type="title"/>
          </p:nvPr>
        </p:nvSpPr>
        <p:spPr>
          <a:xfrm>
            <a:off x="338736" y="112543"/>
            <a:ext cx="11514600" cy="43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Batch processing</a:t>
            </a:r>
            <a:endParaRPr/>
          </a:p>
        </p:txBody>
      </p:sp>
      <p:sp>
        <p:nvSpPr>
          <p:cNvPr id="188" name="Google Shape;188;g31ffc64019d_0_57"/>
          <p:cNvSpPr txBox="1">
            <a:spLocks noGrp="1"/>
          </p:cNvSpPr>
          <p:nvPr>
            <p:ph type="body" idx="1"/>
          </p:nvPr>
        </p:nvSpPr>
        <p:spPr>
          <a:xfrm>
            <a:off x="337539" y="1032510"/>
            <a:ext cx="11515800" cy="4938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400"/>
              <a:t>Sử dụng spark xử lý, tính toán:</a:t>
            </a:r>
          </a:p>
          <a:p>
            <a:pPr marL="342900" marR="0" lvl="0" indent="-342900" algn="just">
              <a:lnSpc>
                <a:spcPct val="120000"/>
              </a:lnSpc>
              <a:spcBef>
                <a:spcPts val="600"/>
              </a:spcBef>
              <a:buFont typeface="Symbol" panose="05050102010706020507" pitchFamily="18" charset="2"/>
              <a:buChar char=""/>
            </a:pPr>
            <a:r>
              <a:rPr lang="vi-VN" sz="2000" kern="100">
                <a:effectLst/>
                <a:latin typeface="+mn-lt"/>
                <a:ea typeface="Arial" panose="020B0604020202020204" pitchFamily="34" charset="0"/>
                <a:cs typeface="Times New Roman" panose="02020603050405020304" pitchFamily="18" charset="0"/>
              </a:rPr>
              <a:t>Phân tích hành vi người dùng: tính tỷ lệ người dùng thực hiện các hành động như xem sản phẩm, thêm vào giỏ hàng, mua hàng. Phân tích số lượng người dùng xem sản phẩm và thực hiện các hành động (thêm giỏ hàng, mua hàng).</a:t>
            </a:r>
          </a:p>
          <a:p>
            <a:pPr marL="342900" marR="0" lvl="0" indent="-342900" algn="just">
              <a:lnSpc>
                <a:spcPct val="120000"/>
              </a:lnSpc>
              <a:buFont typeface="Symbol" panose="05050102010706020507" pitchFamily="18" charset="2"/>
              <a:buChar char=""/>
            </a:pPr>
            <a:r>
              <a:rPr lang="vi-VN" sz="2000" kern="100">
                <a:effectLst/>
                <a:latin typeface="+mn-lt"/>
                <a:ea typeface="Arial" panose="020B0604020202020204" pitchFamily="34" charset="0"/>
                <a:cs typeface="Times New Roman" panose="02020603050405020304" pitchFamily="18" charset="0"/>
              </a:rPr>
              <a:t>Phân tích sản phẩm bán chạy: tính tỷ lệ người dùng thực hiện các hành động như xem sản phẩm, thêm vào giỏ hàng, mua hàng.</a:t>
            </a:r>
          </a:p>
          <a:p>
            <a:pPr marL="342900" marR="0" lvl="0" indent="-342900" algn="just">
              <a:lnSpc>
                <a:spcPct val="120000"/>
              </a:lnSpc>
              <a:spcAft>
                <a:spcPts val="600"/>
              </a:spcAft>
              <a:buFont typeface="Symbol" panose="05050102010706020507" pitchFamily="18" charset="2"/>
              <a:buChar char=""/>
            </a:pPr>
            <a:r>
              <a:rPr lang="vi-VN" sz="2000" kern="100">
                <a:effectLst/>
                <a:latin typeface="+mn-lt"/>
                <a:ea typeface="Arial" panose="020B0604020202020204" pitchFamily="34" charset="0"/>
                <a:cs typeface="Times New Roman" panose="02020603050405020304" pitchFamily="18" charset="0"/>
              </a:rPr>
              <a:t>Phân tích doanh thu theo thời gian: Dữ liệu sẽ được nhóm theo ngày hoặc tháng, sau đó tính toán tổng doanh thu cho từng ngày hoặc tháng.</a:t>
            </a:r>
          </a:p>
          <a:p>
            <a:pPr marL="0" lvl="0" indent="0" algn="l" rtl="0">
              <a:spcBef>
                <a:spcPts val="1000"/>
              </a:spcBef>
              <a:spcAft>
                <a:spcPts val="0"/>
              </a:spcAft>
              <a:buNone/>
            </a:pPr>
            <a:endParaRPr lang="en-US"/>
          </a:p>
          <a:p>
            <a:pPr marL="0" lvl="0" indent="0" algn="l" rtl="0">
              <a:spcBef>
                <a:spcPts val="1000"/>
              </a:spcBef>
              <a:spcAft>
                <a:spcPts val="0"/>
              </a:spcAft>
              <a:buNone/>
            </a:pPr>
            <a:endParaRPr/>
          </a:p>
        </p:txBody>
      </p:sp>
      <p:sp>
        <p:nvSpPr>
          <p:cNvPr id="189" name="Google Shape;189;g31ffc64019d_0_57"/>
          <p:cNvSpPr txBox="1">
            <a:spLocks noGrp="1"/>
          </p:cNvSpPr>
          <p:nvPr>
            <p:ph type="sldNum" idx="12"/>
          </p:nvPr>
        </p:nvSpPr>
        <p:spPr>
          <a:xfrm>
            <a:off x="9156511" y="6492875"/>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A96E5054-1A50-4EA0-D10C-5D806A5495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Tiêu đề 2">
            <a:extLst>
              <a:ext uri="{FF2B5EF4-FFF2-40B4-BE49-F238E27FC236}">
                <a16:creationId xmlns:a16="http://schemas.microsoft.com/office/drawing/2014/main" id="{A28B52CB-37B0-6820-5103-8CFBA9799F8B}"/>
              </a:ext>
            </a:extLst>
          </p:cNvPr>
          <p:cNvSpPr>
            <a:spLocks noGrp="1"/>
          </p:cNvSpPr>
          <p:nvPr>
            <p:ph type="title"/>
          </p:nvPr>
        </p:nvSpPr>
        <p:spPr/>
        <p:txBody>
          <a:bodyPr/>
          <a:lstStyle/>
          <a:p>
            <a:r>
              <a:rPr lang="en-US"/>
              <a:t>Batch processing</a:t>
            </a:r>
            <a:br>
              <a:rPr lang="en-US"/>
            </a:br>
            <a:endParaRPr lang="vi-VN"/>
          </a:p>
        </p:txBody>
      </p:sp>
      <p:sp>
        <p:nvSpPr>
          <p:cNvPr id="4" name="Chỗ dành sẵn cho Văn bản 3">
            <a:extLst>
              <a:ext uri="{FF2B5EF4-FFF2-40B4-BE49-F238E27FC236}">
                <a16:creationId xmlns:a16="http://schemas.microsoft.com/office/drawing/2014/main" id="{467B5F95-8A01-57BA-B42E-BEB061D8B1C4}"/>
              </a:ext>
            </a:extLst>
          </p:cNvPr>
          <p:cNvSpPr>
            <a:spLocks noGrp="1"/>
          </p:cNvSpPr>
          <p:nvPr>
            <p:ph type="body" idx="1"/>
          </p:nvPr>
        </p:nvSpPr>
        <p:spPr>
          <a:xfrm>
            <a:off x="338736" y="890031"/>
            <a:ext cx="11514528" cy="4909124"/>
          </a:xfrm>
        </p:spPr>
        <p:txBody>
          <a:bodyPr/>
          <a:lstStyle/>
          <a:p>
            <a:r>
              <a:rPr lang="en-US" sz="2400">
                <a:latin typeface="+mn-lt"/>
              </a:rPr>
              <a:t>Kết quả xử lý, tính toán được lưu vào Cassandra</a:t>
            </a:r>
          </a:p>
          <a:p>
            <a:endParaRPr lang="vi-VN" sz="2400">
              <a:latin typeface="+mn-lt"/>
            </a:endParaRPr>
          </a:p>
        </p:txBody>
      </p:sp>
      <p:pic>
        <p:nvPicPr>
          <p:cNvPr id="5" name="Picture 1344428367">
            <a:extLst>
              <a:ext uri="{FF2B5EF4-FFF2-40B4-BE49-F238E27FC236}">
                <a16:creationId xmlns:a16="http://schemas.microsoft.com/office/drawing/2014/main" id="{48E97051-6FB3-11B5-D9E3-BDE2844094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926" y="1612937"/>
            <a:ext cx="8102429" cy="4355032"/>
          </a:xfrm>
          <a:prstGeom prst="rect">
            <a:avLst/>
          </a:prstGeom>
        </p:spPr>
      </p:pic>
    </p:spTree>
    <p:extLst>
      <p:ext uri="{BB962C8B-B14F-4D97-AF65-F5344CB8AC3E}">
        <p14:creationId xmlns:p14="http://schemas.microsoft.com/office/powerpoint/2010/main" val="120726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147F9BB-49CF-27D5-21B9-D12A8840F7FB}"/>
              </a:ext>
            </a:extLst>
          </p:cNvPr>
          <p:cNvSpPr>
            <a:spLocks noGrp="1"/>
          </p:cNvSpPr>
          <p:nvPr>
            <p:ph type="title"/>
          </p:nvPr>
        </p:nvSpPr>
        <p:spPr>
          <a:xfrm>
            <a:off x="2805545" y="2899064"/>
            <a:ext cx="6917201" cy="1258098"/>
          </a:xfrm>
        </p:spPr>
        <p:txBody>
          <a:bodyPr/>
          <a:lstStyle/>
          <a:p>
            <a:r>
              <a:rPr lang="en-US"/>
              <a:t>Streaming processing</a:t>
            </a:r>
            <a:endParaRPr lang="vi-VN"/>
          </a:p>
        </p:txBody>
      </p:sp>
    </p:spTree>
    <p:extLst>
      <p:ext uri="{BB962C8B-B14F-4D97-AF65-F5344CB8AC3E}">
        <p14:creationId xmlns:p14="http://schemas.microsoft.com/office/powerpoint/2010/main" val="4101153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31ffc64019d_0_7"/>
          <p:cNvSpPr txBox="1">
            <a:spLocks noGrp="1"/>
          </p:cNvSpPr>
          <p:nvPr>
            <p:ph type="title"/>
          </p:nvPr>
        </p:nvSpPr>
        <p:spPr>
          <a:xfrm>
            <a:off x="338736" y="112543"/>
            <a:ext cx="11514600" cy="43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Streaming processing</a:t>
            </a:r>
            <a:endParaRPr/>
          </a:p>
        </p:txBody>
      </p:sp>
      <p:sp>
        <p:nvSpPr>
          <p:cNvPr id="230" name="Google Shape;230;g31ffc64019d_0_7"/>
          <p:cNvSpPr txBox="1">
            <a:spLocks noGrp="1"/>
          </p:cNvSpPr>
          <p:nvPr>
            <p:ph type="body" idx="1"/>
          </p:nvPr>
        </p:nvSpPr>
        <p:spPr>
          <a:xfrm>
            <a:off x="337539" y="1032510"/>
            <a:ext cx="11515800" cy="4938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vi-VN" sz="2000">
                <a:effectLst/>
                <a:latin typeface="+mn-lt"/>
                <a:ea typeface="Arial" panose="020B0604020202020204" pitchFamily="34" charset="0"/>
              </a:rPr>
              <a:t>Spark Streaming nhận dữ liệu theo thời gian thực từ Kafk</a:t>
            </a:r>
            <a:r>
              <a:rPr lang="en-US" sz="2000">
                <a:effectLst/>
                <a:latin typeface="+mn-lt"/>
                <a:ea typeface="Arial" panose="020B0604020202020204" pitchFamily="34" charset="0"/>
              </a:rPr>
              <a:t>a</a:t>
            </a:r>
          </a:p>
          <a:p>
            <a:pPr marL="0" lvl="0" indent="0" algn="l" rtl="0">
              <a:spcBef>
                <a:spcPts val="1000"/>
              </a:spcBef>
              <a:spcAft>
                <a:spcPts val="0"/>
              </a:spcAft>
              <a:buNone/>
            </a:pPr>
            <a:r>
              <a:rPr lang="vi-VN" sz="2000">
                <a:effectLst/>
                <a:latin typeface="+mn-lt"/>
                <a:ea typeface="Arial" panose="020B0604020202020204" pitchFamily="34" charset="0"/>
              </a:rPr>
              <a:t>Dữ liệu từ Kafka sẽ được phân chia thành các micro-batches và gửi đến Spark Streaming</a:t>
            </a:r>
          </a:p>
          <a:p>
            <a:pPr marL="0" lvl="0" indent="0" algn="l" rtl="0">
              <a:spcBef>
                <a:spcPts val="1000"/>
              </a:spcBef>
              <a:spcAft>
                <a:spcPts val="0"/>
              </a:spcAft>
              <a:buNone/>
            </a:pPr>
            <a:r>
              <a:rPr lang="vi-VN" sz="2000">
                <a:effectLst/>
                <a:latin typeface="+mn-lt"/>
                <a:ea typeface="Arial" panose="020B0604020202020204" pitchFamily="34" charset="0"/>
              </a:rPr>
              <a:t>Spark Streaming sẽ tiếp nhận các micro-batches và bắt đầu tiền xử lý dữ liệu.</a:t>
            </a:r>
            <a:endParaRPr lang="en-US" sz="2000">
              <a:effectLst/>
              <a:latin typeface="+mn-lt"/>
              <a:ea typeface="Arial" panose="020B0604020202020204" pitchFamily="34" charset="0"/>
            </a:endParaRPr>
          </a:p>
          <a:p>
            <a:pPr marL="0" indent="0">
              <a:buNone/>
            </a:pPr>
            <a:r>
              <a:rPr lang="vi-VN" sz="2000" kern="100">
                <a:effectLst/>
                <a:latin typeface="+mn-lt"/>
                <a:ea typeface="Arial" panose="020B0604020202020204" pitchFamily="34" charset="0"/>
                <a:cs typeface="Times New Roman" panose="02020603050405020304" pitchFamily="18" charset="0"/>
              </a:rPr>
              <a:t>Sau khi dữ liệu được tiền xử lý, bạn có thể thực hiện các phép toán trên dữ liệu như filter, map, reduce, groupByKey, windowing, v.v.</a:t>
            </a:r>
          </a:p>
          <a:p>
            <a:pPr marL="0" lvl="0" indent="0" algn="l" rtl="0">
              <a:spcBef>
                <a:spcPts val="1000"/>
              </a:spcBef>
              <a:spcAft>
                <a:spcPts val="0"/>
              </a:spcAft>
              <a:buNone/>
            </a:pPr>
            <a:endParaRPr sz="2000">
              <a:latin typeface="+mn-lt"/>
            </a:endParaRPr>
          </a:p>
        </p:txBody>
      </p:sp>
      <p:sp>
        <p:nvSpPr>
          <p:cNvPr id="231" name="Google Shape;231;g31ffc64019d_0_7"/>
          <p:cNvSpPr txBox="1">
            <a:spLocks noGrp="1"/>
          </p:cNvSpPr>
          <p:nvPr>
            <p:ph type="sldNum" idx="12"/>
          </p:nvPr>
        </p:nvSpPr>
        <p:spPr>
          <a:xfrm>
            <a:off x="9156511" y="6492875"/>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pic>
        <p:nvPicPr>
          <p:cNvPr id="1028" name="Picture 4" descr="Apache Spark là gì? Tổng quan về nền tảng xử lý dữ liệu mạnh mẽ">
            <a:extLst>
              <a:ext uri="{FF2B5EF4-FFF2-40B4-BE49-F238E27FC236}">
                <a16:creationId xmlns:a16="http://schemas.microsoft.com/office/drawing/2014/main" id="{399680D5-00FF-80C4-68FC-C80FAB0B0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255" y="3278909"/>
            <a:ext cx="7266709" cy="24222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9BB872-54FB-2F88-DAED-4EB24775638E}"/>
              </a:ext>
            </a:extLst>
          </p:cNvPr>
          <p:cNvSpPr>
            <a:spLocks noGrp="1"/>
          </p:cNvSpPr>
          <p:nvPr>
            <p:ph type="title"/>
          </p:nvPr>
        </p:nvSpPr>
        <p:spPr/>
        <p:txBody>
          <a:bodyPr/>
          <a:lstStyle/>
          <a:p>
            <a:r>
              <a:rPr lang="vi-VN"/>
              <a:t>Streaming processing</a:t>
            </a:r>
          </a:p>
        </p:txBody>
      </p:sp>
      <p:sp>
        <p:nvSpPr>
          <p:cNvPr id="3" name="Chỗ dành sẵn cho Văn bản 2">
            <a:extLst>
              <a:ext uri="{FF2B5EF4-FFF2-40B4-BE49-F238E27FC236}">
                <a16:creationId xmlns:a16="http://schemas.microsoft.com/office/drawing/2014/main" id="{E9A5F6D7-2073-86B0-2CB4-ADAD2BD0D5B5}"/>
              </a:ext>
            </a:extLst>
          </p:cNvPr>
          <p:cNvSpPr>
            <a:spLocks noGrp="1"/>
          </p:cNvSpPr>
          <p:nvPr>
            <p:ph type="body" idx="1"/>
          </p:nvPr>
        </p:nvSpPr>
        <p:spPr/>
        <p:txBody>
          <a:bodyPr/>
          <a:lstStyle/>
          <a:p>
            <a:r>
              <a:rPr lang="vi-VN" sz="2000">
                <a:effectLst/>
                <a:latin typeface="+mn-lt"/>
                <a:ea typeface="Arial" panose="020B0604020202020204" pitchFamily="34" charset="0"/>
              </a:rPr>
              <a:t>Sau khi xử lý dữ liệu, kết quả được lưu vào Elasticsearch</a:t>
            </a:r>
            <a:endParaRPr lang="vi-VN" sz="2000">
              <a:latin typeface="+mn-lt"/>
            </a:endParaRPr>
          </a:p>
        </p:txBody>
      </p:sp>
      <p:sp>
        <p:nvSpPr>
          <p:cNvPr id="4" name="Chỗ dành sẵn cho Số hiệu Bản chiếu 3">
            <a:extLst>
              <a:ext uri="{FF2B5EF4-FFF2-40B4-BE49-F238E27FC236}">
                <a16:creationId xmlns:a16="http://schemas.microsoft.com/office/drawing/2014/main" id="{AD0019B3-5758-FB48-553F-E6F53947A9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AutoShape 2">
            <a:extLst>
              <a:ext uri="{FF2B5EF4-FFF2-40B4-BE49-F238E27FC236}">
                <a16:creationId xmlns:a16="http://schemas.microsoft.com/office/drawing/2014/main" id="{44A20658-DAC2-8258-06C4-622479CD863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52" name="Picture 4" descr="Mở ảnh">
            <a:extLst>
              <a:ext uri="{FF2B5EF4-FFF2-40B4-BE49-F238E27FC236}">
                <a16:creationId xmlns:a16="http://schemas.microsoft.com/office/drawing/2014/main" id="{73C86419-C450-6A03-458A-FC247E232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324" y="1812636"/>
            <a:ext cx="10414154" cy="3232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57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7"/>
          <p:cNvSpPr txBox="1">
            <a:spLocks noGrp="1"/>
          </p:cNvSpPr>
          <p:nvPr>
            <p:ph type="title"/>
          </p:nvPr>
        </p:nvSpPr>
        <p:spPr>
          <a:xfrm>
            <a:off x="3788898" y="2461846"/>
            <a:ext cx="4614203" cy="193430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4800"/>
              <a:buFont typeface="Arial"/>
              <a:buNone/>
            </a:pPr>
            <a:r>
              <a:rPr lang="en-US" sz="5700">
                <a:latin typeface="Times New Roman"/>
                <a:ea typeface="Times New Roman"/>
                <a:cs typeface="Times New Roman"/>
                <a:sym typeface="Times New Roman"/>
              </a:rPr>
              <a:t>Visualization</a:t>
            </a:r>
            <a:endParaRPr sz="57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31ffc64019d_0_34"/>
          <p:cNvSpPr txBox="1">
            <a:spLocks noGrp="1"/>
          </p:cNvSpPr>
          <p:nvPr>
            <p:ph type="title"/>
          </p:nvPr>
        </p:nvSpPr>
        <p:spPr>
          <a:xfrm>
            <a:off x="338736" y="112543"/>
            <a:ext cx="11514600" cy="43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Data visualization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59" name="Google Shape;159;g31ffc64019d_0_34"/>
          <p:cNvSpPr txBox="1">
            <a:spLocks noGrp="1"/>
          </p:cNvSpPr>
          <p:nvPr>
            <p:ph type="sldNum" idx="12"/>
          </p:nvPr>
        </p:nvSpPr>
        <p:spPr>
          <a:xfrm>
            <a:off x="9156511" y="6492875"/>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pic>
        <p:nvPicPr>
          <p:cNvPr id="160" name="Google Shape;160;g31ffc64019d_0_34"/>
          <p:cNvPicPr preferRelativeResize="0"/>
          <p:nvPr/>
        </p:nvPicPr>
        <p:blipFill>
          <a:blip r:embed="rId3">
            <a:alphaModFix/>
          </a:blip>
          <a:srcRect t="16409"/>
          <a:stretch/>
        </p:blipFill>
        <p:spPr>
          <a:xfrm>
            <a:off x="924790" y="800100"/>
            <a:ext cx="10224655" cy="517100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2F91FA1-1E81-9CE8-643B-6E7193724594}"/>
              </a:ext>
            </a:extLst>
          </p:cNvPr>
          <p:cNvSpPr>
            <a:spLocks noGrp="1"/>
          </p:cNvSpPr>
          <p:nvPr>
            <p:ph type="title"/>
          </p:nvPr>
        </p:nvSpPr>
        <p:spPr/>
        <p:txBody>
          <a:bodyPr/>
          <a:lstStyle/>
          <a:p>
            <a:r>
              <a:rPr lang="en-US"/>
              <a:t>Data visualization</a:t>
            </a:r>
            <a:br>
              <a:rPr lang="en-US"/>
            </a:br>
            <a:endParaRPr lang="vi-VN"/>
          </a:p>
        </p:txBody>
      </p:sp>
      <p:sp>
        <p:nvSpPr>
          <p:cNvPr id="4" name="Chỗ dành sẵn cho Số hiệu Bản chiếu 3">
            <a:extLst>
              <a:ext uri="{FF2B5EF4-FFF2-40B4-BE49-F238E27FC236}">
                <a16:creationId xmlns:a16="http://schemas.microsoft.com/office/drawing/2014/main" id="{2B8C70CE-F264-B782-884F-088CE61614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3074" name="Picture 2" descr="Mở ảnh">
            <a:extLst>
              <a:ext uri="{FF2B5EF4-FFF2-40B4-BE49-F238E27FC236}">
                <a16:creationId xmlns:a16="http://schemas.microsoft.com/office/drawing/2014/main" id="{B07FE28F-E4D9-C2D1-1F22-632934590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6400"/>
            <a:ext cx="121920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6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
          <p:cNvPicPr preferRelativeResize="0"/>
          <p:nvPr/>
        </p:nvPicPr>
        <p:blipFill rotWithShape="1">
          <a:blip r:embed="rId3">
            <a:alphaModFix/>
          </a:blip>
          <a:srcRect/>
          <a:stretch/>
        </p:blipFill>
        <p:spPr>
          <a:xfrm>
            <a:off x="386634" y="331380"/>
            <a:ext cx="3174367" cy="952975"/>
          </a:xfrm>
          <a:prstGeom prst="rect">
            <a:avLst/>
          </a:prstGeom>
          <a:noFill/>
          <a:ln>
            <a:noFill/>
          </a:ln>
        </p:spPr>
      </p:pic>
      <p:sp>
        <p:nvSpPr>
          <p:cNvPr id="90" name="Google Shape;90;p2"/>
          <p:cNvSpPr txBox="1"/>
          <p:nvPr/>
        </p:nvSpPr>
        <p:spPr>
          <a:xfrm>
            <a:off x="386634" y="2039056"/>
            <a:ext cx="7342482" cy="84879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5400"/>
              <a:buFont typeface="Lato"/>
              <a:buNone/>
            </a:pPr>
            <a:r>
              <a:rPr lang="en-US" sz="5400" b="1" i="0" u="none" strike="noStrike" cap="none">
                <a:solidFill>
                  <a:srgbClr val="C00000"/>
                </a:solidFill>
                <a:latin typeface="Lato"/>
                <a:ea typeface="Lato"/>
                <a:cs typeface="Lato"/>
                <a:sym typeface="Lato"/>
              </a:rPr>
              <a:t>BIG DATA</a:t>
            </a:r>
            <a:endParaRPr sz="5400" b="1" i="0" u="none" strike="noStrike" cap="none">
              <a:solidFill>
                <a:srgbClr val="C00000"/>
              </a:solidFill>
              <a:latin typeface="Lato"/>
              <a:ea typeface="Lato"/>
              <a:cs typeface="Lato"/>
              <a:sym typeface="Lato"/>
            </a:endParaRPr>
          </a:p>
        </p:txBody>
      </p:sp>
      <p:sp>
        <p:nvSpPr>
          <p:cNvPr id="91" name="Google Shape;91;p2"/>
          <p:cNvSpPr txBox="1"/>
          <p:nvPr/>
        </p:nvSpPr>
        <p:spPr>
          <a:xfrm>
            <a:off x="386634" y="2993838"/>
            <a:ext cx="9396194" cy="6570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800"/>
              <a:buFont typeface="Lato"/>
              <a:buNone/>
            </a:pPr>
            <a:r>
              <a:rPr lang="en-US" sz="3600" b="1" i="0" u="none" strike="noStrike" cap="none">
                <a:solidFill>
                  <a:srgbClr val="C00000"/>
                </a:solidFill>
                <a:latin typeface="Lato"/>
                <a:ea typeface="Lato"/>
                <a:cs typeface="Lato"/>
                <a:sym typeface="Lato"/>
              </a:rPr>
              <a:t>Phân tích dữ liệu website thương mại điện tử</a:t>
            </a:r>
            <a:endParaRPr sz="3600" b="1" i="0" u="none" strike="noStrike" cap="none">
              <a:solidFill>
                <a:srgbClr val="C00000"/>
              </a:solidFill>
              <a:latin typeface="Lato"/>
              <a:ea typeface="Lato"/>
              <a:cs typeface="Lato"/>
              <a:sym typeface="Lato"/>
            </a:endParaRPr>
          </a:p>
        </p:txBody>
      </p:sp>
      <p:sp>
        <p:nvSpPr>
          <p:cNvPr id="92" name="Google Shape;92;p2"/>
          <p:cNvSpPr txBox="1">
            <a:spLocks noGrp="1"/>
          </p:cNvSpPr>
          <p:nvPr>
            <p:ph type="sldNum" idx="12"/>
          </p:nvPr>
        </p:nvSpPr>
        <p:spPr>
          <a:xfrm>
            <a:off x="9156511" y="6492875"/>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grpSp>
        <p:nvGrpSpPr>
          <p:cNvPr id="3" name="Nhóm 2">
            <a:extLst>
              <a:ext uri="{FF2B5EF4-FFF2-40B4-BE49-F238E27FC236}">
                <a16:creationId xmlns:a16="http://schemas.microsoft.com/office/drawing/2014/main" id="{AC530B3F-8BC8-98A2-04A1-A31CFE8775E9}"/>
              </a:ext>
            </a:extLst>
          </p:cNvPr>
          <p:cNvGrpSpPr/>
          <p:nvPr/>
        </p:nvGrpSpPr>
        <p:grpSpPr>
          <a:xfrm>
            <a:off x="386634" y="3862881"/>
            <a:ext cx="3933171" cy="1739881"/>
            <a:chOff x="386634" y="3862881"/>
            <a:chExt cx="3933171" cy="1739881"/>
          </a:xfrm>
        </p:grpSpPr>
        <p:sp>
          <p:nvSpPr>
            <p:cNvPr id="93" name="Google Shape;93;p2"/>
            <p:cNvSpPr txBox="1"/>
            <p:nvPr/>
          </p:nvSpPr>
          <p:spPr>
            <a:xfrm>
              <a:off x="386634" y="4279363"/>
              <a:ext cx="3933171" cy="132339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FF0000"/>
                </a:buClr>
                <a:buSzPts val="1800"/>
                <a:buFont typeface="Calibri"/>
                <a:buChar char="-"/>
              </a:pPr>
              <a:r>
                <a:rPr lang="en-US" sz="1600" b="1" i="0" u="none" strike="noStrike" cap="none">
                  <a:solidFill>
                    <a:schemeClr val="tx1"/>
                  </a:solidFill>
                  <a:latin typeface="+mn-lt"/>
                  <a:ea typeface="Calibri"/>
                  <a:cs typeface="Calibri"/>
                  <a:sym typeface="Calibri"/>
                </a:rPr>
                <a:t>Nguyễn Đức Duy – 20210275</a:t>
              </a:r>
              <a:endParaRPr sz="1200" b="1">
                <a:solidFill>
                  <a:schemeClr val="tx1"/>
                </a:solidFill>
                <a:latin typeface="+mn-lt"/>
              </a:endParaRPr>
            </a:p>
            <a:p>
              <a:pPr marL="285750" marR="0" lvl="0" indent="-285750" algn="l" rtl="0">
                <a:spcBef>
                  <a:spcPts val="0"/>
                </a:spcBef>
                <a:spcAft>
                  <a:spcPts val="0"/>
                </a:spcAft>
                <a:buClr>
                  <a:srgbClr val="FF0000"/>
                </a:buClr>
                <a:buSzPts val="1800"/>
                <a:buFont typeface="Calibri"/>
                <a:buChar char="-"/>
              </a:pPr>
              <a:r>
                <a:rPr lang="en-US" sz="1600" b="1" i="0" u="none" strike="noStrike" cap="none">
                  <a:solidFill>
                    <a:schemeClr val="tx1"/>
                  </a:solidFill>
                  <a:latin typeface="+mn-lt"/>
                  <a:ea typeface="Calibri"/>
                  <a:cs typeface="Calibri"/>
                  <a:sym typeface="Calibri"/>
                </a:rPr>
                <a:t>Đào Anh Quân – 20215631</a:t>
              </a:r>
              <a:endParaRPr sz="1200" b="1">
                <a:solidFill>
                  <a:schemeClr val="tx1"/>
                </a:solidFill>
                <a:latin typeface="+mn-lt"/>
              </a:endParaRPr>
            </a:p>
            <a:p>
              <a:pPr marL="285750" marR="0" lvl="0" indent="-285750" algn="l" rtl="0">
                <a:spcBef>
                  <a:spcPts val="0"/>
                </a:spcBef>
                <a:spcAft>
                  <a:spcPts val="0"/>
                </a:spcAft>
                <a:buClr>
                  <a:srgbClr val="FF0000"/>
                </a:buClr>
                <a:buSzPts val="1800"/>
                <a:buFont typeface="Calibri"/>
                <a:buChar char="-"/>
              </a:pPr>
              <a:r>
                <a:rPr lang="en-US" sz="1600" b="1" i="0" u="none" strike="noStrike" cap="none">
                  <a:solidFill>
                    <a:schemeClr val="tx1"/>
                  </a:solidFill>
                  <a:latin typeface="+mn-lt"/>
                  <a:ea typeface="Calibri"/>
                  <a:cs typeface="Calibri"/>
                  <a:sym typeface="Calibri"/>
                </a:rPr>
                <a:t>Nguyễn Đình Tùng – 20215663</a:t>
              </a:r>
              <a:endParaRPr sz="1200" b="1">
                <a:solidFill>
                  <a:schemeClr val="tx1"/>
                </a:solidFill>
                <a:latin typeface="+mn-lt"/>
              </a:endParaRPr>
            </a:p>
            <a:p>
              <a:pPr marL="285750" marR="0" lvl="0" indent="-285750" algn="l" rtl="0">
                <a:spcBef>
                  <a:spcPts val="0"/>
                </a:spcBef>
                <a:spcAft>
                  <a:spcPts val="0"/>
                </a:spcAft>
                <a:buClr>
                  <a:srgbClr val="FF0000"/>
                </a:buClr>
                <a:buSzPts val="1800"/>
                <a:buFont typeface="Calibri"/>
                <a:buChar char="-"/>
              </a:pPr>
              <a:r>
                <a:rPr lang="en-US" sz="1600" b="1" i="0" u="none" strike="noStrike" cap="none">
                  <a:solidFill>
                    <a:schemeClr val="tx1"/>
                  </a:solidFill>
                  <a:latin typeface="+mn-lt"/>
                  <a:ea typeface="Calibri"/>
                  <a:cs typeface="Calibri"/>
                  <a:sym typeface="Calibri"/>
                </a:rPr>
                <a:t>Vũ Thị Thanh Hoa – 20210356</a:t>
              </a:r>
              <a:endParaRPr sz="1200" b="1">
                <a:solidFill>
                  <a:schemeClr val="tx1"/>
                </a:solidFill>
                <a:latin typeface="+mn-lt"/>
              </a:endParaRPr>
            </a:p>
            <a:p>
              <a:pPr marL="285750" marR="0" lvl="0" indent="-285750" algn="l" rtl="0">
                <a:spcBef>
                  <a:spcPts val="0"/>
                </a:spcBef>
                <a:spcAft>
                  <a:spcPts val="0"/>
                </a:spcAft>
                <a:buClr>
                  <a:srgbClr val="FF0000"/>
                </a:buClr>
                <a:buSzPts val="1800"/>
                <a:buFont typeface="Calibri"/>
                <a:buChar char="-"/>
              </a:pPr>
              <a:r>
                <a:rPr lang="en-US" sz="1600" b="1" i="0" u="none" strike="noStrike" cap="none">
                  <a:solidFill>
                    <a:schemeClr val="tx1"/>
                  </a:solidFill>
                  <a:latin typeface="+mn-lt"/>
                  <a:ea typeface="Calibri"/>
                  <a:cs typeface="Calibri"/>
                  <a:sym typeface="Calibri"/>
                </a:rPr>
                <a:t>Ngân Văn Thiện -20215647</a:t>
              </a:r>
              <a:endParaRPr sz="1600" b="1" i="0" u="none" strike="noStrike" cap="none">
                <a:solidFill>
                  <a:schemeClr val="tx1"/>
                </a:solidFill>
                <a:latin typeface="+mn-lt"/>
                <a:ea typeface="Calibri"/>
                <a:cs typeface="Calibri"/>
                <a:sym typeface="Calibri"/>
              </a:endParaRPr>
            </a:p>
          </p:txBody>
        </p:sp>
        <p:sp>
          <p:nvSpPr>
            <p:cNvPr id="2" name="Hộp Văn bản 1">
              <a:extLst>
                <a:ext uri="{FF2B5EF4-FFF2-40B4-BE49-F238E27FC236}">
                  <a16:creationId xmlns:a16="http://schemas.microsoft.com/office/drawing/2014/main" id="{8F0135E2-A4BE-82CD-A1E0-3EDB5C6A3CB2}"/>
                </a:ext>
              </a:extLst>
            </p:cNvPr>
            <p:cNvSpPr txBox="1"/>
            <p:nvPr/>
          </p:nvSpPr>
          <p:spPr>
            <a:xfrm>
              <a:off x="1464987" y="3862881"/>
              <a:ext cx="2592888" cy="369332"/>
            </a:xfrm>
            <a:prstGeom prst="rect">
              <a:avLst/>
            </a:prstGeom>
            <a:noFill/>
          </p:spPr>
          <p:txBody>
            <a:bodyPr wrap="square" rtlCol="0">
              <a:spAutoFit/>
            </a:bodyPr>
            <a:lstStyle/>
            <a:p>
              <a:r>
                <a:rPr lang="en-US" sz="1800" b="1"/>
                <a:t>Nhóm 13</a:t>
              </a:r>
              <a:endParaRPr lang="vi-VN" sz="1800" b="1"/>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ACFA49-85B9-94CC-34CA-938701A66359}"/>
              </a:ext>
            </a:extLst>
          </p:cNvPr>
          <p:cNvSpPr>
            <a:spLocks noGrp="1"/>
          </p:cNvSpPr>
          <p:nvPr>
            <p:ph type="title"/>
          </p:nvPr>
        </p:nvSpPr>
        <p:spPr/>
        <p:txBody>
          <a:bodyPr/>
          <a:lstStyle/>
          <a:p>
            <a:r>
              <a:rPr lang="en-US"/>
              <a:t>Data visualization</a:t>
            </a:r>
            <a:endParaRPr lang="vi-VN"/>
          </a:p>
        </p:txBody>
      </p:sp>
      <p:sp>
        <p:nvSpPr>
          <p:cNvPr id="4" name="Chỗ dành sẵn cho Số hiệu Bản chiếu 3">
            <a:extLst>
              <a:ext uri="{FF2B5EF4-FFF2-40B4-BE49-F238E27FC236}">
                <a16:creationId xmlns:a16="http://schemas.microsoft.com/office/drawing/2014/main" id="{F7D39225-2C0B-DB03-CB7D-ED7CF37742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4098" name="Picture 2" descr="Mở ảnh">
            <a:extLst>
              <a:ext uri="{FF2B5EF4-FFF2-40B4-BE49-F238E27FC236}">
                <a16:creationId xmlns:a16="http://schemas.microsoft.com/office/drawing/2014/main" id="{55A38D18-AB67-F7E6-5AA2-850C48024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9575"/>
            <a:ext cx="12192000" cy="349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673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F874A87-CA86-EADD-5772-13BB35B7B5A6}"/>
              </a:ext>
            </a:extLst>
          </p:cNvPr>
          <p:cNvSpPr>
            <a:spLocks noGrp="1"/>
          </p:cNvSpPr>
          <p:nvPr>
            <p:ph type="title"/>
          </p:nvPr>
        </p:nvSpPr>
        <p:spPr>
          <a:xfrm>
            <a:off x="3069314" y="2827606"/>
            <a:ext cx="6053371" cy="1934307"/>
          </a:xfrm>
        </p:spPr>
        <p:txBody>
          <a:bodyPr/>
          <a:lstStyle/>
          <a:p>
            <a:r>
              <a:rPr lang="en-US"/>
              <a:t>Machine Learning</a:t>
            </a:r>
            <a:endParaRPr lang="vi-VN"/>
          </a:p>
        </p:txBody>
      </p:sp>
    </p:spTree>
    <p:extLst>
      <p:ext uri="{BB962C8B-B14F-4D97-AF65-F5344CB8AC3E}">
        <p14:creationId xmlns:p14="http://schemas.microsoft.com/office/powerpoint/2010/main" val="111283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B6E6FD-9AC8-7350-E7CB-D51A923462FA}"/>
              </a:ext>
            </a:extLst>
          </p:cNvPr>
          <p:cNvSpPr>
            <a:spLocks noGrp="1"/>
          </p:cNvSpPr>
          <p:nvPr>
            <p:ph type="title"/>
          </p:nvPr>
        </p:nvSpPr>
        <p:spPr/>
        <p:txBody>
          <a:bodyPr/>
          <a:lstStyle/>
          <a:p>
            <a:r>
              <a:rPr lang="en-US"/>
              <a:t>Machine Learning</a:t>
            </a:r>
            <a:endParaRPr lang="vi-VN"/>
          </a:p>
        </p:txBody>
      </p:sp>
      <p:sp>
        <p:nvSpPr>
          <p:cNvPr id="3" name="Chỗ dành sẵn cho Văn bản 2">
            <a:extLst>
              <a:ext uri="{FF2B5EF4-FFF2-40B4-BE49-F238E27FC236}">
                <a16:creationId xmlns:a16="http://schemas.microsoft.com/office/drawing/2014/main" id="{6155C0ED-6752-2B3A-CAD0-C8292D76669F}"/>
              </a:ext>
            </a:extLst>
          </p:cNvPr>
          <p:cNvSpPr>
            <a:spLocks noGrp="1"/>
          </p:cNvSpPr>
          <p:nvPr>
            <p:ph type="body" idx="1"/>
          </p:nvPr>
        </p:nvSpPr>
        <p:spPr>
          <a:xfrm>
            <a:off x="337539" y="959643"/>
            <a:ext cx="5076125" cy="4938713"/>
          </a:xfrm>
        </p:spPr>
        <p:txBody>
          <a:bodyPr/>
          <a:lstStyle/>
          <a:p>
            <a:r>
              <a:rPr lang="en-US" sz="2000" kern="100">
                <a:effectLst/>
                <a:latin typeface="+mn-lt"/>
                <a:ea typeface="Arial" panose="020B0604020202020204" pitchFamily="34" charset="0"/>
                <a:cs typeface="Times New Roman" panose="02020603050405020304" pitchFamily="18" charset="0"/>
              </a:rPr>
              <a:t>Huấn luyện mô hình ALS để đưa ra gợi ý về sản phẩm cho từng người dùng khác nhau dựa trên các hành vi trước đó của người dùng (view, cart, purchase). </a:t>
            </a:r>
          </a:p>
          <a:p>
            <a:r>
              <a:rPr lang="en-US" sz="2000" kern="100">
                <a:effectLst/>
                <a:latin typeface="+mn-lt"/>
                <a:ea typeface="Arial" panose="020B0604020202020204" pitchFamily="34" charset="0"/>
                <a:cs typeface="Times New Roman" panose="02020603050405020304" pitchFamily="18" charset="0"/>
              </a:rPr>
              <a:t>Từ đó có thể thêm các quảng cáo, hiển thị nhiều hơn cho người dùng cụ thể về từng mặt hàng họ quan tâm, giúp tăng tỉ lệ tiếp cận và thanh toán.</a:t>
            </a:r>
            <a:endParaRPr lang="vi-VN" sz="2000" kern="100">
              <a:effectLst/>
              <a:latin typeface="+mn-lt"/>
              <a:ea typeface="Arial" panose="020B0604020202020204" pitchFamily="34" charset="0"/>
              <a:cs typeface="Times New Roman" panose="02020603050405020304" pitchFamily="18" charset="0"/>
            </a:endParaRPr>
          </a:p>
          <a:p>
            <a:endParaRPr lang="vi-VN"/>
          </a:p>
        </p:txBody>
      </p:sp>
      <p:sp>
        <p:nvSpPr>
          <p:cNvPr id="4" name="Chỗ dành sẵn cho Số hiệu Bản chiếu 3">
            <a:extLst>
              <a:ext uri="{FF2B5EF4-FFF2-40B4-BE49-F238E27FC236}">
                <a16:creationId xmlns:a16="http://schemas.microsoft.com/office/drawing/2014/main" id="{A8304DFF-234E-B674-E94B-9CBA296E75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AutoShape 2">
            <a:extLst>
              <a:ext uri="{FF2B5EF4-FFF2-40B4-BE49-F238E27FC236}">
                <a16:creationId xmlns:a16="http://schemas.microsoft.com/office/drawing/2014/main" id="{90C32091-BA10-B020-3C31-C754A78875A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5124" name="Picture 4" descr="Mở ảnh">
            <a:extLst>
              <a:ext uri="{FF2B5EF4-FFF2-40B4-BE49-F238E27FC236}">
                <a16:creationId xmlns:a16="http://schemas.microsoft.com/office/drawing/2014/main" id="{9CCB8B77-F75E-B524-BD0A-DBE2F5629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286" y="957262"/>
            <a:ext cx="6448425" cy="463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40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1B3928-5E05-DF20-C530-0751691AB2FC}"/>
              </a:ext>
            </a:extLst>
          </p:cNvPr>
          <p:cNvSpPr>
            <a:spLocks noGrp="1"/>
          </p:cNvSpPr>
          <p:nvPr>
            <p:ph type="title"/>
          </p:nvPr>
        </p:nvSpPr>
        <p:spPr/>
        <p:txBody>
          <a:bodyPr/>
          <a:lstStyle/>
          <a:p>
            <a:r>
              <a:rPr lang="en-US"/>
              <a:t>Machine Learning</a:t>
            </a:r>
            <a:endParaRPr lang="vi-VN"/>
          </a:p>
        </p:txBody>
      </p:sp>
      <p:sp>
        <p:nvSpPr>
          <p:cNvPr id="3" name="Chỗ dành sẵn cho Văn bản 2">
            <a:extLst>
              <a:ext uri="{FF2B5EF4-FFF2-40B4-BE49-F238E27FC236}">
                <a16:creationId xmlns:a16="http://schemas.microsoft.com/office/drawing/2014/main" id="{6598A5ED-59D1-519C-D24D-6C9B669BD8C6}"/>
              </a:ext>
            </a:extLst>
          </p:cNvPr>
          <p:cNvSpPr>
            <a:spLocks noGrp="1"/>
          </p:cNvSpPr>
          <p:nvPr>
            <p:ph type="body" idx="1"/>
          </p:nvPr>
        </p:nvSpPr>
        <p:spPr>
          <a:xfrm>
            <a:off x="441449" y="1271501"/>
            <a:ext cx="4182506" cy="4938713"/>
          </a:xfrm>
        </p:spPr>
        <p:txBody>
          <a:bodyPr/>
          <a:lstStyle/>
          <a:p>
            <a:r>
              <a:rPr lang="en-US" sz="2000">
                <a:effectLst/>
                <a:latin typeface="+mn-lt"/>
                <a:ea typeface="Arial" panose="020B0604020202020204" pitchFamily="34" charset="0"/>
              </a:rPr>
              <a:t>Áp dụng thuật toán BisectingKmeans để phân nhóm người dùng, giúp hiểu rõ hơn về tệp khách hang</a:t>
            </a:r>
          </a:p>
          <a:p>
            <a:r>
              <a:rPr lang="en-US" sz="2000">
                <a:latin typeface="+mn-lt"/>
                <a:ea typeface="Arial" panose="020B0604020202020204" pitchFamily="34" charset="0"/>
              </a:rPr>
              <a:t>T</a:t>
            </a:r>
            <a:r>
              <a:rPr lang="en-US" sz="2000">
                <a:effectLst/>
                <a:latin typeface="+mn-lt"/>
                <a:ea typeface="Arial" panose="020B0604020202020204" pitchFamily="34" charset="0"/>
              </a:rPr>
              <a:t>ừ đó xây dựng chiến lược kinh doanh, tùy chỉnh các chương trình khuyến mãi hoặc ưu đãi cho người dùng</a:t>
            </a:r>
            <a:endParaRPr lang="vi-VN" sz="2000">
              <a:latin typeface="+mn-lt"/>
            </a:endParaRPr>
          </a:p>
        </p:txBody>
      </p:sp>
      <p:sp>
        <p:nvSpPr>
          <p:cNvPr id="4" name="Chỗ dành sẵn cho Số hiệu Bản chiếu 3">
            <a:extLst>
              <a:ext uri="{FF2B5EF4-FFF2-40B4-BE49-F238E27FC236}">
                <a16:creationId xmlns:a16="http://schemas.microsoft.com/office/drawing/2014/main" id="{AA578A03-6715-F4CB-390F-14BACDE736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6146" name="Picture 2" descr="Mở ảnh">
            <a:extLst>
              <a:ext uri="{FF2B5EF4-FFF2-40B4-BE49-F238E27FC236}">
                <a16:creationId xmlns:a16="http://schemas.microsoft.com/office/drawing/2014/main" id="{00925CDC-8F4A-7DE0-4E8E-FAF6E659C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2350" y="904009"/>
            <a:ext cx="7217592" cy="480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752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5"/>
          <p:cNvSpPr txBox="1"/>
          <p:nvPr/>
        </p:nvSpPr>
        <p:spPr>
          <a:xfrm>
            <a:off x="5605763" y="2869457"/>
            <a:ext cx="5422456" cy="97130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6000"/>
              <a:buFont typeface="Lato"/>
              <a:buNone/>
            </a:pPr>
            <a:r>
              <a:rPr lang="en-US" sz="6000" b="1" i="0" u="none" strike="noStrike" cap="none">
                <a:solidFill>
                  <a:srgbClr val="C00000"/>
                </a:solidFill>
                <a:latin typeface="Lato"/>
                <a:ea typeface="Lato"/>
                <a:cs typeface="Lato"/>
                <a:sym typeface="Lato"/>
              </a:rPr>
              <a:t>THANK YOU !</a:t>
            </a:r>
            <a:endParaRPr/>
          </a:p>
        </p:txBody>
      </p:sp>
      <p:sp>
        <p:nvSpPr>
          <p:cNvPr id="237" name="Google Shape;237;p15"/>
          <p:cNvSpPr txBox="1">
            <a:spLocks noGrp="1"/>
          </p:cNvSpPr>
          <p:nvPr>
            <p:ph type="sldNum" idx="12"/>
          </p:nvPr>
        </p:nvSpPr>
        <p:spPr>
          <a:xfrm>
            <a:off x="9156511" y="6492875"/>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338736" y="105020"/>
            <a:ext cx="11514528" cy="43609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sz="3400">
                <a:latin typeface="Arial"/>
                <a:ea typeface="Arial"/>
                <a:cs typeface="Arial"/>
                <a:sym typeface="Arial"/>
              </a:rPr>
              <a:t>Nội dung chính</a:t>
            </a:r>
            <a:endParaRPr sz="3400">
              <a:latin typeface="Arial"/>
              <a:ea typeface="Arial"/>
              <a:cs typeface="Arial"/>
              <a:sym typeface="Arial"/>
            </a:endParaRPr>
          </a:p>
        </p:txBody>
      </p:sp>
      <p:sp>
        <p:nvSpPr>
          <p:cNvPr id="99" name="Google Shape;99;p3"/>
          <p:cNvSpPr txBox="1">
            <a:spLocks noGrp="1"/>
          </p:cNvSpPr>
          <p:nvPr>
            <p:ph type="sldNum" idx="12"/>
          </p:nvPr>
        </p:nvSpPr>
        <p:spPr>
          <a:xfrm>
            <a:off x="9156511" y="6492875"/>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00" name="Google Shape;100;p3"/>
          <p:cNvSpPr txBox="1"/>
          <p:nvPr/>
        </p:nvSpPr>
        <p:spPr>
          <a:xfrm>
            <a:off x="653225" y="1484750"/>
            <a:ext cx="5934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400" b="1">
              <a:solidFill>
                <a:srgbClr val="FF0000"/>
              </a:solidFill>
            </a:endParaRPr>
          </a:p>
        </p:txBody>
      </p:sp>
      <p:sp>
        <p:nvSpPr>
          <p:cNvPr id="2" name="Hộp Văn bản 1">
            <a:extLst>
              <a:ext uri="{FF2B5EF4-FFF2-40B4-BE49-F238E27FC236}">
                <a16:creationId xmlns:a16="http://schemas.microsoft.com/office/drawing/2014/main" id="{CF5FF07F-1D4D-6C70-3359-A2C0FA478D12}"/>
              </a:ext>
            </a:extLst>
          </p:cNvPr>
          <p:cNvSpPr txBox="1"/>
          <p:nvPr/>
        </p:nvSpPr>
        <p:spPr>
          <a:xfrm>
            <a:off x="338736" y="1071391"/>
            <a:ext cx="10952018" cy="4524315"/>
          </a:xfrm>
          <a:prstGeom prst="rect">
            <a:avLst/>
          </a:prstGeom>
          <a:noFill/>
        </p:spPr>
        <p:txBody>
          <a:bodyPr wrap="square" rtlCol="0">
            <a:spAutoFit/>
          </a:bodyPr>
          <a:lstStyle/>
          <a:p>
            <a:pPr marL="285750" indent="-285750">
              <a:buFont typeface="Arial" panose="020B0604020202020204" pitchFamily="34" charset="0"/>
              <a:buChar char="•"/>
            </a:pPr>
            <a:r>
              <a:rPr lang="en-US" sz="3600"/>
              <a:t>Tổng quan về bài toán và dữ liệu</a:t>
            </a:r>
          </a:p>
          <a:p>
            <a:pPr marL="285750" indent="-285750">
              <a:buFont typeface="Arial" panose="020B0604020202020204" pitchFamily="34" charset="0"/>
              <a:buChar char="•"/>
            </a:pPr>
            <a:r>
              <a:rPr lang="en-US" sz="3600"/>
              <a:t>Kiến trúc hệ thống</a:t>
            </a:r>
          </a:p>
          <a:p>
            <a:pPr marL="285750" indent="-285750">
              <a:buFont typeface="Arial" panose="020B0604020202020204" pitchFamily="34" charset="0"/>
              <a:buChar char="•"/>
            </a:pPr>
            <a:r>
              <a:rPr lang="en-US" sz="3600"/>
              <a:t>Streaming processing</a:t>
            </a:r>
          </a:p>
          <a:p>
            <a:pPr marL="285750" indent="-285750">
              <a:buFont typeface="Arial" panose="020B0604020202020204" pitchFamily="34" charset="0"/>
              <a:buChar char="•"/>
            </a:pPr>
            <a:r>
              <a:rPr lang="en-US" sz="3600"/>
              <a:t>Batch processing</a:t>
            </a:r>
          </a:p>
          <a:p>
            <a:pPr marL="285750" indent="-285750">
              <a:buFont typeface="Arial" panose="020B0604020202020204" pitchFamily="34" charset="0"/>
              <a:buChar char="•"/>
            </a:pPr>
            <a:r>
              <a:rPr lang="en-US" sz="3600"/>
              <a:t>Visualization</a:t>
            </a:r>
          </a:p>
          <a:p>
            <a:pPr marL="285750" indent="-285750">
              <a:buFont typeface="Arial" panose="020B0604020202020204" pitchFamily="34" charset="0"/>
              <a:buChar char="•"/>
            </a:pPr>
            <a:r>
              <a:rPr lang="en-US" sz="3600"/>
              <a:t>Machine Learning</a:t>
            </a:r>
          </a:p>
          <a:p>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vi-VN"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1"/>
          <p:cNvSpPr txBox="1">
            <a:spLocks noGrp="1"/>
          </p:cNvSpPr>
          <p:nvPr>
            <p:ph type="title"/>
          </p:nvPr>
        </p:nvSpPr>
        <p:spPr>
          <a:xfrm>
            <a:off x="338736" y="112543"/>
            <a:ext cx="11514528" cy="436098"/>
          </a:xfrm>
          <a:prstGeom prst="rect">
            <a:avLst/>
          </a:prstGeom>
          <a:noFill/>
          <a:ln>
            <a:noFill/>
          </a:ln>
        </p:spPr>
        <p:txBody>
          <a:bodyPr spcFirstLastPara="1" wrap="square" lIns="91425" tIns="45700" rIns="91425" bIns="45700" anchor="t" anchorCtr="0">
            <a:noAutofit/>
          </a:bodyPr>
          <a:lstStyle/>
          <a:p>
            <a:pPr marL="25400" lvl="0" algn="l" rtl="0">
              <a:lnSpc>
                <a:spcPct val="90000"/>
              </a:lnSpc>
              <a:spcBef>
                <a:spcPts val="0"/>
              </a:spcBef>
              <a:spcAft>
                <a:spcPts val="0"/>
              </a:spcAft>
              <a:buSzPts val="3200"/>
            </a:pPr>
            <a:r>
              <a:rPr lang="en-US" sz="3200">
                <a:latin typeface="+mj-lt"/>
                <a:ea typeface="Times New Roman"/>
                <a:cs typeface="Times New Roman"/>
                <a:sym typeface="Times New Roman"/>
              </a:rPr>
              <a:t>Tổng quan bài toán</a:t>
            </a:r>
            <a:endParaRPr sz="3200">
              <a:latin typeface="+mj-lt"/>
              <a:ea typeface="Times New Roman"/>
              <a:cs typeface="Times New Roman"/>
              <a:sym typeface="Times New Roman"/>
            </a:endParaRPr>
          </a:p>
        </p:txBody>
      </p:sp>
      <p:sp>
        <p:nvSpPr>
          <p:cNvPr id="111" name="Google Shape;111;p11"/>
          <p:cNvSpPr txBox="1">
            <a:spLocks noGrp="1"/>
          </p:cNvSpPr>
          <p:nvPr>
            <p:ph type="body" idx="1"/>
          </p:nvPr>
        </p:nvSpPr>
        <p:spPr>
          <a:xfrm>
            <a:off x="212848" y="959643"/>
            <a:ext cx="11515725" cy="4938713"/>
          </a:xfrm>
          <a:prstGeom prst="rect">
            <a:avLst/>
          </a:prstGeom>
          <a:noFill/>
          <a:ln>
            <a:noFill/>
          </a:ln>
        </p:spPr>
        <p:txBody>
          <a:bodyPr spcFirstLastPara="1" wrap="square" lIns="91425" tIns="45700" rIns="91425" bIns="45700" anchor="t" anchorCtr="0">
            <a:noAutofit/>
          </a:bodyPr>
          <a:lstStyle/>
          <a:p>
            <a:pPr indent="-457200">
              <a:spcBef>
                <a:spcPts val="0"/>
              </a:spcBef>
            </a:pPr>
            <a:r>
              <a:rPr lang="en-US" sz="2400">
                <a:highlight>
                  <a:srgbClr val="FFFFFF"/>
                </a:highlight>
                <a:latin typeface="+mn-lt"/>
                <a:ea typeface="Times New Roman"/>
                <a:cs typeface="Times New Roman"/>
                <a:sym typeface="Times New Roman"/>
              </a:rPr>
              <a:t>Đặt vấn đề</a:t>
            </a:r>
          </a:p>
          <a:p>
            <a:pPr lvl="1" indent="-457200">
              <a:spcBef>
                <a:spcPts val="0"/>
              </a:spcBef>
            </a:pPr>
            <a:r>
              <a:rPr lang="vi-VN" sz="2200">
                <a:effectLst/>
                <a:latin typeface="+mn-lt"/>
                <a:ea typeface="Arial" panose="020B0604020202020204" pitchFamily="34" charset="0"/>
              </a:rPr>
              <a:t>Trong thời đại công nghệ số hiện nay, việc phân tích dữ liệu thương mại điện tử đã trở thành một phần không thể thiếu trong chiến lược kinh doanh của các doanh nghiệp. </a:t>
            </a:r>
            <a:r>
              <a:rPr lang="en-US" sz="2200">
                <a:highlight>
                  <a:srgbClr val="FFFFFF"/>
                </a:highlight>
                <a:latin typeface="+mn-lt"/>
                <a:ea typeface="Times New Roman"/>
                <a:cs typeface="Times New Roman"/>
                <a:sym typeface="Times New Roman"/>
              </a:rPr>
              <a:t> </a:t>
            </a:r>
          </a:p>
          <a:p>
            <a:pPr lvl="1" indent="-457200">
              <a:spcBef>
                <a:spcPts val="0"/>
              </a:spcBef>
            </a:pPr>
            <a:r>
              <a:rPr lang="vi-VN" sz="2200">
                <a:latin typeface="+mn-lt"/>
              </a:rPr>
              <a:t>Phân tích dữ liệu thương mại điện tử có nhiều lợi ích quan trọng, giúp các doanh nghiệp tối ưu hóa hoạt động, nâng cao trải nghiệm khách hàng và tạo ra các quyết định kinh doanh chiến lược</a:t>
            </a:r>
            <a:endParaRPr lang="en-US" sz="2200">
              <a:highlight>
                <a:srgbClr val="FFFFFF"/>
              </a:highlight>
              <a:latin typeface="+mn-lt"/>
              <a:ea typeface="Times New Roman"/>
              <a:cs typeface="Times New Roman"/>
              <a:sym typeface="Times New Roman"/>
            </a:endParaRPr>
          </a:p>
          <a:p>
            <a:pPr indent="-457200">
              <a:spcBef>
                <a:spcPts val="0"/>
              </a:spcBef>
            </a:pPr>
            <a:r>
              <a:rPr lang="en-US" sz="2400">
                <a:highlight>
                  <a:srgbClr val="FFFFFF"/>
                </a:highlight>
                <a:latin typeface="+mn-lt"/>
                <a:ea typeface="Times New Roman"/>
                <a:cs typeface="Times New Roman"/>
                <a:sym typeface="Times New Roman"/>
              </a:rPr>
              <a:t>Nguồn dữ liệu</a:t>
            </a:r>
          </a:p>
          <a:p>
            <a:pPr lvl="1" indent="-457200">
              <a:spcBef>
                <a:spcPts val="0"/>
              </a:spcBef>
            </a:pPr>
            <a:r>
              <a:rPr lang="en-US" sz="2200" kern="100">
                <a:effectLst/>
                <a:latin typeface="+mj-lt"/>
                <a:ea typeface="Arial" panose="020B0604020202020204" pitchFamily="34" charset="0"/>
                <a:cs typeface="Times New Roman" panose="02020603050405020304" pitchFamily="18" charset="0"/>
              </a:rPr>
              <a:t>Dữ liệu thương mại điện tử được lấy từ </a:t>
            </a:r>
            <a:r>
              <a:rPr lang="en-US" sz="2200" u="sng" kern="100">
                <a:solidFill>
                  <a:srgbClr val="467886"/>
                </a:solidFill>
                <a:effectLst/>
                <a:latin typeface="+mj-lt"/>
                <a:ea typeface="Arial" panose="020B0604020202020204" pitchFamily="34" charset="0"/>
                <a:cs typeface="Times New Roman" panose="02020603050405020304" pitchFamily="18" charset="0"/>
                <a:hlinkClick r:id="rId3"/>
              </a:rPr>
              <a:t>Kaggle</a:t>
            </a:r>
            <a:r>
              <a:rPr lang="en-US" sz="2200" kern="100">
                <a:effectLst/>
                <a:latin typeface="+mj-lt"/>
                <a:ea typeface="Arial" panose="020B0604020202020204" pitchFamily="34" charset="0"/>
                <a:cs typeface="Times New Roman" panose="02020603050405020304" pitchFamily="18" charset="0"/>
              </a:rPr>
              <a:t> và được mô phỏng đến theo thời gian thực. </a:t>
            </a:r>
          </a:p>
          <a:p>
            <a:pPr lvl="1" indent="-457200">
              <a:spcBef>
                <a:spcPts val="0"/>
              </a:spcBef>
            </a:pPr>
            <a:r>
              <a:rPr lang="en-US" sz="2200" b="0" i="0" u="none" strike="noStrike">
                <a:solidFill>
                  <a:srgbClr val="000000"/>
                </a:solidFill>
                <a:effectLst/>
                <a:latin typeface="+mj-lt"/>
              </a:rPr>
              <a:t>Dữ liệu thương mại điện tử bao gồm nhiều loại thông tin khác nhau như thông tin về:</a:t>
            </a:r>
            <a:r>
              <a:rPr lang="en-US" sz="2200" b="0" i="0">
                <a:solidFill>
                  <a:srgbClr val="000000"/>
                </a:solidFill>
                <a:effectLst/>
                <a:latin typeface="+mj-lt"/>
              </a:rPr>
              <a:t>​</a:t>
            </a:r>
            <a:r>
              <a:rPr lang="en-US" sz="2200">
                <a:solidFill>
                  <a:srgbClr val="000000"/>
                </a:solidFill>
                <a:latin typeface="+mj-lt"/>
              </a:rPr>
              <a:t> </a:t>
            </a:r>
            <a:r>
              <a:rPr lang="en-US" sz="2200" b="0" i="0" u="none" strike="noStrike">
                <a:solidFill>
                  <a:srgbClr val="000000"/>
                </a:solidFill>
                <a:effectLst/>
                <a:latin typeface="+mj-lt"/>
              </a:rPr>
              <a:t>sản phẩm</a:t>
            </a:r>
            <a:r>
              <a:rPr lang="en-US" sz="2200" b="0" i="0">
                <a:solidFill>
                  <a:srgbClr val="000000"/>
                </a:solidFill>
                <a:effectLst/>
                <a:latin typeface="+mj-lt"/>
              </a:rPr>
              <a:t>​</a:t>
            </a:r>
            <a:r>
              <a:rPr lang="en-US" sz="2200">
                <a:solidFill>
                  <a:srgbClr val="000000"/>
                </a:solidFill>
                <a:latin typeface="+mj-lt"/>
              </a:rPr>
              <a:t>,</a:t>
            </a:r>
            <a:r>
              <a:rPr lang="en-US" sz="2200" b="0" i="0" u="none" strike="noStrike">
                <a:solidFill>
                  <a:srgbClr val="000000"/>
                </a:solidFill>
                <a:effectLst/>
                <a:latin typeface="+mj-lt"/>
              </a:rPr>
              <a:t> </a:t>
            </a:r>
            <a:r>
              <a:rPr lang="en-US" sz="2200" b="0" i="0" u="none" strike="noStrike">
                <a:solidFill>
                  <a:srgbClr val="000000"/>
                </a:solidFill>
                <a:effectLst/>
                <a:latin typeface="+mn-lt"/>
              </a:rPr>
              <a:t>đơn hàng</a:t>
            </a:r>
            <a:r>
              <a:rPr lang="en-US" sz="2200" b="0" i="0">
                <a:solidFill>
                  <a:srgbClr val="000000"/>
                </a:solidFill>
                <a:effectLst/>
                <a:latin typeface="+mn-lt"/>
              </a:rPr>
              <a:t>​</a:t>
            </a:r>
            <a:r>
              <a:rPr lang="en-US" sz="2200">
                <a:solidFill>
                  <a:srgbClr val="000000"/>
                </a:solidFill>
                <a:latin typeface="+mn-lt"/>
              </a:rPr>
              <a:t>, </a:t>
            </a:r>
            <a:r>
              <a:rPr lang="en-US" sz="2200" b="0" i="0" u="none" strike="noStrike">
                <a:solidFill>
                  <a:srgbClr val="000000"/>
                </a:solidFill>
                <a:effectLst/>
                <a:latin typeface="+mn-lt"/>
              </a:rPr>
              <a:t>khách hàng, hành vi người dùng</a:t>
            </a:r>
            <a:r>
              <a:rPr lang="en-US" sz="2200" b="0" i="0">
                <a:solidFill>
                  <a:srgbClr val="000000"/>
                </a:solidFill>
                <a:effectLst/>
                <a:latin typeface="+mn-lt"/>
              </a:rPr>
              <a:t>​</a:t>
            </a:r>
            <a:r>
              <a:rPr lang="en-US" sz="2200">
                <a:solidFill>
                  <a:srgbClr val="000000"/>
                </a:solidFill>
                <a:latin typeface="+mn-lt"/>
              </a:rPr>
              <a:t>, </a:t>
            </a:r>
            <a:r>
              <a:rPr lang="en-US" sz="2200" b="0" i="0" u="none" strike="noStrike">
                <a:solidFill>
                  <a:srgbClr val="000000"/>
                </a:solidFill>
                <a:effectLst/>
                <a:latin typeface="+mn-lt"/>
              </a:rPr>
              <a:t>các giao dịch.</a:t>
            </a:r>
          </a:p>
          <a:p>
            <a:pPr indent="-457200">
              <a:spcBef>
                <a:spcPts val="0"/>
              </a:spcBef>
            </a:pPr>
            <a:r>
              <a:rPr lang="en-US" sz="2400">
                <a:solidFill>
                  <a:srgbClr val="000000"/>
                </a:solidFill>
                <a:highlight>
                  <a:srgbClr val="FFFFFF"/>
                </a:highlight>
                <a:latin typeface="+mn-lt"/>
                <a:ea typeface="Times New Roman"/>
                <a:cs typeface="Times New Roman"/>
                <a:sym typeface="Times New Roman"/>
              </a:rPr>
              <a:t>Mục tiêu</a:t>
            </a:r>
          </a:p>
          <a:p>
            <a:pPr lvl="1" indent="-457200">
              <a:spcBef>
                <a:spcPts val="0"/>
              </a:spcBef>
            </a:pPr>
            <a:r>
              <a:rPr lang="vi-VN" sz="2200">
                <a:effectLst/>
                <a:latin typeface="+mn-lt"/>
                <a:ea typeface="Arial" panose="020B0604020202020204" pitchFamily="34" charset="0"/>
              </a:rPr>
              <a:t>xây dựng một data pipeline tự động để thu thập, biến đổi và biểu diễn dữ liệu nhằm phục vụ cho các bài toán phân tích sau này</a:t>
            </a:r>
            <a:endParaRPr lang="en-US" sz="2200">
              <a:highlight>
                <a:srgbClr val="FFFFFF"/>
              </a:highlight>
              <a:latin typeface="+mn-lt"/>
              <a:ea typeface="Times New Roman"/>
              <a:cs typeface="Times New Roman"/>
              <a:sym typeface="Times New Roman"/>
            </a:endParaRPr>
          </a:p>
          <a:p>
            <a:pPr indent="-457200">
              <a:spcBef>
                <a:spcPts val="0"/>
              </a:spcBef>
            </a:pPr>
            <a:endParaRPr lang="en-US" sz="2700">
              <a:highlight>
                <a:srgbClr val="FFFFFF"/>
              </a:highlight>
              <a:latin typeface="+mn-lt"/>
              <a:ea typeface="Times New Roman"/>
              <a:cs typeface="Times New Roman"/>
              <a:sym typeface="Times New Roman"/>
            </a:endParaRPr>
          </a:p>
        </p:txBody>
      </p:sp>
      <p:sp>
        <p:nvSpPr>
          <p:cNvPr id="112" name="Google Shape;112;p11"/>
          <p:cNvSpPr txBox="1">
            <a:spLocks noGrp="1"/>
          </p:cNvSpPr>
          <p:nvPr>
            <p:ph type="sldNum" idx="12"/>
          </p:nvPr>
        </p:nvSpPr>
        <p:spPr>
          <a:xfrm>
            <a:off x="9156511" y="6492875"/>
            <a:ext cx="2743200" cy="365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31ffc64019d_0_71"/>
          <p:cNvSpPr txBox="1">
            <a:spLocks noGrp="1"/>
          </p:cNvSpPr>
          <p:nvPr>
            <p:ph type="title"/>
          </p:nvPr>
        </p:nvSpPr>
        <p:spPr>
          <a:xfrm>
            <a:off x="338736" y="112543"/>
            <a:ext cx="11514600" cy="436200"/>
          </a:xfrm>
          <a:prstGeom prst="rect">
            <a:avLst/>
          </a:prstGeom>
          <a:noFill/>
          <a:ln>
            <a:noFill/>
          </a:ln>
        </p:spPr>
        <p:txBody>
          <a:bodyPr spcFirstLastPara="1" wrap="square" lIns="91425" tIns="45700" rIns="91425" bIns="45700" anchor="t" anchorCtr="0">
            <a:noAutofit/>
          </a:bodyPr>
          <a:lstStyle/>
          <a:p>
            <a:pPr marL="25400" lvl="0" algn="l" rtl="0">
              <a:lnSpc>
                <a:spcPct val="90000"/>
              </a:lnSpc>
              <a:spcBef>
                <a:spcPts val="0"/>
              </a:spcBef>
              <a:spcAft>
                <a:spcPts val="0"/>
              </a:spcAft>
              <a:buSzPts val="3200"/>
            </a:pPr>
            <a:r>
              <a:rPr lang="en-US" sz="3200">
                <a:latin typeface="Times New Roman"/>
                <a:ea typeface="Times New Roman"/>
                <a:cs typeface="Times New Roman"/>
                <a:sym typeface="Times New Roman"/>
              </a:rPr>
              <a:t>Dữ Liệu</a:t>
            </a:r>
            <a:br>
              <a:rPr lang="en-US" sz="3200">
                <a:latin typeface="Times New Roman"/>
                <a:ea typeface="Times New Roman"/>
                <a:cs typeface="Times New Roman"/>
                <a:sym typeface="Times New Roman"/>
              </a:rPr>
            </a:br>
            <a:endParaRPr sz="3200">
              <a:latin typeface="Times New Roman"/>
              <a:ea typeface="Times New Roman"/>
              <a:cs typeface="Times New Roman"/>
              <a:sym typeface="Times New Roman"/>
            </a:endParaRPr>
          </a:p>
        </p:txBody>
      </p:sp>
      <p:sp>
        <p:nvSpPr>
          <p:cNvPr id="119" name="Google Shape;119;g31ffc64019d_0_71"/>
          <p:cNvSpPr txBox="1">
            <a:spLocks noGrp="1"/>
          </p:cNvSpPr>
          <p:nvPr>
            <p:ph type="sldNum" idx="12"/>
          </p:nvPr>
        </p:nvSpPr>
        <p:spPr>
          <a:xfrm>
            <a:off x="9156511" y="6492875"/>
            <a:ext cx="2743200" cy="3651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3" name="Chỗ dành sẵn cho Văn bản 2">
            <a:extLst>
              <a:ext uri="{FF2B5EF4-FFF2-40B4-BE49-F238E27FC236}">
                <a16:creationId xmlns:a16="http://schemas.microsoft.com/office/drawing/2014/main" id="{BBAE599D-34D4-13A6-81F6-0481215D9CD5}"/>
              </a:ext>
            </a:extLst>
          </p:cNvPr>
          <p:cNvSpPr>
            <a:spLocks noGrp="1"/>
          </p:cNvSpPr>
          <p:nvPr>
            <p:ph type="body" idx="1"/>
          </p:nvPr>
        </p:nvSpPr>
        <p:spPr>
          <a:xfrm>
            <a:off x="171285" y="798022"/>
            <a:ext cx="11514601" cy="5270269"/>
          </a:xfrm>
        </p:spPr>
        <p:txBody>
          <a:bodyPr/>
          <a:lstStyle/>
          <a:p>
            <a:r>
              <a:rPr lang="en-US" sz="2400"/>
              <a:t>Bộ dữ liệu được lấy từ Kaggle và mô phỏng theo thời gian thực</a:t>
            </a:r>
          </a:p>
          <a:p>
            <a:r>
              <a:rPr lang="en-US" sz="2400"/>
              <a:t>Dữ liệu được lấy trong 7 tháng (từ tháng 10/2019 đến tháng 7/2020)</a:t>
            </a:r>
          </a:p>
          <a:p>
            <a:r>
              <a:rPr lang="en-US" sz="2400"/>
              <a:t>Kích thước dữ liệu 9GB với gần 68.000.000 bản ghi</a:t>
            </a:r>
          </a:p>
          <a:p>
            <a:r>
              <a:rPr lang="en-US" sz="2400"/>
              <a:t>Các trường dữ liệu bao gồm</a:t>
            </a:r>
          </a:p>
          <a:p>
            <a:pPr lvl="1"/>
            <a:r>
              <a:rPr lang="en-US"/>
              <a:t>Even_time: Thời gian diễn ra sự kiện</a:t>
            </a:r>
          </a:p>
          <a:p>
            <a:pPr lvl="1"/>
            <a:r>
              <a:rPr lang="en-US"/>
              <a:t>Event_type: loại sự kiện (view, cart, remove_from_cart, purchase)</a:t>
            </a:r>
          </a:p>
          <a:p>
            <a:pPr lvl="1"/>
            <a:r>
              <a:rPr lang="en-US"/>
              <a:t>Product_id: ID sản phẩm</a:t>
            </a:r>
          </a:p>
          <a:p>
            <a:pPr lvl="1"/>
            <a:r>
              <a:rPr lang="en-US"/>
              <a:t>Category_id: ID danh mục sản phẩm</a:t>
            </a:r>
          </a:p>
          <a:p>
            <a:pPr lvl="1"/>
            <a:r>
              <a:rPr lang="en-US"/>
              <a:t>Band: tên nhãn hàng</a:t>
            </a:r>
          </a:p>
          <a:p>
            <a:pPr lvl="1"/>
            <a:r>
              <a:rPr lang="en-US"/>
              <a:t>Price: giá tiền của sản phẩm</a:t>
            </a:r>
          </a:p>
          <a:p>
            <a:pPr lvl="1"/>
            <a:r>
              <a:rPr lang="en-US"/>
              <a:t>User_id: id người dung</a:t>
            </a:r>
          </a:p>
          <a:p>
            <a:pPr lvl="1"/>
            <a:r>
              <a:rPr lang="en-US"/>
              <a:t>User_session: phiên người dùng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3" name="Tiêu đề 2">
            <a:extLst>
              <a:ext uri="{FF2B5EF4-FFF2-40B4-BE49-F238E27FC236}">
                <a16:creationId xmlns:a16="http://schemas.microsoft.com/office/drawing/2014/main" id="{FC88833B-02E3-34CF-51DD-EA7AC7570EFB}"/>
              </a:ext>
            </a:extLst>
          </p:cNvPr>
          <p:cNvSpPr>
            <a:spLocks noGrp="1"/>
          </p:cNvSpPr>
          <p:nvPr>
            <p:ph type="title"/>
          </p:nvPr>
        </p:nvSpPr>
        <p:spPr>
          <a:xfrm>
            <a:off x="3393511" y="2212464"/>
            <a:ext cx="5404978" cy="1934307"/>
          </a:xfrm>
        </p:spPr>
        <p:txBody>
          <a:bodyPr/>
          <a:lstStyle/>
          <a:p>
            <a:r>
              <a:rPr lang="en-US"/>
              <a:t>Kiến trúc </a:t>
            </a:r>
            <a:br>
              <a:rPr lang="en-US"/>
            </a:br>
            <a:r>
              <a:rPr lang="en-US"/>
              <a:t>hệ thống</a:t>
            </a:r>
            <a:endParaRPr lang="vi-V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31ffc64019d_0_0"/>
          <p:cNvSpPr txBox="1">
            <a:spLocks noGrp="1"/>
          </p:cNvSpPr>
          <p:nvPr>
            <p:ph type="title"/>
          </p:nvPr>
        </p:nvSpPr>
        <p:spPr>
          <a:xfrm>
            <a:off x="338736" y="112543"/>
            <a:ext cx="11514600" cy="43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Kiến trúc tổng thể</a:t>
            </a:r>
            <a:endParaRPr/>
          </a:p>
        </p:txBody>
      </p:sp>
      <p:sp>
        <p:nvSpPr>
          <p:cNvPr id="132" name="Google Shape;132;g31ffc64019d_0_0"/>
          <p:cNvSpPr txBox="1">
            <a:spLocks noGrp="1"/>
          </p:cNvSpPr>
          <p:nvPr>
            <p:ph type="sldNum" idx="12"/>
          </p:nvPr>
        </p:nvSpPr>
        <p:spPr>
          <a:xfrm>
            <a:off x="9156511" y="6492875"/>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33" name="Google Shape;133;g31ffc64019d_0_0"/>
          <p:cNvPicPr preferRelativeResize="0"/>
          <p:nvPr/>
        </p:nvPicPr>
        <p:blipFill>
          <a:blip r:embed="rId3">
            <a:alphaModFix/>
          </a:blip>
          <a:stretch>
            <a:fillRect/>
          </a:stretch>
        </p:blipFill>
        <p:spPr>
          <a:xfrm>
            <a:off x="828840" y="840723"/>
            <a:ext cx="9699271" cy="53601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3" name="Google Shape;173;g31ffc64019d_0_43"/>
          <p:cNvSpPr txBox="1">
            <a:spLocks noGrp="1"/>
          </p:cNvSpPr>
          <p:nvPr>
            <p:ph type="sldNum" idx="12"/>
          </p:nvPr>
        </p:nvSpPr>
        <p:spPr>
          <a:xfrm>
            <a:off x="9156511" y="6492875"/>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3" name="Tiêu đề 2">
            <a:extLst>
              <a:ext uri="{FF2B5EF4-FFF2-40B4-BE49-F238E27FC236}">
                <a16:creationId xmlns:a16="http://schemas.microsoft.com/office/drawing/2014/main" id="{A633F3E1-C1E5-B83D-7BB1-294D2D90141E}"/>
              </a:ext>
            </a:extLst>
          </p:cNvPr>
          <p:cNvSpPr>
            <a:spLocks noGrp="1"/>
          </p:cNvSpPr>
          <p:nvPr>
            <p:ph type="title"/>
          </p:nvPr>
        </p:nvSpPr>
        <p:spPr/>
        <p:txBody>
          <a:bodyPr/>
          <a:lstStyle/>
          <a:p>
            <a:r>
              <a:rPr lang="en-US"/>
              <a:t>ETL Data</a:t>
            </a:r>
            <a:endParaRPr lang="vi-VN"/>
          </a:p>
        </p:txBody>
      </p:sp>
      <p:sp>
        <p:nvSpPr>
          <p:cNvPr id="5" name="Chỗ dành sẵn cho Văn bản 4">
            <a:extLst>
              <a:ext uri="{FF2B5EF4-FFF2-40B4-BE49-F238E27FC236}">
                <a16:creationId xmlns:a16="http://schemas.microsoft.com/office/drawing/2014/main" id="{C77E27E5-FB03-658D-2F3E-1C4396DB37AB}"/>
              </a:ext>
            </a:extLst>
          </p:cNvPr>
          <p:cNvSpPr>
            <a:spLocks noGrp="1"/>
          </p:cNvSpPr>
          <p:nvPr>
            <p:ph type="body" idx="1"/>
          </p:nvPr>
        </p:nvSpPr>
        <p:spPr>
          <a:xfrm>
            <a:off x="52490" y="1077624"/>
            <a:ext cx="3916837" cy="4938713"/>
          </a:xfrm>
        </p:spPr>
        <p:txBody>
          <a:bodyPr/>
          <a:lstStyle/>
          <a:p>
            <a:r>
              <a:rPr lang="en-US"/>
              <a:t>Lâp Lịch và quản lý luồng data:</a:t>
            </a:r>
          </a:p>
          <a:p>
            <a:r>
              <a:rPr lang="vi-VN" sz="2000">
                <a:effectLst/>
                <a:latin typeface="+mn-lt"/>
                <a:ea typeface="Arial" panose="020B0604020202020204" pitchFamily="34" charset="0"/>
              </a:rPr>
              <a:t>Airflow là công cụ giúp lập lịch và tự động hóa các tác vụ trong pipeline dữ liệu</a:t>
            </a:r>
            <a:endParaRPr lang="en-US" sz="2000">
              <a:effectLst/>
              <a:latin typeface="+mn-lt"/>
              <a:ea typeface="Arial" panose="020B0604020202020204" pitchFamily="34" charset="0"/>
            </a:endParaRPr>
          </a:p>
          <a:p>
            <a:r>
              <a:rPr lang="vi-VN" sz="2000">
                <a:effectLst/>
                <a:latin typeface="+mn-lt"/>
                <a:ea typeface="Arial" panose="020B0604020202020204" pitchFamily="34" charset="0"/>
              </a:rPr>
              <a:t>tự động hóa các quá trình tải dữ liệu từ các nguồn (Kafka, HDFS), xử lý dữ liệu (Spark), và lưu trữ kết quả (HDFS, Cassandra)</a:t>
            </a:r>
            <a:endParaRPr lang="en-US" sz="2000">
              <a:latin typeface="+mn-lt"/>
              <a:ea typeface="Arial" panose="020B0604020202020204" pitchFamily="34" charset="0"/>
            </a:endParaRPr>
          </a:p>
          <a:p>
            <a:endParaRPr lang="vi-VN"/>
          </a:p>
        </p:txBody>
      </p:sp>
      <p:pic>
        <p:nvPicPr>
          <p:cNvPr id="6" name="Picture 488943098">
            <a:extLst>
              <a:ext uri="{FF2B5EF4-FFF2-40B4-BE49-F238E27FC236}">
                <a16:creationId xmlns:a16="http://schemas.microsoft.com/office/drawing/2014/main" id="{7FFE8519-B807-A9D9-D333-241E94A198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4015" y="1150360"/>
            <a:ext cx="8185495" cy="3868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31ffc64019d_0_50"/>
          <p:cNvSpPr txBox="1">
            <a:spLocks noGrp="1"/>
          </p:cNvSpPr>
          <p:nvPr>
            <p:ph type="title"/>
          </p:nvPr>
        </p:nvSpPr>
        <p:spPr>
          <a:xfrm>
            <a:off x="338736" y="112543"/>
            <a:ext cx="11514600" cy="43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ETL Data</a:t>
            </a:r>
            <a:br>
              <a:rPr lang="en-US"/>
            </a:br>
            <a:endParaRPr lang="en-US"/>
          </a:p>
        </p:txBody>
      </p:sp>
      <p:sp>
        <p:nvSpPr>
          <p:cNvPr id="180" name="Google Shape;180;g31ffc64019d_0_50"/>
          <p:cNvSpPr txBox="1">
            <a:spLocks noGrp="1"/>
          </p:cNvSpPr>
          <p:nvPr>
            <p:ph type="body" idx="1"/>
          </p:nvPr>
        </p:nvSpPr>
        <p:spPr>
          <a:xfrm>
            <a:off x="336339" y="764944"/>
            <a:ext cx="11515800" cy="4938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Dùng docker đóng gói code và triển khai trên K8s</a:t>
            </a:r>
          </a:p>
          <a:p>
            <a:pPr marL="0" lvl="0" indent="0" algn="l" rtl="0">
              <a:spcBef>
                <a:spcPts val="1000"/>
              </a:spcBef>
              <a:spcAft>
                <a:spcPts val="0"/>
              </a:spcAft>
              <a:buNone/>
            </a:pPr>
            <a:endParaRPr lang="en-US"/>
          </a:p>
        </p:txBody>
      </p:sp>
      <p:sp>
        <p:nvSpPr>
          <p:cNvPr id="181" name="Google Shape;181;g31ffc64019d_0_50"/>
          <p:cNvSpPr txBox="1">
            <a:spLocks noGrp="1"/>
          </p:cNvSpPr>
          <p:nvPr>
            <p:ph type="sldNum" idx="12"/>
          </p:nvPr>
        </p:nvSpPr>
        <p:spPr>
          <a:xfrm>
            <a:off x="9156511" y="6492875"/>
            <a:ext cx="2743200" cy="3651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smtClean="0"/>
              <a:t>9</a:t>
            </a:fld>
            <a:endParaRPr lang="en-US"/>
          </a:p>
        </p:txBody>
      </p:sp>
      <p:pic>
        <p:nvPicPr>
          <p:cNvPr id="2" name="Picture 843170007">
            <a:extLst>
              <a:ext uri="{FF2B5EF4-FFF2-40B4-BE49-F238E27FC236}">
                <a16:creationId xmlns:a16="http://schemas.microsoft.com/office/drawing/2014/main" id="{BB872FC4-C375-07AA-D92A-C9F0AFAA55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6962" y="1649060"/>
            <a:ext cx="8293620" cy="44439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909</Words>
  <Application>Microsoft Office PowerPoint</Application>
  <PresentationFormat>Màn hình rộng</PresentationFormat>
  <Paragraphs>103</Paragraphs>
  <Slides>24</Slides>
  <Notes>16</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24</vt:i4>
      </vt:variant>
    </vt:vector>
  </HeadingPairs>
  <TitlesOfParts>
    <vt:vector size="30" baseType="lpstr">
      <vt:lpstr>Arial</vt:lpstr>
      <vt:lpstr>Times New Roman</vt:lpstr>
      <vt:lpstr>Symbol</vt:lpstr>
      <vt:lpstr>Calibri</vt:lpstr>
      <vt:lpstr>Lato</vt:lpstr>
      <vt:lpstr>Office Theme</vt:lpstr>
      <vt:lpstr>Bản trình bày PowerPoint</vt:lpstr>
      <vt:lpstr>Bản trình bày PowerPoint</vt:lpstr>
      <vt:lpstr>Nội dung chính</vt:lpstr>
      <vt:lpstr>Tổng quan bài toán</vt:lpstr>
      <vt:lpstr>Dữ Liệu </vt:lpstr>
      <vt:lpstr>Kiến trúc  hệ thống</vt:lpstr>
      <vt:lpstr>Kiến trúc tổng thể</vt:lpstr>
      <vt:lpstr>ETL Data</vt:lpstr>
      <vt:lpstr>ETL Data </vt:lpstr>
      <vt:lpstr>Batch processing </vt:lpstr>
      <vt:lpstr>Batch processing </vt:lpstr>
      <vt:lpstr>Batch processing</vt:lpstr>
      <vt:lpstr>Batch processing </vt:lpstr>
      <vt:lpstr>Streaming processing</vt:lpstr>
      <vt:lpstr>Streaming processing</vt:lpstr>
      <vt:lpstr>Streaming processing</vt:lpstr>
      <vt:lpstr>Visualization</vt:lpstr>
      <vt:lpstr>Data visualization    </vt:lpstr>
      <vt:lpstr>Data visualization </vt:lpstr>
      <vt:lpstr>Data visualization</vt:lpstr>
      <vt:lpstr>Machine Learning</vt:lpstr>
      <vt:lpstr>Machine Learning</vt:lpstr>
      <vt:lpstr>Machine Learning</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Phong TT &amp; QTTH</dc:creator>
  <cp:lastModifiedBy>Vu Thi Thanh Hoa 20210356</cp:lastModifiedBy>
  <cp:revision>1</cp:revision>
  <dcterms:created xsi:type="dcterms:W3CDTF">2021-05-28T04:32:29Z</dcterms:created>
  <dcterms:modified xsi:type="dcterms:W3CDTF">2024-12-17T18:02:28Z</dcterms:modified>
</cp:coreProperties>
</file>