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1707" r:id="rId3"/>
    <p:sldId id="376" r:id="rId4"/>
    <p:sldId id="1441" r:id="rId5"/>
    <p:sldId id="1682" r:id="rId6"/>
    <p:sldId id="1683" r:id="rId7"/>
    <p:sldId id="1684" r:id="rId8"/>
    <p:sldId id="1685" r:id="rId9"/>
    <p:sldId id="1686" r:id="rId10"/>
    <p:sldId id="1687" r:id="rId11"/>
    <p:sldId id="1689" r:id="rId12"/>
    <p:sldId id="1691" r:id="rId13"/>
    <p:sldId id="1692" r:id="rId14"/>
    <p:sldId id="1693" r:id="rId15"/>
    <p:sldId id="1694" r:id="rId16"/>
    <p:sldId id="1695" r:id="rId17"/>
    <p:sldId id="1696" r:id="rId18"/>
    <p:sldId id="1697" r:id="rId19"/>
    <p:sldId id="1698" r:id="rId20"/>
    <p:sldId id="1699" r:id="rId21"/>
    <p:sldId id="1700" r:id="rId22"/>
    <p:sldId id="1702" r:id="rId23"/>
    <p:sldId id="1703" r:id="rId24"/>
    <p:sldId id="1704" r:id="rId25"/>
    <p:sldId id="1705" r:id="rId26"/>
    <p:sldId id="1706" r:id="rId27"/>
    <p:sldId id="1593" r:id="rId28"/>
    <p:sldId id="1708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D938-88E6-417F-B42C-285FDEDED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1DC20-9297-4D67-A457-90DAAE784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4059C-EE4A-4B67-99B7-5A6453CF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2E69-D33B-40D6-90A2-3ED91B6534FA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429C8-3A78-442B-A357-955AAAE8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A774-5135-4356-8130-FFA94C1B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E104-6670-486E-9437-09270FA07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81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59DF-3332-4D5C-8097-B0AD0327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8CF11-801D-43BC-B25B-E82E302F4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F4F67-162A-4C54-84FA-B6168CAA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2E69-D33B-40D6-90A2-3ED91B6534FA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76421-9DCC-463C-B3F4-24AA884B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E9675-44E1-4351-AF35-51874482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E104-6670-486E-9437-09270FA07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20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A7D4F-A73A-48EB-B7D8-21DF14F28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B4305-A72A-4CC9-8D5E-4A201C819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1C481-C2FF-419C-B58D-84E6E85F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2E69-D33B-40D6-90A2-3ED91B6534FA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C4157-C471-43D8-8F5D-90CC4848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8BD74-4703-462E-9531-7EE137F4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E104-6670-486E-9437-09270FA07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919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59">
            <a:extLst>
              <a:ext uri="{FF2B5EF4-FFF2-40B4-BE49-F238E27FC236}">
                <a16:creationId xmlns:a16="http://schemas.microsoft.com/office/drawing/2014/main" id="{26C1E14C-1F2E-4F59-B69E-ED8B30C462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800" y="96838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ct val="10000"/>
              </a:spcAft>
              <a:defRPr sz="1200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defRPr sz="1200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defRPr sz="1200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defRPr sz="1200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defRPr sz="1200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7D00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Wingdings 3" panose="05040102010807070707" pitchFamily="18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3EBA16-F15C-4463-A650-9F6289E2E0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29400"/>
            <a:ext cx="1158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10000"/>
              </a:spcBef>
              <a:spcAft>
                <a:spcPct val="10000"/>
              </a:spcAft>
              <a:defRPr sz="1200" kern="1200">
                <a:solidFill>
                  <a:srgbClr val="7D0013"/>
                </a:solidFill>
                <a:latin typeface="Arial" charset="0"/>
                <a:ea typeface="+mn-ea"/>
                <a:cs typeface="+mn-cs"/>
                <a:sym typeface="Wingdings 3" pitchFamily="18" charset="2"/>
              </a:defRPr>
            </a:lvl1pPr>
            <a:lvl2pPr marL="457200" algn="l" rtl="0" fontAlgn="base">
              <a:spcBef>
                <a:spcPct val="10000"/>
              </a:spcBef>
              <a:spcAft>
                <a:spcPct val="10000"/>
              </a:spcAft>
              <a:defRPr sz="1200" kern="1200">
                <a:solidFill>
                  <a:srgbClr val="7D0013"/>
                </a:solidFill>
                <a:latin typeface="Arial" charset="0"/>
                <a:ea typeface="+mn-ea"/>
                <a:cs typeface="+mn-cs"/>
                <a:sym typeface="Wingdings 3" pitchFamily="18" charset="2"/>
              </a:defRPr>
            </a:lvl2pPr>
            <a:lvl3pPr marL="914400" algn="l" rtl="0" fontAlgn="base">
              <a:spcBef>
                <a:spcPct val="10000"/>
              </a:spcBef>
              <a:spcAft>
                <a:spcPct val="10000"/>
              </a:spcAft>
              <a:defRPr sz="1200" kern="1200">
                <a:solidFill>
                  <a:srgbClr val="7D0013"/>
                </a:solidFill>
                <a:latin typeface="Arial" charset="0"/>
                <a:ea typeface="+mn-ea"/>
                <a:cs typeface="+mn-cs"/>
                <a:sym typeface="Wingdings 3" pitchFamily="18" charset="2"/>
              </a:defRPr>
            </a:lvl3pPr>
            <a:lvl4pPr marL="1371600" algn="l" rtl="0" fontAlgn="base">
              <a:spcBef>
                <a:spcPct val="10000"/>
              </a:spcBef>
              <a:spcAft>
                <a:spcPct val="10000"/>
              </a:spcAft>
              <a:defRPr sz="1200" kern="1200">
                <a:solidFill>
                  <a:srgbClr val="7D0013"/>
                </a:solidFill>
                <a:latin typeface="Arial" charset="0"/>
                <a:ea typeface="+mn-ea"/>
                <a:cs typeface="+mn-cs"/>
                <a:sym typeface="Wingdings 3" pitchFamily="18" charset="2"/>
              </a:defRPr>
            </a:lvl4pPr>
            <a:lvl5pPr marL="1828800" algn="l" rtl="0" fontAlgn="base">
              <a:spcBef>
                <a:spcPct val="10000"/>
              </a:spcBef>
              <a:spcAft>
                <a:spcPct val="10000"/>
              </a:spcAft>
              <a:defRPr sz="1200" kern="1200">
                <a:solidFill>
                  <a:srgbClr val="7D0013"/>
                </a:solidFill>
                <a:latin typeface="Arial" charset="0"/>
                <a:ea typeface="+mn-ea"/>
                <a:cs typeface="+mn-cs"/>
                <a:sym typeface="Wingdings 3" pitchFamily="18" charset="2"/>
              </a:defRPr>
            </a:lvl5pPr>
            <a:lvl6pPr marL="2286000" algn="l" defTabSz="914400" rtl="0" eaLnBrk="1" latinLnBrk="0" hangingPunct="1">
              <a:defRPr sz="1200" kern="1200">
                <a:solidFill>
                  <a:srgbClr val="7D0013"/>
                </a:solidFill>
                <a:latin typeface="Arial" charset="0"/>
                <a:ea typeface="+mn-ea"/>
                <a:cs typeface="+mn-cs"/>
                <a:sym typeface="Wingdings 3" pitchFamily="18" charset="2"/>
              </a:defRPr>
            </a:lvl6pPr>
            <a:lvl7pPr marL="2743200" algn="l" defTabSz="914400" rtl="0" eaLnBrk="1" latinLnBrk="0" hangingPunct="1">
              <a:defRPr sz="1200" kern="1200">
                <a:solidFill>
                  <a:srgbClr val="7D0013"/>
                </a:solidFill>
                <a:latin typeface="Arial" charset="0"/>
                <a:ea typeface="+mn-ea"/>
                <a:cs typeface="+mn-cs"/>
                <a:sym typeface="Wingdings 3" pitchFamily="18" charset="2"/>
              </a:defRPr>
            </a:lvl7pPr>
            <a:lvl8pPr marL="3200400" algn="l" defTabSz="914400" rtl="0" eaLnBrk="1" latinLnBrk="0" hangingPunct="1">
              <a:defRPr sz="1200" kern="1200">
                <a:solidFill>
                  <a:srgbClr val="7D0013"/>
                </a:solidFill>
                <a:latin typeface="Arial" charset="0"/>
                <a:ea typeface="+mn-ea"/>
                <a:cs typeface="+mn-cs"/>
                <a:sym typeface="Wingdings 3" pitchFamily="18" charset="2"/>
              </a:defRPr>
            </a:lvl8pPr>
            <a:lvl9pPr marL="3657600" algn="l" defTabSz="914400" rtl="0" eaLnBrk="1" latinLnBrk="0" hangingPunct="1">
              <a:defRPr sz="1200" kern="1200">
                <a:solidFill>
                  <a:srgbClr val="7D0013"/>
                </a:solidFill>
                <a:latin typeface="Arial" charset="0"/>
                <a:ea typeface="+mn-ea"/>
                <a:cs typeface="+mn-cs"/>
                <a:sym typeface="Wingdings 3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 3" pitchFamily="18" charset="2"/>
              </a:rPr>
              <a:t>2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 3" pitchFamily="18" charset="2"/>
              </a:rPr>
              <a:t>курс 10 группа Возовиков Никита Александрович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 3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4284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FB554-06AF-4B2C-8958-CA13B1C8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5AD2E-1F19-4377-A5E1-2A980D1D17D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21.10.2020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6D467-EE89-4E91-BDE2-6C7AA633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FA96-FF2D-4C5A-A179-D9B941F7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22D3C-FCEA-4A7D-9A77-6BCEBBCDAB72}" type="slidenum">
              <a:rPr lang="en-US" alt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ru-RU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ru-RU" altLang="ru-RU">
                <a:solidFill>
                  <a:prstClr val="black">
                    <a:tint val="75000"/>
                  </a:prstClr>
                </a:solidFill>
              </a:rPr>
              <a:t>из</a:t>
            </a:r>
            <a:r>
              <a:rPr lang="en-US" altLang="ru-RU">
                <a:solidFill>
                  <a:prstClr val="black">
                    <a:tint val="75000"/>
                  </a:prstClr>
                </a:solidFill>
              </a:rPr>
              <a:t> 29</a:t>
            </a:r>
          </a:p>
        </p:txBody>
      </p:sp>
    </p:spTree>
    <p:extLst>
      <p:ext uri="{BB962C8B-B14F-4D97-AF65-F5344CB8AC3E}">
        <p14:creationId xmlns:p14="http://schemas.microsoft.com/office/powerpoint/2010/main" val="4012879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009651" y="44450"/>
            <a:ext cx="11176000" cy="2774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E7B24E1C-6C5F-4CB3-B1E4-CB11B769E2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626A4-B3F6-4D83-88A2-21427BCB1FF8}" type="slidenum">
              <a:rPr lang="en-US" alt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ru-RU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ru-RU" altLang="ru-RU">
                <a:solidFill>
                  <a:prstClr val="black">
                    <a:tint val="75000"/>
                  </a:prstClr>
                </a:solidFill>
              </a:rPr>
              <a:t>из</a:t>
            </a:r>
            <a:r>
              <a:rPr lang="en-US" altLang="ru-RU">
                <a:solidFill>
                  <a:prstClr val="black">
                    <a:tint val="75000"/>
                  </a:prstClr>
                </a:solidFill>
              </a:rPr>
              <a:t> 29</a:t>
            </a:r>
          </a:p>
        </p:txBody>
      </p:sp>
    </p:spTree>
    <p:extLst>
      <p:ext uri="{BB962C8B-B14F-4D97-AF65-F5344CB8AC3E}">
        <p14:creationId xmlns:p14="http://schemas.microsoft.com/office/powerpoint/2010/main" val="2729196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6EFCC0C-85C6-4A34-82DA-B4D0F8E1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908C6-C8BB-473A-975B-796E52F4C33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21.10.2020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6D32FA3-17C4-488B-951B-94D4609C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AAFB2B4-B22D-4B39-A303-3B8EE23E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D1A32-4B84-4AD5-8CC6-B22EABA34D6F}" type="slidenum">
              <a:rPr lang="en-US" alt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ru-RU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ru-RU" altLang="ru-RU">
                <a:solidFill>
                  <a:prstClr val="black">
                    <a:tint val="75000"/>
                  </a:prstClr>
                </a:solidFill>
              </a:rPr>
              <a:t>из</a:t>
            </a:r>
            <a:r>
              <a:rPr lang="en-US" altLang="ru-RU">
                <a:solidFill>
                  <a:prstClr val="black">
                    <a:tint val="75000"/>
                  </a:prstClr>
                </a:solidFill>
              </a:rPr>
              <a:t> 29</a:t>
            </a:r>
          </a:p>
        </p:txBody>
      </p:sp>
    </p:spTree>
    <p:extLst>
      <p:ext uri="{BB962C8B-B14F-4D97-AF65-F5344CB8AC3E}">
        <p14:creationId xmlns:p14="http://schemas.microsoft.com/office/powerpoint/2010/main" val="221744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CE25-D678-4AD4-AB80-0390BC99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6EBB-7ED6-4D2F-AFD8-4D24049D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FED09-2EF0-40E5-8268-F40C926B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2E69-D33B-40D6-90A2-3ED91B6534FA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A309A-A185-45E5-A00B-A326073D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8779B-7AB0-442A-832C-FCFD012F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E104-6670-486E-9437-09270FA07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54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4297-2910-47C3-8C43-E2DE6D18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4B1E8-9BFB-4A8C-9254-A326DE61A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A110F-25E7-4245-A016-6D6D871F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2E69-D33B-40D6-90A2-3ED91B6534FA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2F0F7-0083-46FD-8232-1C533E94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582A6-897D-4F1E-86E6-20DBB0A9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E104-6670-486E-9437-09270FA07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45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3F86-F9B5-474F-A97E-3111678A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42DD4-00C9-49A0-9A3E-02CC1641F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D5A48-4734-4B80-94D7-56E394639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1D45A-F435-4426-9E79-20373A73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2E69-D33B-40D6-90A2-3ED91B6534FA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FF905-CB31-49E1-B14C-AC7FDD47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A5728-548E-4679-8585-020386E5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E104-6670-486E-9437-09270FA07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30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A2AA-9EFC-4DA0-BADE-409616A7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E8329-62F6-4789-BADD-7943CA234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EAE1B-A6B5-4736-A6D3-A5E7C0653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19BBB-D211-43B6-828D-7719BCE81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199C8-3E5C-43D0-AA7D-A6A75779E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5B6E3-D860-44E6-A820-A2BF09B3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2E69-D33B-40D6-90A2-3ED91B6534FA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775EB0-9932-4A44-BCE4-78E587F3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36998-AAC5-4F5E-B1CA-5BC15662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E104-6670-486E-9437-09270FA07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70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C83A-20D6-4985-8206-A55816F0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724B5-AC05-4795-881D-3E3ADC84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2E69-D33B-40D6-90A2-3ED91B6534FA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34DA7-13C9-4906-8F9F-BC8F7D2C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5EA3C-BEA6-4B4B-B175-2FF0C9AE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E104-6670-486E-9437-09270FA07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19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71421-AC9D-4AFE-AA72-7A373CF4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2E69-D33B-40D6-90A2-3ED91B6534FA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08DA0-7AC1-44F7-A5F5-7DCF0F2D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3D490-9420-4D01-8DD1-E54AFBD0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E104-6670-486E-9437-09270FA07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086E-4AC5-450C-9C16-5811F007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F1EBC-FC93-4D71-AB7E-4EC6F9DA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4E358-E2CF-44EC-B32D-D06E883DE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3C639-A901-4D31-B56E-3A78FAEF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2E69-D33B-40D6-90A2-3ED91B6534FA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CD84E-B7BB-4B02-A53B-8168E86E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FA6EA-840E-4A18-B5D8-C137F97B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E104-6670-486E-9437-09270FA07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53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785B-F23D-487B-BCBF-49FE90B9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25EDF-DA4B-4371-9735-D85960F12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C02F7-3640-4B1E-89D8-AC6F650DF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DC671-DA20-494F-8674-CC165DCF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2E69-D33B-40D6-90A2-3ED91B6534FA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2C7E8-2FED-422D-86AF-B1DE47B3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7E508-DD7D-4B89-98A7-2EA7605A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E104-6670-486E-9437-09270FA07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16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CE364-8A06-4D92-A092-4EFB7B3A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CB040-C3CF-4811-994B-2C1C7D34E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20E78-046C-43DB-AE0F-D2ABEA4CB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52E69-D33B-40D6-90A2-3ED91B6534FA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B7B8F-E7C8-46EA-9E19-7D99FB0B0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96E7A-7951-4F16-95D4-97D39B84F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3E104-6670-486E-9437-09270FA07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40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40B07-CCE4-409B-A905-04340FB43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  <a:endParaRPr lang="ru-RU" alt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4C01E-36BF-4C4F-AA97-809744514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C862-E930-4489-8696-EF0CB0FA8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74658A4-4145-4982-8B38-857CDCBC2AB9}" type="datetimeFigureOut">
              <a:rPr lang="ru-RU"/>
              <a:pPr>
                <a:defRPr/>
              </a:pPr>
              <a:t>21.10.2020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2F157-9820-4BC5-BD2A-5ADA01F7A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4F24F-6F63-4E9A-94BB-9ED8343A3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3A200F6-0B61-475C-A518-2EB39ED6DB90}" type="slidenum">
              <a:rPr lang="en-US" altLang="ru-RU"/>
              <a:pPr>
                <a:defRPr/>
              </a:pPr>
              <a:t>‹#›</a:t>
            </a:fld>
            <a:r>
              <a:rPr lang="en-US" altLang="ru-RU"/>
              <a:t> </a:t>
            </a:r>
            <a:r>
              <a:rPr lang="ru-RU" altLang="ru-RU"/>
              <a:t>из</a:t>
            </a:r>
            <a:r>
              <a:rPr lang="en-US" altLang="ru-RU"/>
              <a:t> 29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07F2C6-1A7A-40C2-BC59-A3745044C7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29400"/>
            <a:ext cx="1158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10000"/>
              </a:spcBef>
              <a:spcAft>
                <a:spcPct val="10000"/>
              </a:spcAft>
              <a:defRPr sz="1200" kern="1200">
                <a:solidFill>
                  <a:srgbClr val="7D0013"/>
                </a:solidFill>
                <a:latin typeface="Arial" charset="0"/>
                <a:ea typeface="+mn-ea"/>
                <a:cs typeface="+mn-cs"/>
                <a:sym typeface="Wingdings 3" pitchFamily="18" charset="2"/>
              </a:defRPr>
            </a:lvl1pPr>
            <a:lvl2pPr marL="457200" algn="l" rtl="0" fontAlgn="base">
              <a:spcBef>
                <a:spcPct val="10000"/>
              </a:spcBef>
              <a:spcAft>
                <a:spcPct val="10000"/>
              </a:spcAft>
              <a:defRPr sz="1200" kern="1200">
                <a:solidFill>
                  <a:srgbClr val="7D0013"/>
                </a:solidFill>
                <a:latin typeface="Arial" charset="0"/>
                <a:ea typeface="+mn-ea"/>
                <a:cs typeface="+mn-cs"/>
                <a:sym typeface="Wingdings 3" pitchFamily="18" charset="2"/>
              </a:defRPr>
            </a:lvl2pPr>
            <a:lvl3pPr marL="914400" algn="l" rtl="0" fontAlgn="base">
              <a:spcBef>
                <a:spcPct val="10000"/>
              </a:spcBef>
              <a:spcAft>
                <a:spcPct val="10000"/>
              </a:spcAft>
              <a:defRPr sz="1200" kern="1200">
                <a:solidFill>
                  <a:srgbClr val="7D0013"/>
                </a:solidFill>
                <a:latin typeface="Arial" charset="0"/>
                <a:ea typeface="+mn-ea"/>
                <a:cs typeface="+mn-cs"/>
                <a:sym typeface="Wingdings 3" pitchFamily="18" charset="2"/>
              </a:defRPr>
            </a:lvl3pPr>
            <a:lvl4pPr marL="1371600" algn="l" rtl="0" fontAlgn="base">
              <a:spcBef>
                <a:spcPct val="10000"/>
              </a:spcBef>
              <a:spcAft>
                <a:spcPct val="10000"/>
              </a:spcAft>
              <a:defRPr sz="1200" kern="1200">
                <a:solidFill>
                  <a:srgbClr val="7D0013"/>
                </a:solidFill>
                <a:latin typeface="Arial" charset="0"/>
                <a:ea typeface="+mn-ea"/>
                <a:cs typeface="+mn-cs"/>
                <a:sym typeface="Wingdings 3" pitchFamily="18" charset="2"/>
              </a:defRPr>
            </a:lvl4pPr>
            <a:lvl5pPr marL="1828800" algn="l" rtl="0" fontAlgn="base">
              <a:spcBef>
                <a:spcPct val="10000"/>
              </a:spcBef>
              <a:spcAft>
                <a:spcPct val="10000"/>
              </a:spcAft>
              <a:defRPr sz="1200" kern="1200">
                <a:solidFill>
                  <a:srgbClr val="7D0013"/>
                </a:solidFill>
                <a:latin typeface="Arial" charset="0"/>
                <a:ea typeface="+mn-ea"/>
                <a:cs typeface="+mn-cs"/>
                <a:sym typeface="Wingdings 3" pitchFamily="18" charset="2"/>
              </a:defRPr>
            </a:lvl5pPr>
            <a:lvl6pPr marL="2286000" algn="l" defTabSz="914400" rtl="0" eaLnBrk="1" latinLnBrk="0" hangingPunct="1">
              <a:defRPr sz="1200" kern="1200">
                <a:solidFill>
                  <a:srgbClr val="7D0013"/>
                </a:solidFill>
                <a:latin typeface="Arial" charset="0"/>
                <a:ea typeface="+mn-ea"/>
                <a:cs typeface="+mn-cs"/>
                <a:sym typeface="Wingdings 3" pitchFamily="18" charset="2"/>
              </a:defRPr>
            </a:lvl6pPr>
            <a:lvl7pPr marL="2743200" algn="l" defTabSz="914400" rtl="0" eaLnBrk="1" latinLnBrk="0" hangingPunct="1">
              <a:defRPr sz="1200" kern="1200">
                <a:solidFill>
                  <a:srgbClr val="7D0013"/>
                </a:solidFill>
                <a:latin typeface="Arial" charset="0"/>
                <a:ea typeface="+mn-ea"/>
                <a:cs typeface="+mn-cs"/>
                <a:sym typeface="Wingdings 3" pitchFamily="18" charset="2"/>
              </a:defRPr>
            </a:lvl7pPr>
            <a:lvl8pPr marL="3200400" algn="l" defTabSz="914400" rtl="0" eaLnBrk="1" latinLnBrk="0" hangingPunct="1">
              <a:defRPr sz="1200" kern="1200">
                <a:solidFill>
                  <a:srgbClr val="7D0013"/>
                </a:solidFill>
                <a:latin typeface="Arial" charset="0"/>
                <a:ea typeface="+mn-ea"/>
                <a:cs typeface="+mn-cs"/>
                <a:sym typeface="Wingdings 3" pitchFamily="18" charset="2"/>
              </a:defRPr>
            </a:lvl8pPr>
            <a:lvl9pPr marL="3657600" algn="l" defTabSz="914400" rtl="0" eaLnBrk="1" latinLnBrk="0" hangingPunct="1">
              <a:defRPr sz="1200" kern="1200">
                <a:solidFill>
                  <a:srgbClr val="7D0013"/>
                </a:solidFill>
                <a:latin typeface="Arial" charset="0"/>
                <a:ea typeface="+mn-ea"/>
                <a:cs typeface="+mn-cs"/>
                <a:sym typeface="Wingdings 3" pitchFamily="18" charset="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2"/>
                </a:solidFill>
              </a:rPr>
              <a:t>2 </a:t>
            </a:r>
            <a:r>
              <a:rPr lang="ru-RU" sz="1200" dirty="0">
                <a:solidFill>
                  <a:schemeClr val="bg2"/>
                </a:solidFill>
              </a:rPr>
              <a:t>курс 10 группа Возовиков Никита Александрович</a:t>
            </a:r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25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bldLvl="2" autoUpdateAnimBg="0" advAuto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4" name="Rectangle 14">
            <a:extLst>
              <a:ext uri="{FF2B5EF4-FFF2-40B4-BE49-F238E27FC236}">
                <a16:creationId xmlns:a16="http://schemas.microsoft.com/office/drawing/2014/main" id="{DEDA5B7B-0FF7-49D6-B68E-C943EC360FD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804356" y="-318823"/>
            <a:ext cx="1200329" cy="544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ru-RU" altLang="ru-RU" sz="6600" b="1" dirty="0">
                <a:solidFill>
                  <a:srgbClr val="1469B2"/>
                </a:solidFill>
                <a:latin typeface="Arial" panose="020B0604020202020204" pitchFamily="34" charset="0"/>
              </a:rPr>
              <a:t>Рынок труда</a:t>
            </a:r>
            <a:endParaRPr lang="en-US" altLang="ru-RU" sz="6600" b="1" dirty="0">
              <a:solidFill>
                <a:srgbClr val="1469B2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572118D5-A4AE-4281-B6AC-DED222EE7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60726"/>
            <a:ext cx="3048000" cy="3292475"/>
          </a:xfrm>
          <a:prstGeom prst="rect">
            <a:avLst/>
          </a:prstGeom>
          <a:solidFill>
            <a:srgbClr val="7D00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altLang="ru-RU" sz="1600" b="1">
                <a:solidFill>
                  <a:srgbClr val="F5F1D3"/>
                </a:solidFill>
                <a:latin typeface="Arial" panose="020B0604020202020204" pitchFamily="34" charset="0"/>
              </a:rPr>
              <a:t>Возовиков Никита Александрович</a:t>
            </a:r>
          </a:p>
          <a:p>
            <a:pPr eaLnBrk="1" hangingPunct="1"/>
            <a:r>
              <a:rPr lang="ru-RU" altLang="ru-RU" sz="1600" b="1">
                <a:solidFill>
                  <a:srgbClr val="F5F1D3"/>
                </a:solidFill>
                <a:latin typeface="Arial" panose="020B0604020202020204" pitchFamily="34" charset="0"/>
              </a:rPr>
              <a:t>студент 2 курса 10 группы </a:t>
            </a:r>
          </a:p>
          <a:p>
            <a:pPr eaLnBrk="1" hangingPunct="1"/>
            <a:r>
              <a:rPr lang="ru-RU" altLang="ru-RU" sz="1600" b="1">
                <a:solidFill>
                  <a:srgbClr val="F5F1D3"/>
                </a:solidFill>
                <a:latin typeface="Arial" panose="020B0604020202020204" pitchFamily="34" charset="0"/>
              </a:rPr>
              <a:t>специальности «Компьютерная Безопасность»</a:t>
            </a:r>
          </a:p>
          <a:p>
            <a:pPr eaLnBrk="1" hangingPunct="1"/>
            <a:r>
              <a:rPr lang="ru-RU" altLang="ru-RU" sz="1600" b="1">
                <a:solidFill>
                  <a:srgbClr val="F5F1D3"/>
                </a:solidFill>
                <a:latin typeface="Arial" panose="020B0604020202020204" pitchFamily="34" charset="0"/>
              </a:rPr>
              <a:t>дневной формы получения</a:t>
            </a:r>
          </a:p>
          <a:p>
            <a:pPr eaLnBrk="1" hangingPunct="1"/>
            <a:r>
              <a:rPr lang="ru-RU" altLang="ru-RU" sz="1600" b="1">
                <a:solidFill>
                  <a:srgbClr val="F5F1D3"/>
                </a:solidFill>
                <a:latin typeface="Arial" panose="020B0604020202020204" pitchFamily="34" charset="0"/>
              </a:rPr>
              <a:t>высшего образования</a:t>
            </a:r>
          </a:p>
          <a:p>
            <a:pPr eaLnBrk="1" hangingPunct="1"/>
            <a:r>
              <a:rPr lang="ru-RU" altLang="ru-RU" sz="1600" b="1">
                <a:solidFill>
                  <a:srgbClr val="F5F1D3"/>
                </a:solidFill>
                <a:latin typeface="Arial" panose="020B0604020202020204" pitchFamily="34" charset="0"/>
              </a:rPr>
              <a:t> </a:t>
            </a:r>
          </a:p>
          <a:p>
            <a:pPr eaLnBrk="1" hangingPunct="1"/>
            <a:r>
              <a:rPr lang="ru-RU" altLang="ru-RU" sz="1600" b="1">
                <a:solidFill>
                  <a:srgbClr val="F5F1D3"/>
                </a:solidFill>
                <a:latin typeface="Arial" panose="020B0604020202020204" pitchFamily="34" charset="0"/>
              </a:rPr>
              <a:t>Научный руководитель:</a:t>
            </a:r>
          </a:p>
          <a:p>
            <a:pPr eaLnBrk="1" hangingPunct="1"/>
            <a:r>
              <a:rPr lang="ru-RU" altLang="ru-RU" sz="1600" b="1">
                <a:solidFill>
                  <a:srgbClr val="F5F1D3"/>
                </a:solidFill>
                <a:latin typeface="Arial" panose="020B0604020202020204" pitchFamily="34" charset="0"/>
              </a:rPr>
              <a:t>старший преподаватель </a:t>
            </a:r>
          </a:p>
          <a:p>
            <a:pPr eaLnBrk="1" hangingPunct="1"/>
            <a:r>
              <a:rPr lang="ru-RU" altLang="ru-RU" sz="1600" b="1">
                <a:solidFill>
                  <a:srgbClr val="F5F1D3"/>
                </a:solidFill>
                <a:latin typeface="Arial" panose="020B0604020202020204" pitchFamily="34" charset="0"/>
              </a:rPr>
              <a:t>Т. С. Петрусевич</a:t>
            </a:r>
          </a:p>
          <a:p>
            <a:pPr eaLnBrk="1" hangingPunct="1"/>
            <a:r>
              <a:rPr lang="ru-RU" altLang="ru-RU" sz="1600" b="1">
                <a:solidFill>
                  <a:srgbClr val="F5F1D3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F4AB9E6F-E613-4D07-BD2C-DD9B0A362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667000"/>
            <a:ext cx="14620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altLang="ru-RU" sz="1600" b="1">
                <a:solidFill>
                  <a:srgbClr val="7D0013"/>
                </a:solidFill>
                <a:latin typeface="Arial" panose="020B0604020202020204" pitchFamily="34" charset="0"/>
              </a:rPr>
              <a:t>Подготовил</a:t>
            </a:r>
            <a:r>
              <a:rPr lang="en-US" altLang="ru-RU" sz="1600" b="1">
                <a:solidFill>
                  <a:srgbClr val="7D0013"/>
                </a:solidFill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5125" name="TextBox 1">
            <a:extLst>
              <a:ext uri="{FF2B5EF4-FFF2-40B4-BE49-F238E27FC236}">
                <a16:creationId xmlns:a16="http://schemas.microsoft.com/office/drawing/2014/main" id="{0CD49E16-0409-488A-A27F-52C7624E9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79375"/>
            <a:ext cx="8686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altLang="ru-RU" b="1">
                <a:solidFill>
                  <a:srgbClr val="1469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endParaRPr lang="ru-RU" altLang="ru-RU">
              <a:solidFill>
                <a:srgbClr val="1469B2"/>
              </a:solidFill>
              <a:cs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altLang="ru-RU" b="1">
                <a:solidFill>
                  <a:srgbClr val="1469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БЕЛОРУССКИЙ ГОСУДАРСТВЕННЫЙ УНИВЕРСИТЕТ</a:t>
            </a:r>
            <a:endParaRPr lang="ru-RU" altLang="ru-RU">
              <a:solidFill>
                <a:srgbClr val="1469B2"/>
              </a:solidFill>
              <a:cs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altLang="ru-RU" b="1">
                <a:solidFill>
                  <a:srgbClr val="1469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ФАКУЛЬТЕТ</a:t>
            </a:r>
            <a:r>
              <a:rPr lang="en-US" altLang="ru-RU" b="1">
                <a:solidFill>
                  <a:srgbClr val="1469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>
                <a:solidFill>
                  <a:srgbClr val="1469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ПРИКЛАДНОЙ МАТЕМАТИКИ И ИНФОРМАТИКИ</a:t>
            </a:r>
            <a:endParaRPr lang="ru-RU" altLang="ru-RU">
              <a:solidFill>
                <a:srgbClr val="1469B2"/>
              </a:solidFill>
              <a:cs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altLang="ru-RU" b="1">
                <a:solidFill>
                  <a:srgbClr val="1469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международной политической экономии</a:t>
            </a:r>
            <a:endParaRPr lang="ru-RU" altLang="ru-RU">
              <a:solidFill>
                <a:srgbClr val="1469B2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14" grpId="0"/>
      <p:bldP spid="9" grpId="0"/>
      <p:bldP spid="51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2">
            <a:extLst>
              <a:ext uri="{FF2B5EF4-FFF2-40B4-BE49-F238E27FC236}">
                <a16:creationId xmlns:a16="http://schemas.microsoft.com/office/drawing/2014/main" id="{07982514-6581-4D86-B4A5-D4FA1C336E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93D7985-D7E1-46AC-AFDC-4412448A0FFF}" type="slidenum">
              <a:rPr lang="en-US" altLang="ru-RU" sz="1200">
                <a:solidFill>
                  <a:srgbClr val="0066B3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из </a:t>
            </a:r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2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7</a:t>
            </a:r>
            <a:endParaRPr lang="en-US" altLang="ru-RU" sz="1200" dirty="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5BD4C7B-C827-46BD-AE73-B57AD79D6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0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>
                <a:solidFill>
                  <a:srgbClr val="0066B3"/>
                </a:solidFill>
                <a:latin typeface="Arial" panose="020B0604020202020204" pitchFamily="34" charset="0"/>
              </a:rPr>
              <a:t>Объяснение существования безработицы</a:t>
            </a:r>
            <a:endParaRPr lang="en-US" altLang="ru-RU" sz="200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2F5AA57-8492-47F5-B5B4-E3D57F004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9144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10000"/>
              </a:spcBef>
              <a:spcAft>
                <a:spcPct val="10000"/>
              </a:spcAft>
            </a:pPr>
            <a:r>
              <a:rPr lang="ru-RU" altLang="ru-RU">
                <a:solidFill>
                  <a:srgbClr val="7D0013"/>
                </a:solidFill>
                <a:latin typeface="Arial" panose="020B0604020202020204" pitchFamily="34" charset="0"/>
              </a:rPr>
              <a:t>Липкая заработная плата</a:t>
            </a:r>
            <a:endParaRPr lang="en-US" altLang="ru-RU">
              <a:solidFill>
                <a:srgbClr val="7D0013"/>
              </a:solidFill>
              <a:latin typeface="Arial" panose="020B0604020202020204" pitchFamily="34" charset="0"/>
            </a:endParaRPr>
          </a:p>
        </p:txBody>
      </p:sp>
      <p:sp>
        <p:nvSpPr>
          <p:cNvPr id="2509828" name="Rectangle 4">
            <a:extLst>
              <a:ext uri="{FF2B5EF4-FFF2-40B4-BE49-F238E27FC236}">
                <a16:creationId xmlns:a16="http://schemas.microsoft.com/office/drawing/2014/main" id="{E9C8C2DA-26B3-4DE7-B0CF-BAE2DED73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133600"/>
            <a:ext cx="533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>
                <a:solidFill>
                  <a:srgbClr val="006668"/>
                </a:solidFill>
                <a:latin typeface="Arial" panose="020B0604020202020204" pitchFamily="34" charset="0"/>
              </a:rPr>
              <a:t>Явные контракты - </a:t>
            </a: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Трудовые контракты, в которых оговаривается заработная плата работников, обычно на срок от 1 до 3 лет.</a:t>
            </a:r>
            <a:endParaRPr lang="en-US" altLang="ru-RU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509829" name="Rectangle 5">
            <a:extLst>
              <a:ext uri="{FF2B5EF4-FFF2-40B4-BE49-F238E27FC236}">
                <a16:creationId xmlns:a16="http://schemas.microsoft.com/office/drawing/2014/main" id="{1675F882-9596-455A-91BB-C4B024A3C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447800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10000"/>
              </a:spcBef>
              <a:spcAft>
                <a:spcPct val="10000"/>
              </a:spcAft>
            </a:pPr>
            <a:r>
              <a:rPr lang="ru-RU" altLang="ru-RU">
                <a:solidFill>
                  <a:srgbClr val="59595C"/>
                </a:solidFill>
                <a:latin typeface="Arial" panose="020B0604020202020204" pitchFamily="34" charset="0"/>
              </a:rPr>
              <a:t>Явные контракты</a:t>
            </a:r>
            <a:endParaRPr lang="en-US" altLang="ru-RU">
              <a:solidFill>
                <a:srgbClr val="59595C"/>
              </a:solidFill>
              <a:latin typeface="Arial" panose="020B0604020202020204" pitchFamily="34" charset="0"/>
            </a:endParaRPr>
          </a:p>
        </p:txBody>
      </p:sp>
      <p:sp>
        <p:nvSpPr>
          <p:cNvPr id="2509830" name="Rectangle 6">
            <a:extLst>
              <a:ext uri="{FF2B5EF4-FFF2-40B4-BE49-F238E27FC236}">
                <a16:creationId xmlns:a16="http://schemas.microsoft.com/office/drawing/2014/main" id="{C56B50B9-4FF8-4516-9386-52FEF56A5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76600"/>
            <a:ext cx="533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>
                <a:solidFill>
                  <a:srgbClr val="006668"/>
                </a:solidFill>
                <a:latin typeface="Arial" panose="020B0604020202020204" pitchFamily="34" charset="0"/>
              </a:rPr>
              <a:t>Корректировка стоимости жизни - </a:t>
            </a: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Положения контракта, которые связывают заработную плату с изменениями стоимости жизни. Чем выше уровень инфляции, тем больше повышается заработная плата.</a:t>
            </a:r>
            <a:endParaRPr lang="en-US" altLang="ru-RU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55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0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0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828" grpId="0"/>
      <p:bldP spid="2509829" grpId="0"/>
      <p:bldP spid="25098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A474AAB4-5E12-4E20-B53B-8BE9397170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3DEEA3-A09E-429A-8D56-73D09B4184F0}" type="slidenum">
              <a:rPr lang="en-US" altLang="ru-RU" sz="1200">
                <a:solidFill>
                  <a:srgbClr val="0066B3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из </a:t>
            </a:r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2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7</a:t>
            </a:r>
            <a:endParaRPr lang="en-US" altLang="ru-RU" sz="1200" dirty="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96FEA659-9869-4C75-93CE-005CCA248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0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>
                <a:solidFill>
                  <a:srgbClr val="0066B3"/>
                </a:solidFill>
                <a:latin typeface="Arial" panose="020B0604020202020204" pitchFamily="34" charset="0"/>
              </a:rPr>
              <a:t>Объяснение существования безработицы</a:t>
            </a:r>
            <a:endParaRPr lang="en-US" altLang="ru-RU" sz="200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511875" name="Rectangle 3">
            <a:extLst>
              <a:ext uri="{FF2B5EF4-FFF2-40B4-BE49-F238E27FC236}">
                <a16:creationId xmlns:a16="http://schemas.microsoft.com/office/drawing/2014/main" id="{322E985E-51C8-46A8-B88C-6954DCA2E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9144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10000"/>
              </a:spcBef>
              <a:spcAft>
                <a:spcPct val="10000"/>
              </a:spcAft>
            </a:pPr>
            <a:r>
              <a:rPr lang="ru-RU" altLang="ru-RU">
                <a:solidFill>
                  <a:srgbClr val="7D0013"/>
                </a:solidFill>
                <a:latin typeface="Arial" panose="020B0604020202020204" pitchFamily="34" charset="0"/>
              </a:rPr>
              <a:t>Теория эффективной заработной платы</a:t>
            </a:r>
            <a:endParaRPr lang="en-US" altLang="ru-RU">
              <a:solidFill>
                <a:srgbClr val="7D0013"/>
              </a:solidFill>
              <a:latin typeface="Arial" panose="020B0604020202020204" pitchFamily="34" charset="0"/>
            </a:endParaRPr>
          </a:p>
        </p:txBody>
      </p:sp>
      <p:sp>
        <p:nvSpPr>
          <p:cNvPr id="2511881" name="Rectangle 9">
            <a:extLst>
              <a:ext uri="{FF2B5EF4-FFF2-40B4-BE49-F238E27FC236}">
                <a16:creationId xmlns:a16="http://schemas.microsoft.com/office/drawing/2014/main" id="{B9ACB369-3C78-4D7F-AB9B-650A8C079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133600"/>
            <a:ext cx="5334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>
                <a:solidFill>
                  <a:srgbClr val="006668"/>
                </a:solidFill>
                <a:latin typeface="Arial" panose="020B0604020202020204" pitchFamily="34" charset="0"/>
              </a:rPr>
              <a:t>	Теория эффективной заработной платы - </a:t>
            </a: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эффективность фирм возрастает, если оплата труда их работников превышает равновесный уровень.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	Следовательно, фирмам выгодно поддерживать завышенную заработную плату даже при наличии избытка предложения рабочей силы, что увеличивает безработицу.</a:t>
            </a:r>
            <a:endParaRPr lang="en-US" altLang="ru-RU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1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1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1875" grpId="0"/>
      <p:bldP spid="25118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2">
            <a:extLst>
              <a:ext uri="{FF2B5EF4-FFF2-40B4-BE49-F238E27FC236}">
                <a16:creationId xmlns:a16="http://schemas.microsoft.com/office/drawing/2014/main" id="{3AE84A79-59CE-4ED5-943D-91E9AF25B5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50400A-BCFC-4A79-8543-795C574DD31E}" type="slidenum">
              <a:rPr lang="en-US" altLang="ru-RU" sz="1200">
                <a:solidFill>
                  <a:srgbClr val="0066B3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из</a:t>
            </a:r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2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7</a:t>
            </a:r>
            <a:endParaRPr lang="en-US" altLang="ru-RU" sz="1200" dirty="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E6EDF89-4D11-4E7A-9729-8FA5377A6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0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>
                <a:solidFill>
                  <a:srgbClr val="0066B3"/>
                </a:solidFill>
                <a:latin typeface="Arial" panose="020B0604020202020204" pitchFamily="34" charset="0"/>
              </a:rPr>
              <a:t>Объяснение существования безработицы</a:t>
            </a:r>
            <a:endParaRPr lang="en-US" altLang="ru-RU" sz="200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512899" name="Rectangle 3">
            <a:extLst>
              <a:ext uri="{FF2B5EF4-FFF2-40B4-BE49-F238E27FC236}">
                <a16:creationId xmlns:a16="http://schemas.microsoft.com/office/drawing/2014/main" id="{FF1CF965-C26E-4266-B387-D1F8EA6EB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9144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10000"/>
              </a:spcBef>
              <a:spcAft>
                <a:spcPct val="10000"/>
              </a:spcAft>
            </a:pPr>
            <a:r>
              <a:rPr lang="ru-RU" altLang="ru-RU">
                <a:solidFill>
                  <a:srgbClr val="7D0013"/>
                </a:solidFill>
                <a:latin typeface="Arial" panose="020B0604020202020204" pitchFamily="34" charset="0"/>
              </a:rPr>
              <a:t>Несовершенная информация</a:t>
            </a:r>
            <a:endParaRPr lang="en-US" altLang="ru-RU">
              <a:solidFill>
                <a:srgbClr val="7D0013"/>
              </a:solidFill>
              <a:latin typeface="Arial" panose="020B0604020202020204" pitchFamily="34" charset="0"/>
            </a:endParaRPr>
          </a:p>
        </p:txBody>
      </p:sp>
      <p:sp>
        <p:nvSpPr>
          <p:cNvPr id="2512900" name="Rectangle 4">
            <a:extLst>
              <a:ext uri="{FF2B5EF4-FFF2-40B4-BE49-F238E27FC236}">
                <a16:creationId xmlns:a16="http://schemas.microsoft.com/office/drawing/2014/main" id="{EF5EE1E3-E8D0-4C02-981E-9687B7AD3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133600"/>
            <a:ext cx="5334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У фирм может быть недостаточно информации, чтобы определить корректный размер заработной платы на рынке труда. В этом случае говорят, что фирма обладает несовершенной информацией.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Если фирмы обладают неполной информацией, они могут неправильно установить заработную плату – т.е заработную плату, которая не способствует улучшению ситуации на рынке труда.</a:t>
            </a:r>
            <a:endParaRPr lang="en-US" altLang="ru-RU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9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12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12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2899" grpId="0"/>
      <p:bldP spid="251290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>
            <a:extLst>
              <a:ext uri="{FF2B5EF4-FFF2-40B4-BE49-F238E27FC236}">
                <a16:creationId xmlns:a16="http://schemas.microsoft.com/office/drawing/2014/main" id="{F10E438C-21BB-4772-BCCF-BCD6D29255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7ADAE26-CBE2-4192-9C32-8C0CE8FC9A8D}" type="slidenum">
              <a:rPr lang="en-US" altLang="ru-RU" sz="1200">
                <a:solidFill>
                  <a:srgbClr val="0066B3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из</a:t>
            </a:r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2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7</a:t>
            </a:r>
            <a:endParaRPr lang="en-US" altLang="ru-RU" sz="1200" dirty="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669FE66-71C2-4687-AF0F-64D2B96BA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0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>
                <a:solidFill>
                  <a:srgbClr val="0066B3"/>
                </a:solidFill>
                <a:latin typeface="Arial" panose="020B0604020202020204" pitchFamily="34" charset="0"/>
              </a:rPr>
              <a:t>Объяснение существования безработицы</a:t>
            </a:r>
            <a:endParaRPr lang="en-US" altLang="ru-RU" sz="200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513923" name="Rectangle 3">
            <a:extLst>
              <a:ext uri="{FF2B5EF4-FFF2-40B4-BE49-F238E27FC236}">
                <a16:creationId xmlns:a16="http://schemas.microsoft.com/office/drawing/2014/main" id="{D7370761-1CB8-4F07-8AAE-6F257DCB0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9144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10000"/>
              </a:spcBef>
              <a:spcAft>
                <a:spcPct val="10000"/>
              </a:spcAft>
            </a:pPr>
            <a:r>
              <a:rPr lang="ru-RU" altLang="ru-RU">
                <a:solidFill>
                  <a:srgbClr val="7D0013"/>
                </a:solidFill>
                <a:latin typeface="Arial" panose="020B0604020202020204" pitchFamily="34" charset="0"/>
              </a:rPr>
              <a:t>Законы о минимальной заработной плате</a:t>
            </a:r>
            <a:endParaRPr lang="en-US" altLang="ru-RU">
              <a:solidFill>
                <a:srgbClr val="7D0013"/>
              </a:solidFill>
              <a:latin typeface="Arial" panose="020B0604020202020204" pitchFamily="34" charset="0"/>
            </a:endParaRPr>
          </a:p>
        </p:txBody>
      </p:sp>
      <p:sp>
        <p:nvSpPr>
          <p:cNvPr id="2513924" name="Rectangle 4">
            <a:extLst>
              <a:ext uri="{FF2B5EF4-FFF2-40B4-BE49-F238E27FC236}">
                <a16:creationId xmlns:a16="http://schemas.microsoft.com/office/drawing/2014/main" id="{561C67D5-53AD-488D-9EA8-E624F5F1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828800"/>
            <a:ext cx="533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>
                <a:solidFill>
                  <a:srgbClr val="006668"/>
                </a:solidFill>
                <a:latin typeface="Arial" panose="020B0604020202020204" pitchFamily="34" charset="0"/>
              </a:rPr>
              <a:t>Законы о минимальной заработной плате -</a:t>
            </a: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Законы, устанавливающие минимальный уровень заработной платы, то есть минимальную почасовую ставку для любого вида труда.</a:t>
            </a:r>
            <a:endParaRPr lang="en-US" altLang="ru-RU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513925" name="Rectangle 5">
            <a:extLst>
              <a:ext uri="{FF2B5EF4-FFF2-40B4-BE49-F238E27FC236}">
                <a16:creationId xmlns:a16="http://schemas.microsoft.com/office/drawing/2014/main" id="{3C36C421-597E-417C-9525-5CED6B0F6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775" y="37338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10000"/>
              </a:spcBef>
              <a:spcAft>
                <a:spcPct val="10000"/>
              </a:spcAft>
            </a:pPr>
            <a:r>
              <a:rPr lang="ru-RU" altLang="ru-RU">
                <a:solidFill>
                  <a:srgbClr val="7D0013"/>
                </a:solidFill>
                <a:latin typeface="Arial" panose="020B0604020202020204" pitchFamily="34" charset="0"/>
              </a:rPr>
              <a:t>Открытый вопрос о существовании безработицы</a:t>
            </a:r>
            <a:endParaRPr lang="en-US" altLang="ru-RU">
              <a:solidFill>
                <a:srgbClr val="7D0013"/>
              </a:solidFill>
              <a:latin typeface="Arial" panose="020B0604020202020204" pitchFamily="34" charset="0"/>
            </a:endParaRPr>
          </a:p>
        </p:txBody>
      </p:sp>
      <p:sp>
        <p:nvSpPr>
          <p:cNvPr id="2513926" name="Rectangle 6">
            <a:extLst>
              <a:ext uri="{FF2B5EF4-FFF2-40B4-BE49-F238E27FC236}">
                <a16:creationId xmlns:a16="http://schemas.microsoft.com/office/drawing/2014/main" id="{46920277-98CD-4AF7-BBF7-EA411E81D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267200"/>
            <a:ext cx="533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Естественно, список причин появления безработицы очень обширный, и нет простых ответов на вопрос, почему всё-таки существует безработица.</a:t>
            </a:r>
            <a:endParaRPr lang="en-US" altLang="ru-RU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68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13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1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13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3923" grpId="0"/>
      <p:bldP spid="2513924" grpId="0" build="p"/>
      <p:bldP spid="2513925" grpId="0"/>
      <p:bldP spid="251392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2">
            <a:extLst>
              <a:ext uri="{FF2B5EF4-FFF2-40B4-BE49-F238E27FC236}">
                <a16:creationId xmlns:a16="http://schemas.microsoft.com/office/drawing/2014/main" id="{32F0DF44-6021-4913-A070-4FB027DEAB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7B4273-5712-4DAE-A68B-73EA9947C9D2}" type="slidenum">
              <a:rPr lang="en-US" altLang="ru-RU" sz="1200">
                <a:solidFill>
                  <a:srgbClr val="0066B3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из</a:t>
            </a:r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2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7</a:t>
            </a:r>
            <a:endParaRPr lang="en-US" altLang="ru-RU" sz="1200" dirty="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514946" name="Rectangle 2">
            <a:extLst>
              <a:ext uri="{FF2B5EF4-FFF2-40B4-BE49-F238E27FC236}">
                <a16:creationId xmlns:a16="http://schemas.microsoft.com/office/drawing/2014/main" id="{F0766142-E9A4-491B-9E96-95933D199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0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>
                <a:solidFill>
                  <a:srgbClr val="0066B3"/>
                </a:solidFill>
                <a:latin typeface="Arial" panose="020B0604020202020204" pitchFamily="34" charset="0"/>
              </a:rPr>
              <a:t>Краткосрочная связь между уровнем безработицы и темпом инфляции</a:t>
            </a:r>
            <a:endParaRPr lang="en-US" altLang="ru-RU" sz="200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514951" name="Rectangle 7">
            <a:extLst>
              <a:ext uri="{FF2B5EF4-FFF2-40B4-BE49-F238E27FC236}">
                <a16:creationId xmlns:a16="http://schemas.microsoft.com/office/drawing/2014/main" id="{4C2DDCA1-BB4D-472F-8992-54F5D5103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038475"/>
            <a:ext cx="2514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10000"/>
              </a:spcBef>
              <a:spcAft>
                <a:spcPct val="10000"/>
              </a:spcAft>
            </a:pPr>
            <a:r>
              <a:rPr lang="ru-RU" altLang="ru-RU" sz="1200">
                <a:solidFill>
                  <a:prstClr val="black"/>
                </a:solidFill>
                <a:latin typeface="Arial" panose="020B0604020202020204" pitchFamily="34" charset="0"/>
              </a:rPr>
              <a:t>Кривая AS показывает положительную взаимосвязь между уровнем цен (P) и совокупным выпуском (доходом) (Y).</a:t>
            </a:r>
            <a:endParaRPr lang="en-US" altLang="ru-RU" sz="12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2514953" name="Picture 9">
            <a:extLst>
              <a:ext uri="{FF2B5EF4-FFF2-40B4-BE49-F238E27FC236}">
                <a16:creationId xmlns:a16="http://schemas.microsoft.com/office/drawing/2014/main" id="{D1132A70-C9B9-4DE7-9886-B9A4E13FA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582863"/>
            <a:ext cx="3741738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14954" name="Picture 10" descr="fig14_3_2ppt">
            <a:extLst>
              <a:ext uri="{FF2B5EF4-FFF2-40B4-BE49-F238E27FC236}">
                <a16:creationId xmlns:a16="http://schemas.microsoft.com/office/drawing/2014/main" id="{E03E4205-136C-44E8-9E93-22EE16797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581276"/>
            <a:ext cx="3741738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14955" name="Rectangle 11">
            <a:extLst>
              <a:ext uri="{FF2B5EF4-FFF2-40B4-BE49-F238E27FC236}">
                <a16:creationId xmlns:a16="http://schemas.microsoft.com/office/drawing/2014/main" id="{8705F67E-2E4C-4956-8178-E8062B8BF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371600"/>
            <a:ext cx="533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В краткосрочной перспективе уровень безработицы (U) и совокупный выпуск (доход) (Y) имеют обратную связь.</a:t>
            </a:r>
            <a:endParaRPr lang="en-US" altLang="ru-RU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85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4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14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4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14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51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51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4946" grpId="0"/>
      <p:bldP spid="2514951" grpId="0" build="p" autoUpdateAnimBg="0"/>
      <p:bldP spid="25149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2">
            <a:extLst>
              <a:ext uri="{FF2B5EF4-FFF2-40B4-BE49-F238E27FC236}">
                <a16:creationId xmlns:a16="http://schemas.microsoft.com/office/drawing/2014/main" id="{B01CED13-78CB-4979-BD27-C2BECB7C48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8DE147C-0FD7-49B0-9F36-1844FC1476D1}" type="slidenum">
              <a:rPr lang="en-US" altLang="ru-RU" sz="1200">
                <a:solidFill>
                  <a:srgbClr val="0066B3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из</a:t>
            </a:r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2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7</a:t>
            </a:r>
            <a:endParaRPr lang="en-US" altLang="ru-RU" sz="1200" dirty="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EC8C92A-F9D1-4B04-BED6-82C30AFF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0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>
                <a:solidFill>
                  <a:srgbClr val="0066B3"/>
                </a:solidFill>
                <a:latin typeface="Arial" panose="020B0604020202020204" pitchFamily="34" charset="0"/>
              </a:rPr>
              <a:t>Краткосрочная связь между уровнем безработицы и инфляцией</a:t>
            </a:r>
            <a:endParaRPr lang="en-US" altLang="ru-RU" sz="200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515971" name="Rectangle 3">
            <a:extLst>
              <a:ext uri="{FF2B5EF4-FFF2-40B4-BE49-F238E27FC236}">
                <a16:creationId xmlns:a16="http://schemas.microsoft.com/office/drawing/2014/main" id="{D8641051-53AB-4336-BCDC-037EDC5D1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524126"/>
            <a:ext cx="25146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10000"/>
              </a:spcBef>
              <a:spcAft>
                <a:spcPct val="10000"/>
              </a:spcAft>
            </a:pPr>
            <a:r>
              <a:rPr lang="ru-RU" altLang="ru-RU" sz="1200">
                <a:solidFill>
                  <a:prstClr val="black"/>
                </a:solidFill>
                <a:latin typeface="Arial" panose="020B0604020202020204" pitchFamily="34" charset="0"/>
              </a:rPr>
              <a:t>Эта кривая показывает отрицательную связь между уровнем цен (P) и уровнем безработицы (U). По мере того, как уровень безработицы снижается в, уровень цен растет все больше и больше.</a:t>
            </a:r>
            <a:endParaRPr lang="en-US" altLang="ru-RU" sz="12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2515976" name="Picture 8">
            <a:extLst>
              <a:ext uri="{FF2B5EF4-FFF2-40B4-BE49-F238E27FC236}">
                <a16:creationId xmlns:a16="http://schemas.microsoft.com/office/drawing/2014/main" id="{8F66042F-DA74-4020-AAD0-0A21912F1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828800"/>
            <a:ext cx="44767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15977" name="Picture 9" descr="fig14_4_2ppt">
            <a:extLst>
              <a:ext uri="{FF2B5EF4-FFF2-40B4-BE49-F238E27FC236}">
                <a16:creationId xmlns:a16="http://schemas.microsoft.com/office/drawing/2014/main" id="{699199CD-5800-41AB-8266-3A8BDE53C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828800"/>
            <a:ext cx="44767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13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51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51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597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>
            <a:extLst>
              <a:ext uri="{FF2B5EF4-FFF2-40B4-BE49-F238E27FC236}">
                <a16:creationId xmlns:a16="http://schemas.microsoft.com/office/drawing/2014/main" id="{DEE8D49E-687D-4638-83B6-6CB80167E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CB7DCB-A1A1-4D64-A496-6F4B65534575}" type="slidenum">
              <a:rPr lang="en-US" altLang="ru-RU" sz="1200">
                <a:solidFill>
                  <a:srgbClr val="0066B3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из</a:t>
            </a:r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2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7</a:t>
            </a:r>
            <a:endParaRPr lang="en-US" altLang="ru-RU" sz="1200" dirty="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930882A-1181-4F44-BE82-04FBE1A19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0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>
                <a:solidFill>
                  <a:srgbClr val="0066B3"/>
                </a:solidFill>
                <a:latin typeface="Arial" panose="020B0604020202020204" pitchFamily="34" charset="0"/>
              </a:rPr>
              <a:t>Краткосрочная связь между уровнем безработицы и инфляцией</a:t>
            </a:r>
            <a:endParaRPr lang="en-US" altLang="ru-RU" sz="200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517001" name="Rectangle 9">
            <a:extLst>
              <a:ext uri="{FF2B5EF4-FFF2-40B4-BE49-F238E27FC236}">
                <a16:creationId xmlns:a16="http://schemas.microsoft.com/office/drawing/2014/main" id="{C6D57212-293E-44DF-8B6B-A54867438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828800"/>
            <a:ext cx="533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>
                <a:solidFill>
                  <a:srgbClr val="006668"/>
                </a:solidFill>
                <a:latin typeface="Arial" panose="020B0604020202020204" pitchFamily="34" charset="0"/>
              </a:rPr>
              <a:t>Уровень инфляции - </a:t>
            </a: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показатель процентного изменения уровня цен за определенный период времени.</a:t>
            </a:r>
            <a:endParaRPr lang="en-US" altLang="ru-RU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517002" name="Rectangle 10">
            <a:extLst>
              <a:ext uri="{FF2B5EF4-FFF2-40B4-BE49-F238E27FC236}">
                <a16:creationId xmlns:a16="http://schemas.microsoft.com/office/drawing/2014/main" id="{EFDF0AEE-321F-463E-97CB-64639EA0A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19400"/>
            <a:ext cx="533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>
                <a:solidFill>
                  <a:srgbClr val="006668"/>
                </a:solidFill>
                <a:latin typeface="Arial" panose="020B0604020202020204" pitchFamily="34" charset="0"/>
              </a:rPr>
              <a:t>Кривая Филлипса - </a:t>
            </a: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Кривая, показывающая взаимосвязь между уровнем инфляции и уровнем безработицы.</a:t>
            </a:r>
            <a:endParaRPr lang="en-US" altLang="ru-RU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7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7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17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7001" grpId="0" build="p"/>
      <p:bldP spid="251700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>
            <a:extLst>
              <a:ext uri="{FF2B5EF4-FFF2-40B4-BE49-F238E27FC236}">
                <a16:creationId xmlns:a16="http://schemas.microsoft.com/office/drawing/2014/main" id="{0A0EB135-9A00-4A46-A256-ECA1969E05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05DDC57-009B-4C4C-9D20-2B13250213C6}" type="slidenum">
              <a:rPr lang="en-US" altLang="ru-RU" sz="1200">
                <a:solidFill>
                  <a:srgbClr val="0066B3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из</a:t>
            </a:r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2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7</a:t>
            </a:r>
            <a:endParaRPr lang="en-US" altLang="ru-RU" sz="1200" dirty="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ED7D00D-C914-47BE-BF80-C323D253B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0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>
                <a:solidFill>
                  <a:srgbClr val="0066B3"/>
                </a:solidFill>
                <a:latin typeface="Arial" panose="020B0604020202020204" pitchFamily="34" charset="0"/>
              </a:rPr>
              <a:t>Краткосрочная связь между уровнем безработицы и инфляцией</a:t>
            </a:r>
            <a:endParaRPr lang="en-US" altLang="ru-RU" sz="200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518021" name="Rectangle 5">
            <a:extLst>
              <a:ext uri="{FF2B5EF4-FFF2-40B4-BE49-F238E27FC236}">
                <a16:creationId xmlns:a16="http://schemas.microsoft.com/office/drawing/2014/main" id="{E1626C7E-C1BC-44F5-84FE-8183B6331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362200"/>
            <a:ext cx="2514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10000"/>
              </a:spcBef>
              <a:spcAft>
                <a:spcPct val="10000"/>
              </a:spcAft>
            </a:pPr>
            <a:r>
              <a:rPr lang="ru-RU" altLang="ru-RU" sz="1200">
                <a:solidFill>
                  <a:prstClr val="black"/>
                </a:solidFill>
                <a:latin typeface="Arial" panose="020B0604020202020204" pitchFamily="34" charset="0"/>
              </a:rPr>
              <a:t>Кривая Филлипса, иллюстрируюет обратную зависимость между уровнем инфляции и уровнем безработицы.</a:t>
            </a:r>
            <a:endParaRPr lang="en-US" altLang="ru-RU" sz="12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2518025" name="Picture 9">
            <a:extLst>
              <a:ext uri="{FF2B5EF4-FFF2-40B4-BE49-F238E27FC236}">
                <a16:creationId xmlns:a16="http://schemas.microsoft.com/office/drawing/2014/main" id="{6DDC71C0-2F92-443A-9737-763EFB14C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6" y="1828800"/>
            <a:ext cx="53244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18026" name="Picture 10" descr="fig14_5_2ppt">
            <a:extLst>
              <a:ext uri="{FF2B5EF4-FFF2-40B4-BE49-F238E27FC236}">
                <a16:creationId xmlns:a16="http://schemas.microsoft.com/office/drawing/2014/main" id="{6AABC88A-BAB1-4BF1-8748-83D625984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6" y="1828800"/>
            <a:ext cx="53244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38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8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51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51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802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>
            <a:extLst>
              <a:ext uri="{FF2B5EF4-FFF2-40B4-BE49-F238E27FC236}">
                <a16:creationId xmlns:a16="http://schemas.microsoft.com/office/drawing/2014/main" id="{EBF97BC5-F517-48DB-980F-9F832FAC2D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061254-0F87-414C-8B1E-4B1B5F5C2409}" type="slidenum">
              <a:rPr lang="en-US" altLang="ru-RU" sz="1200">
                <a:solidFill>
                  <a:srgbClr val="0066B3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из</a:t>
            </a:r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2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7</a:t>
            </a:r>
            <a:endParaRPr lang="en-US" altLang="ru-RU" sz="1200" dirty="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39B9E33-73A0-4DF3-A78A-565D694EE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0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>
                <a:solidFill>
                  <a:srgbClr val="0066B3"/>
                </a:solidFill>
                <a:latin typeface="Arial" panose="020B0604020202020204" pitchFamily="34" charset="0"/>
              </a:rPr>
              <a:t>Краткосрочная связь между уровнем безработицы и инфляцией</a:t>
            </a:r>
            <a:endParaRPr lang="en-US" altLang="ru-RU" sz="200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519043" name="Rectangle 3">
            <a:extLst>
              <a:ext uri="{FF2B5EF4-FFF2-40B4-BE49-F238E27FC236}">
                <a16:creationId xmlns:a16="http://schemas.microsoft.com/office/drawing/2014/main" id="{C5B4CDB8-7FE1-4DE2-8BB8-CC75B84E7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286000"/>
            <a:ext cx="2514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10000"/>
              </a:spcBef>
              <a:spcAft>
                <a:spcPct val="10000"/>
              </a:spcAft>
            </a:pPr>
            <a:r>
              <a:rPr lang="ru-RU" altLang="ru-RU" sz="1200">
                <a:solidFill>
                  <a:prstClr val="black"/>
                </a:solidFill>
                <a:latin typeface="Arial" panose="020B0604020202020204" pitchFamily="34" charset="0"/>
              </a:rPr>
              <a:t>В течение 1960-х годов казалось очевидным, что выбор одного показателя означал необходимость пожертвовать другим. Предполагалось, что можно стимулировать рост и занятость, жертвуя инфляцией, либо подавить инфляцию, согласившись на рецессию.</a:t>
            </a:r>
            <a:endParaRPr lang="en-US" altLang="ru-RU" sz="12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519044" name="Rectangle 4">
            <a:extLst>
              <a:ext uri="{FF2B5EF4-FFF2-40B4-BE49-F238E27FC236}">
                <a16:creationId xmlns:a16="http://schemas.microsoft.com/office/drawing/2014/main" id="{6E36F2E7-3B7B-4A38-A79C-664993055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828800"/>
            <a:ext cx="2432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10000"/>
              </a:spcBef>
              <a:spcAft>
                <a:spcPct val="10000"/>
              </a:spcAft>
            </a:pPr>
            <a:r>
              <a:rPr lang="ru-RU" altLang="ru-RU" sz="1200" b="1">
                <a:solidFill>
                  <a:srgbClr val="990033"/>
                </a:solidFill>
                <a:latin typeface="Arial" panose="020B0604020202020204" pitchFamily="34" charset="0"/>
              </a:rPr>
              <a:t>Безработица и инфляция, 1960–1969 гг.</a:t>
            </a:r>
            <a:endParaRPr lang="en-US" altLang="ru-RU" sz="12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519047" name="Rectangle 7">
            <a:extLst>
              <a:ext uri="{FF2B5EF4-FFF2-40B4-BE49-F238E27FC236}">
                <a16:creationId xmlns:a16="http://schemas.microsoft.com/office/drawing/2014/main" id="{3D9BA4A0-4DD7-4BB9-9A65-622189616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9144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10000"/>
              </a:spcBef>
              <a:spcAft>
                <a:spcPct val="10000"/>
              </a:spcAft>
            </a:pPr>
            <a:r>
              <a:rPr lang="ru-RU" altLang="ru-RU">
                <a:solidFill>
                  <a:srgbClr val="7D0013"/>
                </a:solidFill>
                <a:latin typeface="Arial" panose="020B0604020202020204" pitchFamily="34" charset="0"/>
              </a:rPr>
              <a:t>Кривая Филлипса: историческая справка</a:t>
            </a:r>
            <a:endParaRPr lang="en-US" altLang="ru-RU">
              <a:solidFill>
                <a:srgbClr val="7D0013"/>
              </a:solidFill>
              <a:latin typeface="Arial" panose="020B0604020202020204" pitchFamily="34" charset="0"/>
            </a:endParaRPr>
          </a:p>
        </p:txBody>
      </p:sp>
      <p:pic>
        <p:nvPicPr>
          <p:cNvPr id="2519049" name="Picture 9">
            <a:extLst>
              <a:ext uri="{FF2B5EF4-FFF2-40B4-BE49-F238E27FC236}">
                <a16:creationId xmlns:a16="http://schemas.microsoft.com/office/drawing/2014/main" id="{0BE76CB9-4D0D-4FA7-B2EB-9A9C7A3B1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6" y="1828800"/>
            <a:ext cx="49625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19050" name="Picture 10" descr="Fig14_6_2">
            <a:extLst>
              <a:ext uri="{FF2B5EF4-FFF2-40B4-BE49-F238E27FC236}">
                <a16:creationId xmlns:a16="http://schemas.microsoft.com/office/drawing/2014/main" id="{404C0802-3624-481D-9EB5-3B0D0F398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6" y="1828800"/>
            <a:ext cx="49625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29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1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1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51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19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43" grpId="0" build="p" autoUpdateAnimBg="0"/>
      <p:bldP spid="2519044" grpId="0"/>
      <p:bldP spid="25190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>
            <a:extLst>
              <a:ext uri="{FF2B5EF4-FFF2-40B4-BE49-F238E27FC236}">
                <a16:creationId xmlns:a16="http://schemas.microsoft.com/office/drawing/2014/main" id="{BD212A50-C858-4F24-A1B3-E818049004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CBF3B30-8BE9-4135-AADA-32590518AD23}" type="slidenum">
              <a:rPr lang="en-US" altLang="ru-RU" sz="1200">
                <a:solidFill>
                  <a:srgbClr val="0066B3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из</a:t>
            </a:r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27</a:t>
            </a:r>
            <a:endParaRPr lang="en-US" altLang="ru-RU" sz="1200" dirty="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A3B93EA-9050-4D84-9407-5459B65F9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0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>
                <a:solidFill>
                  <a:srgbClr val="0066B3"/>
                </a:solidFill>
                <a:latin typeface="Arial" panose="020B0604020202020204" pitchFamily="34" charset="0"/>
              </a:rPr>
              <a:t>Краткосрочная связь между уровнем безработицы и инфляцией</a:t>
            </a:r>
            <a:endParaRPr lang="en-US" altLang="ru-RU" sz="200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522115" name="Rectangle 3">
            <a:extLst>
              <a:ext uri="{FF2B5EF4-FFF2-40B4-BE49-F238E27FC236}">
                <a16:creationId xmlns:a16="http://schemas.microsoft.com/office/drawing/2014/main" id="{51DC4C7D-C967-4155-9539-9C4E93D2F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286000"/>
            <a:ext cx="2514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10000"/>
              </a:spcBef>
              <a:spcAft>
                <a:spcPct val="10000"/>
              </a:spcAft>
            </a:pPr>
            <a:r>
              <a:rPr lang="ru-RU" altLang="ru-RU" sz="1200">
                <a:solidFill>
                  <a:prstClr val="black"/>
                </a:solidFill>
                <a:latin typeface="Arial" panose="020B0604020202020204" pitchFamily="34" charset="0"/>
              </a:rPr>
              <a:t>Начиная с 1970-х годов стало ясно, что взаимосвязь между безработицей и инфляцией далеко не проста. Начиная, с этого времени экономисты стали отказываться от кривой и пытались строить альтернативные теории. </a:t>
            </a:r>
            <a:endParaRPr lang="en-US" altLang="ru-RU" sz="12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522116" name="Rectangle 4">
            <a:extLst>
              <a:ext uri="{FF2B5EF4-FFF2-40B4-BE49-F238E27FC236}">
                <a16:creationId xmlns:a16="http://schemas.microsoft.com/office/drawing/2014/main" id="{67DADE61-435E-4378-AA49-77CC59328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828800"/>
            <a:ext cx="2432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10000"/>
              </a:spcBef>
              <a:spcAft>
                <a:spcPct val="10000"/>
              </a:spcAft>
            </a:pPr>
            <a:r>
              <a:rPr lang="ru-RU" altLang="ru-RU" sz="1200" b="1">
                <a:solidFill>
                  <a:srgbClr val="990033"/>
                </a:solidFill>
                <a:latin typeface="Arial" panose="020B0604020202020204" pitchFamily="34" charset="0"/>
              </a:rPr>
              <a:t>Безработица и инфляция, 1970–2007 гг.</a:t>
            </a:r>
            <a:endParaRPr lang="en-US" altLang="ru-RU" sz="12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3558" name="Rectangle 5">
            <a:extLst>
              <a:ext uri="{FF2B5EF4-FFF2-40B4-BE49-F238E27FC236}">
                <a16:creationId xmlns:a16="http://schemas.microsoft.com/office/drawing/2014/main" id="{0E3ED579-9942-4EB4-B562-A9AEEB928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9144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10000"/>
              </a:spcBef>
              <a:spcAft>
                <a:spcPct val="10000"/>
              </a:spcAft>
            </a:pPr>
            <a:r>
              <a:rPr lang="ru-RU" altLang="ru-RU">
                <a:solidFill>
                  <a:srgbClr val="7D0013"/>
                </a:solidFill>
                <a:latin typeface="Arial" panose="020B0604020202020204" pitchFamily="34" charset="0"/>
              </a:rPr>
              <a:t>Кривая Филлипса: историческая справка</a:t>
            </a:r>
            <a:endParaRPr lang="en-US" altLang="ru-RU">
              <a:solidFill>
                <a:srgbClr val="7D0013"/>
              </a:solidFill>
              <a:latin typeface="Arial" panose="020B0604020202020204" pitchFamily="34" charset="0"/>
            </a:endParaRPr>
          </a:p>
        </p:txBody>
      </p:sp>
      <p:pic>
        <p:nvPicPr>
          <p:cNvPr id="2522122" name="Picture 10">
            <a:extLst>
              <a:ext uri="{FF2B5EF4-FFF2-40B4-BE49-F238E27FC236}">
                <a16:creationId xmlns:a16="http://schemas.microsoft.com/office/drawing/2014/main" id="{9E1A8169-8C0F-433F-A2AF-F6ED348BA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6" y="1930400"/>
            <a:ext cx="507682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86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2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52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2115" grpId="0" build="p" autoUpdateAnimBg="0"/>
      <p:bldP spid="25221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5437E1E1-4DC5-40F4-93B5-FDB27ADF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724C32-E50E-43E6-AFB7-63342FCDD95B}" type="slidenum">
              <a:rPr lang="en-US" altLang="ru-RU" sz="1200">
                <a:solidFill>
                  <a:srgbClr val="0066B3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из</a:t>
            </a:r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2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7</a:t>
            </a:r>
            <a:endParaRPr lang="en-US" altLang="ru-RU" sz="1200" dirty="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395370" name="Line 106">
            <a:extLst>
              <a:ext uri="{FF2B5EF4-FFF2-40B4-BE49-F238E27FC236}">
                <a16:creationId xmlns:a16="http://schemas.microsoft.com/office/drawing/2014/main" id="{8D53E0C7-4DE0-4A48-9503-ACCE2685E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828800"/>
            <a:ext cx="0" cy="426720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95376" name="Text Box 112">
            <a:extLst>
              <a:ext uri="{FF2B5EF4-FFF2-40B4-BE49-F238E27FC236}">
                <a16:creationId xmlns:a16="http://schemas.microsoft.com/office/drawing/2014/main" id="{ED92A803-D00F-4FDF-8013-17AAF13FD44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984178" y="2818607"/>
            <a:ext cx="4319644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>
                <a:solidFill>
                  <a:srgbClr val="1469B2"/>
                </a:solidFill>
                <a:latin typeface="Arial" panose="020B0604020202020204" pitchFamily="34" charset="0"/>
              </a:rPr>
              <a:t>Рынок труда</a:t>
            </a:r>
            <a:r>
              <a:rPr lang="en-US" altLang="ru-RU" sz="1100" b="1">
                <a:solidFill>
                  <a:srgbClr val="1469B2"/>
                </a:solidFill>
                <a:latin typeface="Arial" panose="020B0604020202020204" pitchFamily="34" charset="0"/>
              </a:rPr>
              <a:t>:  </a:t>
            </a:r>
            <a:r>
              <a:rPr lang="ru-RU" altLang="ru-RU" sz="1100" b="1">
                <a:solidFill>
                  <a:srgbClr val="1469B2"/>
                </a:solidFill>
                <a:latin typeface="Arial" panose="020B0604020202020204" pitchFamily="34" charset="0"/>
              </a:rPr>
              <a:t>основные концепции</a:t>
            </a:r>
            <a:endParaRPr lang="en-US" altLang="ru-RU" sz="1100" b="1">
              <a:solidFill>
                <a:srgbClr val="1469B2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ru-RU" sz="500" b="1">
              <a:solidFill>
                <a:srgbClr val="1469B2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>
                <a:solidFill>
                  <a:srgbClr val="1469B2"/>
                </a:solidFill>
                <a:latin typeface="Arial" panose="020B0604020202020204" pitchFamily="34" charset="0"/>
              </a:rPr>
              <a:t>Классический взгяд на рынок труда</a:t>
            </a:r>
            <a:endParaRPr lang="en-US" altLang="ru-RU" sz="1100" b="1">
              <a:solidFill>
                <a:srgbClr val="1469B2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>
                <a:solidFill>
                  <a:prstClr val="black"/>
                </a:solidFill>
                <a:latin typeface="Arial" panose="020B0604020202020204" pitchFamily="34" charset="0"/>
              </a:rPr>
              <a:t>Классический рынок труда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>
                <a:solidFill>
                  <a:prstClr val="black"/>
                </a:solidFill>
                <a:latin typeface="Arial" panose="020B0604020202020204" pitchFamily="34" charset="0"/>
              </a:rPr>
              <a:t>Кривая совокупного предложения</a:t>
            </a:r>
            <a:endParaRPr lang="en-US" altLang="ru-RU" sz="100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>
                <a:solidFill>
                  <a:prstClr val="black"/>
                </a:solidFill>
                <a:latin typeface="Arial" panose="020B0604020202020204" pitchFamily="34" charset="0"/>
              </a:rPr>
              <a:t>Уровень безработицы и классический взгяд</a:t>
            </a:r>
            <a:endParaRPr lang="en-US" altLang="ru-RU" sz="100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ru-RU" sz="50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>
                <a:solidFill>
                  <a:srgbClr val="1469B2"/>
                </a:solidFill>
                <a:latin typeface="Arial" panose="020B0604020202020204" pitchFamily="34" charset="0"/>
              </a:rPr>
              <a:t>Объяснение существования безработицы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000">
                <a:solidFill>
                  <a:prstClr val="black"/>
                </a:solidFill>
                <a:latin typeface="Arial" panose="020B0604020202020204" pitchFamily="34" charset="0"/>
              </a:rPr>
              <a:t>“</a:t>
            </a:r>
            <a:r>
              <a:rPr lang="ru-RU" altLang="ru-RU" sz="1000">
                <a:solidFill>
                  <a:prstClr val="black"/>
                </a:solidFill>
                <a:latin typeface="Arial" panose="020B0604020202020204" pitchFamily="34" charset="0"/>
              </a:rPr>
              <a:t>Липкая</a:t>
            </a:r>
            <a:r>
              <a:rPr lang="en-US" altLang="ru-RU" sz="1000">
                <a:solidFill>
                  <a:prstClr val="black"/>
                </a:solidFill>
                <a:latin typeface="Arial" panose="020B0604020202020204" pitchFamily="34" charset="0"/>
              </a:rPr>
              <a:t>”</a:t>
            </a:r>
            <a:r>
              <a:rPr lang="ru-RU" altLang="ru-RU" sz="1000">
                <a:solidFill>
                  <a:prstClr val="black"/>
                </a:solidFill>
                <a:latin typeface="Arial" panose="020B0604020202020204" pitchFamily="34" charset="0"/>
              </a:rPr>
              <a:t> заработная плата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>
                <a:solidFill>
                  <a:prstClr val="black"/>
                </a:solidFill>
                <a:latin typeface="Arial" panose="020B0604020202020204" pitchFamily="34" charset="0"/>
              </a:rPr>
              <a:t>Теория эффективной заработной платы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>
                <a:solidFill>
                  <a:prstClr val="black"/>
                </a:solidFill>
                <a:latin typeface="Arial" panose="020B0604020202020204" pitchFamily="34" charset="0"/>
              </a:rPr>
              <a:t>Несовершенная информация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>
                <a:solidFill>
                  <a:prstClr val="black"/>
                </a:solidFill>
                <a:latin typeface="Arial" panose="020B0604020202020204" pitchFamily="34" charset="0"/>
              </a:rPr>
              <a:t>Законы о минимальной заработной плате</a:t>
            </a:r>
            <a:endParaRPr lang="en-US" altLang="ru-RU" sz="100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>
                <a:solidFill>
                  <a:prstClr val="black"/>
                </a:solidFill>
                <a:latin typeface="Arial" panose="020B0604020202020204" pitchFamily="34" charset="0"/>
              </a:rPr>
              <a:t>Открытый вопрос о существовании безработицы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ru-RU" sz="50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10000"/>
              </a:spcBef>
              <a:spcAft>
                <a:spcPct val="10000"/>
              </a:spcAft>
            </a:pPr>
            <a:r>
              <a:rPr lang="ru-RU" altLang="ru-RU" sz="1100" b="1">
                <a:solidFill>
                  <a:srgbClr val="1469B2"/>
                </a:solidFill>
                <a:latin typeface="Arial" panose="020B0604020202020204" pitchFamily="34" charset="0"/>
              </a:rPr>
              <a:t>Краткосрочная взаимосвязь между уровнем безработицы и инфляцией </a:t>
            </a:r>
            <a:br>
              <a:rPr lang="en-US" altLang="ru-RU" sz="1100" b="1">
                <a:solidFill>
                  <a:srgbClr val="1469B2"/>
                </a:solidFill>
                <a:latin typeface="Arial" panose="020B0604020202020204" pitchFamily="34" charset="0"/>
              </a:rPr>
            </a:br>
            <a:r>
              <a:rPr lang="ru-RU" altLang="ru-RU" sz="1000">
                <a:solidFill>
                  <a:prstClr val="black"/>
                </a:solidFill>
                <a:latin typeface="Arial" panose="020B0604020202020204" pitchFamily="34" charset="0"/>
              </a:rPr>
              <a:t>Кривая Филлипса: историческая справка Совокупное предложение и анализ совокупного спроса, кривая Филлипса </a:t>
            </a:r>
            <a:br>
              <a:rPr lang="en-US" altLang="ru-RU" sz="1000">
                <a:solidFill>
                  <a:prstClr val="black"/>
                </a:solidFill>
                <a:latin typeface="Arial" panose="020B0604020202020204" pitchFamily="34" charset="0"/>
              </a:rPr>
            </a:br>
            <a:r>
              <a:rPr lang="ru-RU" altLang="ru-RU" sz="1000">
                <a:solidFill>
                  <a:prstClr val="black"/>
                </a:solidFill>
                <a:latin typeface="Arial" panose="020B0604020202020204" pitchFamily="34" charset="0"/>
              </a:rPr>
              <a:t>Существует ли краткосрочный компромисс между инфляцией и безработицей?</a:t>
            </a:r>
            <a:endParaRPr lang="en-US" altLang="ru-RU" sz="100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10000"/>
              </a:spcBef>
              <a:spcAft>
                <a:spcPct val="10000"/>
              </a:spcAft>
            </a:pPr>
            <a:endParaRPr lang="en-US" altLang="ru-RU" sz="50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10000"/>
              </a:spcBef>
              <a:spcAft>
                <a:spcPct val="10000"/>
              </a:spcAft>
            </a:pPr>
            <a:r>
              <a:rPr lang="ru-RU" altLang="ru-RU" sz="1100" b="1">
                <a:solidFill>
                  <a:srgbClr val="1469B2"/>
                </a:solidFill>
                <a:latin typeface="Arial" panose="020B0604020202020204" pitchFamily="34" charset="0"/>
              </a:rPr>
              <a:t>Долгосрочная кривая совокупного предложения, естественный уровень безработицы </a:t>
            </a:r>
            <a:br>
              <a:rPr lang="en-US" altLang="ru-RU" sz="1100" b="1">
                <a:solidFill>
                  <a:srgbClr val="1469B2"/>
                </a:solidFill>
                <a:latin typeface="Arial" panose="020B0604020202020204" pitchFamily="34" charset="0"/>
              </a:rPr>
            </a:br>
            <a:r>
              <a:rPr lang="ru-RU" altLang="ru-RU" sz="1000">
                <a:solidFill>
                  <a:prstClr val="black"/>
                </a:solidFill>
                <a:latin typeface="Arial" panose="020B0604020202020204" pitchFamily="34" charset="0"/>
              </a:rPr>
              <a:t>Неускоряющийся уровень инфляции безработицы (</a:t>
            </a:r>
            <a:r>
              <a:rPr lang="en-US" altLang="ru-RU" sz="1000">
                <a:solidFill>
                  <a:prstClr val="black"/>
                </a:solidFill>
                <a:latin typeface="Arial" panose="020B0604020202020204" pitchFamily="34" charset="0"/>
              </a:rPr>
              <a:t>NAIRU</a:t>
            </a:r>
            <a:r>
              <a:rPr lang="ru-RU" altLang="ru-RU" sz="1000">
                <a:solidFill>
                  <a:prstClr val="black"/>
                </a:solidFill>
                <a:latin typeface="Arial" panose="020B0604020202020204" pitchFamily="34" charset="0"/>
              </a:rPr>
              <a:t>)</a:t>
            </a:r>
            <a:endParaRPr lang="en-US" altLang="ru-RU" sz="100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10000"/>
              </a:spcBef>
              <a:spcAft>
                <a:spcPct val="10000"/>
              </a:spcAft>
            </a:pPr>
            <a:endParaRPr lang="en-US" altLang="ru-RU" sz="500" b="1">
              <a:solidFill>
                <a:srgbClr val="1469B2"/>
              </a:solidFill>
              <a:latin typeface="Arial" panose="020B0604020202020204" pitchFamily="34" charset="0"/>
            </a:endParaRPr>
          </a:p>
        </p:txBody>
      </p:sp>
      <p:sp>
        <p:nvSpPr>
          <p:cNvPr id="395377" name="Text Box 113">
            <a:extLst>
              <a:ext uri="{FF2B5EF4-FFF2-40B4-BE49-F238E27FC236}">
                <a16:creationId xmlns:a16="http://schemas.microsoft.com/office/drawing/2014/main" id="{E87BF0E0-3114-4B6B-AC8D-ABD709BF6F4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623757" y="900113"/>
            <a:ext cx="43088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ru-RU" altLang="ru-RU" sz="1600" b="1">
                <a:solidFill>
                  <a:srgbClr val="D8771A"/>
                </a:solidFill>
                <a:latin typeface="Arial" panose="020B0604020202020204" pitchFamily="34" charset="0"/>
              </a:rPr>
              <a:t>Основные понятия</a:t>
            </a:r>
            <a:r>
              <a:rPr lang="en-US" altLang="ru-RU" sz="1600" b="1">
                <a:solidFill>
                  <a:srgbClr val="D8771A"/>
                </a:solidFill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6150" name="Rectangle 134">
            <a:extLst>
              <a:ext uri="{FF2B5EF4-FFF2-40B4-BE49-F238E27FC236}">
                <a16:creationId xmlns:a16="http://schemas.microsoft.com/office/drawing/2014/main" id="{31BA472B-784C-4B60-B12C-37A22B1E7B8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409606" y="-1641691"/>
            <a:ext cx="615553" cy="5750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ru-RU" altLang="ru-RU" sz="2800" b="1">
                <a:solidFill>
                  <a:srgbClr val="1469B2"/>
                </a:solidFill>
                <a:latin typeface="Arial" panose="020B0604020202020204" pitchFamily="34" charset="0"/>
              </a:rPr>
              <a:t>Рынок труда в макроэкономике</a:t>
            </a:r>
            <a:endParaRPr lang="en-US" altLang="ru-RU" sz="2800" b="1">
              <a:solidFill>
                <a:srgbClr val="1469B2"/>
              </a:solidFill>
              <a:latin typeface="Arial" panose="020B0604020202020204" pitchFamily="34" charset="0"/>
            </a:endParaRPr>
          </a:p>
        </p:txBody>
      </p:sp>
      <p:sp>
        <p:nvSpPr>
          <p:cNvPr id="395437" name="Line 173">
            <a:extLst>
              <a:ext uri="{FF2B5EF4-FFF2-40B4-BE49-F238E27FC236}">
                <a16:creationId xmlns:a16="http://schemas.microsoft.com/office/drawing/2014/main" id="{9EA6DD14-F067-49B1-A2AF-E8150DEBF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828800"/>
            <a:ext cx="24384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6152" name="Rectangle 179">
            <a:extLst>
              <a:ext uri="{FF2B5EF4-FFF2-40B4-BE49-F238E27FC236}">
                <a16:creationId xmlns:a16="http://schemas.microsoft.com/office/drawing/2014/main" id="{D13402F3-2092-4182-B547-DACEA635A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96838"/>
            <a:ext cx="541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10000"/>
              </a:spcBef>
              <a:spcAft>
                <a:spcPct val="10000"/>
              </a:spcAft>
            </a:pPr>
            <a:endParaRPr lang="ru-RU" altLang="ru-RU" sz="1200">
              <a:solidFill>
                <a:srgbClr val="7D0013"/>
              </a:solidFill>
              <a:latin typeface="Arial" panose="020B0604020202020204" pitchFamily="34" charset="0"/>
            </a:endParaRPr>
          </a:p>
        </p:txBody>
      </p:sp>
      <p:pic>
        <p:nvPicPr>
          <p:cNvPr id="395448" name="Picture 184">
            <a:extLst>
              <a:ext uri="{FF2B5EF4-FFF2-40B4-BE49-F238E27FC236}">
                <a16:creationId xmlns:a16="http://schemas.microsoft.com/office/drawing/2014/main" id="{531446A2-5A51-4880-8952-A72C2B136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2182814"/>
            <a:ext cx="38862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68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5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5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5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5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5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53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53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53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53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53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53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53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53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3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>
            <a:extLst>
              <a:ext uri="{FF2B5EF4-FFF2-40B4-BE49-F238E27FC236}">
                <a16:creationId xmlns:a16="http://schemas.microsoft.com/office/drawing/2014/main" id="{22D1A62B-D006-43B7-BEFF-0D7C86830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4FFC2F9-BF2A-42DA-B0FE-D37D43837EEF}" type="slidenum">
              <a:rPr lang="en-US" altLang="ru-RU" sz="1200">
                <a:solidFill>
                  <a:srgbClr val="0066B3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из</a:t>
            </a:r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27</a:t>
            </a:r>
            <a:endParaRPr lang="en-US" altLang="ru-RU" sz="1200" dirty="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C31CB45-C994-412A-BA48-5A69916BC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0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>
                <a:solidFill>
                  <a:srgbClr val="0066B3"/>
                </a:solidFill>
                <a:latin typeface="Arial" panose="020B0604020202020204" pitchFamily="34" charset="0"/>
              </a:rPr>
              <a:t>Краткосрочная связь между уровнем безработицы и инфляцией</a:t>
            </a:r>
            <a:endParaRPr lang="en-US" altLang="ru-RU" sz="200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523141" name="Rectangle 5">
            <a:extLst>
              <a:ext uri="{FF2B5EF4-FFF2-40B4-BE49-F238E27FC236}">
                <a16:creationId xmlns:a16="http://schemas.microsoft.com/office/drawing/2014/main" id="{DA34C57E-20D4-4420-A910-BC3118977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914400"/>
            <a:ext cx="655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10000"/>
              </a:spcBef>
              <a:spcAft>
                <a:spcPct val="10000"/>
              </a:spcAft>
            </a:pPr>
            <a:r>
              <a:rPr lang="ru-RU" altLang="ru-RU">
                <a:solidFill>
                  <a:srgbClr val="7D0013"/>
                </a:solidFill>
                <a:latin typeface="Arial" panose="020B0604020202020204" pitchFamily="34" charset="0"/>
              </a:rPr>
              <a:t>Совокупное предложение и анализ совокупного спроса и кривая Филлипса</a:t>
            </a:r>
            <a:endParaRPr lang="en-US" altLang="ru-RU">
              <a:solidFill>
                <a:srgbClr val="7D0013"/>
              </a:solidFill>
              <a:latin typeface="Arial" panose="020B0604020202020204" pitchFamily="34" charset="0"/>
            </a:endParaRPr>
          </a:p>
        </p:txBody>
      </p:sp>
      <p:sp>
        <p:nvSpPr>
          <p:cNvPr id="2523145" name="Rectangle 9">
            <a:extLst>
              <a:ext uri="{FF2B5EF4-FFF2-40B4-BE49-F238E27FC236}">
                <a16:creationId xmlns:a16="http://schemas.microsoft.com/office/drawing/2014/main" id="{51D402DF-1E2C-4012-AF97-C528D12E9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1" y="5715000"/>
            <a:ext cx="66325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10000"/>
              </a:spcBef>
              <a:spcAft>
                <a:spcPct val="10000"/>
              </a:spcAft>
            </a:pPr>
            <a:r>
              <a:rPr lang="ru-RU" altLang="ru-RU" sz="1200" b="1">
                <a:solidFill>
                  <a:srgbClr val="990033"/>
                </a:solidFill>
                <a:latin typeface="Arial" panose="020B0604020202020204" pitchFamily="34" charset="0"/>
              </a:rPr>
              <a:t>Изменения уровня цен и совокупного выпуска зависят от сдвигов как в совокупном спросе, так и в совокупном предложении</a:t>
            </a:r>
            <a:endParaRPr lang="en-US" altLang="ru-RU" sz="12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2523146" name="Picture 10">
            <a:extLst>
              <a:ext uri="{FF2B5EF4-FFF2-40B4-BE49-F238E27FC236}">
                <a16:creationId xmlns:a16="http://schemas.microsoft.com/office/drawing/2014/main" id="{E5439FEF-D58B-4AD2-873B-A0B5F432A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6" y="1752601"/>
            <a:ext cx="81819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3147" name="Picture 11" descr="fig14_8_2ppt">
            <a:extLst>
              <a:ext uri="{FF2B5EF4-FFF2-40B4-BE49-F238E27FC236}">
                <a16:creationId xmlns:a16="http://schemas.microsoft.com/office/drawing/2014/main" id="{6A534C21-6108-4B79-8816-BCCB41BB0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6" y="1752601"/>
            <a:ext cx="81819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3148" name="Picture 12" descr="fig14_8_3ppt">
            <a:extLst>
              <a:ext uri="{FF2B5EF4-FFF2-40B4-BE49-F238E27FC236}">
                <a16:creationId xmlns:a16="http://schemas.microsoft.com/office/drawing/2014/main" id="{BF099C58-DA33-4A78-A197-773A90585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6" y="1752601"/>
            <a:ext cx="81819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3149" name="Picture 13" descr="fig14_8_4ppt">
            <a:extLst>
              <a:ext uri="{FF2B5EF4-FFF2-40B4-BE49-F238E27FC236}">
                <a16:creationId xmlns:a16="http://schemas.microsoft.com/office/drawing/2014/main" id="{54E47913-0E82-4788-8F17-6364C7A2D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6" y="1752601"/>
            <a:ext cx="81819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3150" name="Picture 14" descr="fig14_8_5ppt">
            <a:extLst>
              <a:ext uri="{FF2B5EF4-FFF2-40B4-BE49-F238E27FC236}">
                <a16:creationId xmlns:a16="http://schemas.microsoft.com/office/drawing/2014/main" id="{A2CCD4A3-100C-489B-A8D0-76D0A7977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6" y="1752601"/>
            <a:ext cx="81819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3151" name="Picture 15">
            <a:extLst>
              <a:ext uri="{FF2B5EF4-FFF2-40B4-BE49-F238E27FC236}">
                <a16:creationId xmlns:a16="http://schemas.microsoft.com/office/drawing/2014/main" id="{7B59A880-826A-4DA9-A1F3-4CD0EEDCC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6" y="1752601"/>
            <a:ext cx="81819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3152" name="Picture 16" descr="fig14_8_7ppt">
            <a:extLst>
              <a:ext uri="{FF2B5EF4-FFF2-40B4-BE49-F238E27FC236}">
                <a16:creationId xmlns:a16="http://schemas.microsoft.com/office/drawing/2014/main" id="{74736FB0-AE34-4DCD-98CF-663D365C1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6" y="1752601"/>
            <a:ext cx="81819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3153" name="Picture 17" descr="fig14_8_8ppt">
            <a:extLst>
              <a:ext uri="{FF2B5EF4-FFF2-40B4-BE49-F238E27FC236}">
                <a16:creationId xmlns:a16="http://schemas.microsoft.com/office/drawing/2014/main" id="{E22E9FE0-9698-4662-A8DC-3B0FE0D29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6" y="1752601"/>
            <a:ext cx="81819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3154" name="Picture 18" descr="fig14_8_9ppt">
            <a:extLst>
              <a:ext uri="{FF2B5EF4-FFF2-40B4-BE49-F238E27FC236}">
                <a16:creationId xmlns:a16="http://schemas.microsoft.com/office/drawing/2014/main" id="{ACBB4F49-804F-4B52-BB42-489BD7EDE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6" y="1752601"/>
            <a:ext cx="81819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3155" name="Picture 19" descr="fig14_8_10ppt">
            <a:extLst>
              <a:ext uri="{FF2B5EF4-FFF2-40B4-BE49-F238E27FC236}">
                <a16:creationId xmlns:a16="http://schemas.microsoft.com/office/drawing/2014/main" id="{139BF998-646A-42F1-ACB6-DB4470994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6" y="1752601"/>
            <a:ext cx="81819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3156" name="Picture 20">
            <a:extLst>
              <a:ext uri="{FF2B5EF4-FFF2-40B4-BE49-F238E27FC236}">
                <a16:creationId xmlns:a16="http://schemas.microsoft.com/office/drawing/2014/main" id="{6017F0EA-2C03-4DC4-9111-8FE8BF141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6" y="1752601"/>
            <a:ext cx="81819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3157" name="Picture 21" descr="fig14_8_12ppt">
            <a:extLst>
              <a:ext uri="{FF2B5EF4-FFF2-40B4-BE49-F238E27FC236}">
                <a16:creationId xmlns:a16="http://schemas.microsoft.com/office/drawing/2014/main" id="{0587FC9A-2A05-4556-BB46-DAF4D9D3F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6" y="1752601"/>
            <a:ext cx="81819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3158" name="Picture 22" descr="fig14_8_13ppt">
            <a:extLst>
              <a:ext uri="{FF2B5EF4-FFF2-40B4-BE49-F238E27FC236}">
                <a16:creationId xmlns:a16="http://schemas.microsoft.com/office/drawing/2014/main" id="{BD7E81C7-0372-4812-A12A-8AE31D194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6" y="1752601"/>
            <a:ext cx="81819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3159" name="Picture 23" descr="fig14_8_14ppt">
            <a:extLst>
              <a:ext uri="{FF2B5EF4-FFF2-40B4-BE49-F238E27FC236}">
                <a16:creationId xmlns:a16="http://schemas.microsoft.com/office/drawing/2014/main" id="{982598FB-610A-43D3-AE06-BD1EED6A9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6" y="1752601"/>
            <a:ext cx="81819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3160" name="Picture 24" descr="fig14_8_15ppt">
            <a:extLst>
              <a:ext uri="{FF2B5EF4-FFF2-40B4-BE49-F238E27FC236}">
                <a16:creationId xmlns:a16="http://schemas.microsoft.com/office/drawing/2014/main" id="{67A87D7B-9B23-4D17-83B7-3B89F79B2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6" y="1752601"/>
            <a:ext cx="81819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4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2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52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52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52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52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2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52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52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52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52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52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52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52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52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52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52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3141" grpId="0"/>
      <p:bldP spid="25231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">
            <a:extLst>
              <a:ext uri="{FF2B5EF4-FFF2-40B4-BE49-F238E27FC236}">
                <a16:creationId xmlns:a16="http://schemas.microsoft.com/office/drawing/2014/main" id="{AEB90CD0-5492-4FB8-8C8B-161F4962BF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A05E44-29B6-4244-AC01-1B7B30CE5D72}" type="slidenum">
              <a:rPr lang="en-US" altLang="ru-RU" sz="1200">
                <a:solidFill>
                  <a:srgbClr val="0066B3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из</a:t>
            </a:r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2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7</a:t>
            </a:r>
            <a:endParaRPr lang="en-US" altLang="ru-RU" sz="1200" dirty="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F944E2FF-B3B4-406C-B4D9-9358A2C13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0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>
                <a:solidFill>
                  <a:srgbClr val="0066B3"/>
                </a:solidFill>
                <a:latin typeface="Arial" panose="020B0604020202020204" pitchFamily="34" charset="0"/>
              </a:rPr>
              <a:t>Краткосрочная связь между уровнем безработицы и инфляцией</a:t>
            </a:r>
            <a:endParaRPr lang="en-US" altLang="ru-RU" sz="200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525187" name="Rectangle 3">
            <a:extLst>
              <a:ext uri="{FF2B5EF4-FFF2-40B4-BE49-F238E27FC236}">
                <a16:creationId xmlns:a16="http://schemas.microsoft.com/office/drawing/2014/main" id="{C332F82F-820F-4E81-BF63-CA8432855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914400"/>
            <a:ext cx="6553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10000"/>
              </a:spcBef>
              <a:spcAft>
                <a:spcPct val="10000"/>
              </a:spcAft>
            </a:pPr>
            <a:r>
              <a:rPr lang="ru-RU" altLang="ru-RU">
                <a:solidFill>
                  <a:srgbClr val="7D0013"/>
                </a:solidFill>
                <a:latin typeface="Arial" panose="020B0604020202020204" pitchFamily="34" charset="0"/>
              </a:rPr>
              <a:t>Ожидания и кривая Филлипса</a:t>
            </a:r>
            <a:endParaRPr lang="en-US" altLang="ru-RU">
              <a:solidFill>
                <a:srgbClr val="7D0013"/>
              </a:solidFill>
              <a:latin typeface="Arial" panose="020B0604020202020204" pitchFamily="34" charset="0"/>
            </a:endParaRPr>
          </a:p>
        </p:txBody>
      </p:sp>
      <p:sp>
        <p:nvSpPr>
          <p:cNvPr id="2525192" name="Rectangle 8">
            <a:extLst>
              <a:ext uri="{FF2B5EF4-FFF2-40B4-BE49-F238E27FC236}">
                <a16:creationId xmlns:a16="http://schemas.microsoft.com/office/drawing/2014/main" id="{3AF85F5B-CC65-48A8-B97C-1AD9F7FF3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752600"/>
            <a:ext cx="5334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На инфляцию заработной платы влияют ожидания инфляции цен в будущем.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Ценовые ожидания, влияющие на контракты о заработной плате, в конечном итоге влияют на сами цены.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Инфляционные ожидания сдвигают кривую Филлипса вправо.</a:t>
            </a:r>
            <a:endParaRPr lang="en-US" altLang="ru-RU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0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5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25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5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25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5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25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5187" grpId="0"/>
      <p:bldP spid="252519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>
            <a:extLst>
              <a:ext uri="{FF2B5EF4-FFF2-40B4-BE49-F238E27FC236}">
                <a16:creationId xmlns:a16="http://schemas.microsoft.com/office/drawing/2014/main" id="{D21905A1-FE85-41FB-B27E-3144544302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1FDB02C-D421-4521-8176-BEFCE128FB22}" type="slidenum">
              <a:rPr lang="en-US" altLang="ru-RU" sz="1200">
                <a:solidFill>
                  <a:srgbClr val="0066B3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из</a:t>
            </a:r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27</a:t>
            </a:r>
            <a:endParaRPr lang="en-US" altLang="ru-RU" sz="1200" dirty="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7FDF95E-8DD2-4219-A231-729960620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0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>
                <a:solidFill>
                  <a:srgbClr val="0066B3"/>
                </a:solidFill>
                <a:latin typeface="Arial" panose="020B0604020202020204" pitchFamily="34" charset="0"/>
              </a:rPr>
              <a:t>Краткосрочная связь между уровнем безработицы и инфляцией</a:t>
            </a:r>
            <a:endParaRPr lang="en-US" altLang="ru-RU" sz="200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526211" name="Rectangle 3">
            <a:extLst>
              <a:ext uri="{FF2B5EF4-FFF2-40B4-BE49-F238E27FC236}">
                <a16:creationId xmlns:a16="http://schemas.microsoft.com/office/drawing/2014/main" id="{52EEB59F-FD31-49E9-A751-FDBEB2CBF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914400"/>
            <a:ext cx="655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10000"/>
              </a:spcBef>
              <a:spcAft>
                <a:spcPct val="10000"/>
              </a:spcAft>
            </a:pPr>
            <a:r>
              <a:rPr lang="ru-RU" altLang="ru-RU">
                <a:solidFill>
                  <a:srgbClr val="7D0013"/>
                </a:solidFill>
                <a:latin typeface="Arial" panose="020B0604020202020204" pitchFamily="34" charset="0"/>
              </a:rPr>
              <a:t>Есть ли краткосрочный компромисс между инфляцией и безработицей?</a:t>
            </a:r>
            <a:endParaRPr lang="en-US" altLang="ru-RU">
              <a:solidFill>
                <a:srgbClr val="7D0013"/>
              </a:solidFill>
              <a:latin typeface="Arial" panose="020B0604020202020204" pitchFamily="34" charset="0"/>
            </a:endParaRPr>
          </a:p>
        </p:txBody>
      </p:sp>
      <p:sp>
        <p:nvSpPr>
          <p:cNvPr id="2526212" name="Rectangle 4">
            <a:extLst>
              <a:ext uri="{FF2B5EF4-FFF2-40B4-BE49-F238E27FC236}">
                <a16:creationId xmlns:a16="http://schemas.microsoft.com/office/drawing/2014/main" id="{4994BA41-3EDD-4623-B3E9-527926425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05000"/>
            <a:ext cx="5334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Между инфляцией и безработицей существует связь в краткосрочном периоде, однако, помимо безработицы, на инфляцию влияют и другие факторы. Политика на рынке труда включает в себя больше, чем просто выбор точки на гладкой кривой.</a:t>
            </a:r>
            <a:endParaRPr lang="en-US" altLang="ru-RU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8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26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6211" grpId="0"/>
      <p:bldP spid="252621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>
            <a:extLst>
              <a:ext uri="{FF2B5EF4-FFF2-40B4-BE49-F238E27FC236}">
                <a16:creationId xmlns:a16="http://schemas.microsoft.com/office/drawing/2014/main" id="{8CAA4AD7-26D0-4C60-8321-5482ECA1CA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25EE9D-C116-417C-8C85-F46BCB2F0724}" type="slidenum">
              <a:rPr lang="en-US" altLang="ru-RU" sz="1200">
                <a:solidFill>
                  <a:srgbClr val="0066B3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из</a:t>
            </a:r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27</a:t>
            </a:r>
            <a:endParaRPr lang="en-US" altLang="ru-RU" sz="1200" dirty="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527234" name="Rectangle 2">
            <a:extLst>
              <a:ext uri="{FF2B5EF4-FFF2-40B4-BE49-F238E27FC236}">
                <a16:creationId xmlns:a16="http://schemas.microsoft.com/office/drawing/2014/main" id="{C477C78F-2002-42CC-9C3A-D586CCCC8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0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>
                <a:solidFill>
                  <a:srgbClr val="0066B3"/>
                </a:solidFill>
                <a:latin typeface="Arial" panose="020B0604020202020204" pitchFamily="34" charset="0"/>
              </a:rPr>
              <a:t>Кривая долгосрочного совокупного предложения</a:t>
            </a:r>
            <a:r>
              <a:rPr lang="en-US" altLang="ru-RU" sz="2000">
                <a:solidFill>
                  <a:srgbClr val="0066B3"/>
                </a:solidFill>
                <a:latin typeface="Arial" panose="020B0604020202020204" pitchFamily="34" charset="0"/>
              </a:rPr>
              <a:t>, </a:t>
            </a:r>
            <a:r>
              <a:rPr lang="ru-RU" altLang="ru-RU" sz="2000">
                <a:solidFill>
                  <a:srgbClr val="0066B3"/>
                </a:solidFill>
                <a:latin typeface="Arial" panose="020B0604020202020204" pitchFamily="34" charset="0"/>
              </a:rPr>
              <a:t>естественный уровень безработицы</a:t>
            </a:r>
            <a:endParaRPr lang="en-US" altLang="ru-RU" sz="200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pic>
        <p:nvPicPr>
          <p:cNvPr id="2527237" name="Picture 5">
            <a:extLst>
              <a:ext uri="{FF2B5EF4-FFF2-40B4-BE49-F238E27FC236}">
                <a16:creationId xmlns:a16="http://schemas.microsoft.com/office/drawing/2014/main" id="{B1544899-34D7-4FD6-866C-4E97363BE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6" y="1143000"/>
            <a:ext cx="81629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7238" name="Picture 6">
            <a:extLst>
              <a:ext uri="{FF2B5EF4-FFF2-40B4-BE49-F238E27FC236}">
                <a16:creationId xmlns:a16="http://schemas.microsoft.com/office/drawing/2014/main" id="{BE4DF03A-893E-4998-A0E3-F17989689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6" y="1143000"/>
            <a:ext cx="81629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7239" name="Picture 7" descr="fig14_10_3ppt">
            <a:extLst>
              <a:ext uri="{FF2B5EF4-FFF2-40B4-BE49-F238E27FC236}">
                <a16:creationId xmlns:a16="http://schemas.microsoft.com/office/drawing/2014/main" id="{FE8E0255-A2C3-4C49-942A-C44CD7ACB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6" y="1143000"/>
            <a:ext cx="81629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7240" name="Picture 8" descr="fig14_10_4ppt">
            <a:extLst>
              <a:ext uri="{FF2B5EF4-FFF2-40B4-BE49-F238E27FC236}">
                <a16:creationId xmlns:a16="http://schemas.microsoft.com/office/drawing/2014/main" id="{F4755A26-E2A9-46C5-953D-54804562D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6" y="1143000"/>
            <a:ext cx="81629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7241" name="Picture 9" descr="fig14_10_5ppt">
            <a:extLst>
              <a:ext uri="{FF2B5EF4-FFF2-40B4-BE49-F238E27FC236}">
                <a16:creationId xmlns:a16="http://schemas.microsoft.com/office/drawing/2014/main" id="{2CBF0FBA-5968-47C9-9744-83F0E5DEB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6" y="1143000"/>
            <a:ext cx="81629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7242" name="Picture 10">
            <a:extLst>
              <a:ext uri="{FF2B5EF4-FFF2-40B4-BE49-F238E27FC236}">
                <a16:creationId xmlns:a16="http://schemas.microsoft.com/office/drawing/2014/main" id="{8DE6A6A5-6804-4B86-B5ED-4FC4E34CF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6" y="1143000"/>
            <a:ext cx="81629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7243" name="Picture 11" descr="fig14_10_7ppt">
            <a:extLst>
              <a:ext uri="{FF2B5EF4-FFF2-40B4-BE49-F238E27FC236}">
                <a16:creationId xmlns:a16="http://schemas.microsoft.com/office/drawing/2014/main" id="{C087E857-3939-499B-B352-1970E4778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6" y="1143000"/>
            <a:ext cx="81629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7244" name="Picture 12">
            <a:extLst>
              <a:ext uri="{FF2B5EF4-FFF2-40B4-BE49-F238E27FC236}">
                <a16:creationId xmlns:a16="http://schemas.microsoft.com/office/drawing/2014/main" id="{3BBC59F2-A575-45B9-ACBE-757AC85FB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6" y="1143000"/>
            <a:ext cx="81629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7245" name="Picture 13" descr="fig14_10_7appt">
            <a:extLst>
              <a:ext uri="{FF2B5EF4-FFF2-40B4-BE49-F238E27FC236}">
                <a16:creationId xmlns:a16="http://schemas.microsoft.com/office/drawing/2014/main" id="{15CBC014-F8CB-495F-AC26-D8F39F9E7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6" y="1143000"/>
            <a:ext cx="81629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7246" name="Picture 14">
            <a:extLst>
              <a:ext uri="{FF2B5EF4-FFF2-40B4-BE49-F238E27FC236}">
                <a16:creationId xmlns:a16="http://schemas.microsoft.com/office/drawing/2014/main" id="{2BB4B92E-A85B-482E-89B5-5E71F68A9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6" y="1143000"/>
            <a:ext cx="81629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7247" name="Picture 15" descr="fig14_10_3appt">
            <a:extLst>
              <a:ext uri="{FF2B5EF4-FFF2-40B4-BE49-F238E27FC236}">
                <a16:creationId xmlns:a16="http://schemas.microsoft.com/office/drawing/2014/main" id="{66FD1D98-E923-45A4-B7D6-B72F5C500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6" y="1143000"/>
            <a:ext cx="81629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7248" name="Rectangle 16">
            <a:extLst>
              <a:ext uri="{FF2B5EF4-FFF2-40B4-BE49-F238E27FC236}">
                <a16:creationId xmlns:a16="http://schemas.microsoft.com/office/drawing/2014/main" id="{935C07CF-A768-462A-9708-DBCEB09FB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181600"/>
            <a:ext cx="701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10000"/>
              </a:spcBef>
              <a:spcAft>
                <a:spcPct val="10000"/>
              </a:spcAft>
            </a:pPr>
            <a:r>
              <a:rPr lang="ru-RU" altLang="ru-RU" sz="1200">
                <a:solidFill>
                  <a:prstClr val="black"/>
                </a:solidFill>
                <a:latin typeface="Arial" panose="020B0604020202020204" pitchFamily="34" charset="0"/>
              </a:rPr>
              <a:t>Если кривая AS в конечном итоге вертикальна, то и кривая Филлипса - тоже. В долгосрочном плане кривая Филлипса соответствует естественному уровню безработицы. </a:t>
            </a:r>
            <a:r>
              <a:rPr lang="en-US" altLang="ru-RU" sz="1200" i="1">
                <a:solidFill>
                  <a:prstClr val="black"/>
                </a:solidFill>
                <a:latin typeface="Arial" panose="020B0604020202020204" pitchFamily="34" charset="0"/>
              </a:rPr>
              <a:t>U</a:t>
            </a:r>
            <a:r>
              <a:rPr lang="en-US" altLang="ru-RU" sz="1200">
                <a:solidFill>
                  <a:prstClr val="black"/>
                </a:solidFill>
                <a:latin typeface="Arial" panose="020B0604020202020204" pitchFamily="34" charset="0"/>
              </a:rPr>
              <a:t>* </a:t>
            </a:r>
            <a:r>
              <a:rPr lang="ru-RU" altLang="ru-RU" sz="1200">
                <a:solidFill>
                  <a:prstClr val="black"/>
                </a:solidFill>
                <a:latin typeface="Arial" panose="020B0604020202020204" pitchFamily="34" charset="0"/>
              </a:rPr>
              <a:t>- естественный уровень безработицы.</a:t>
            </a:r>
            <a:endParaRPr lang="en-US" altLang="ru-RU" sz="12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527249" name="Rectangle 17">
            <a:extLst>
              <a:ext uri="{FF2B5EF4-FFF2-40B4-BE49-F238E27FC236}">
                <a16:creationId xmlns:a16="http://schemas.microsoft.com/office/drawing/2014/main" id="{A919B273-780F-4BDA-A1ED-320C641E2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1" y="4953000"/>
            <a:ext cx="678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10000"/>
              </a:spcBef>
              <a:spcAft>
                <a:spcPct val="10000"/>
              </a:spcAft>
            </a:pPr>
            <a:r>
              <a:rPr lang="ru-RU" altLang="ru-RU" sz="1200" b="1">
                <a:solidFill>
                  <a:srgbClr val="990033"/>
                </a:solidFill>
                <a:latin typeface="Arial" panose="020B0604020202020204" pitchFamily="34" charset="0"/>
              </a:rPr>
              <a:t>Кривая Филлипса в долгосрочной перспективе: естественный уровень безработицы</a:t>
            </a:r>
            <a:endParaRPr lang="en-US" altLang="ru-RU" sz="12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47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2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27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52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52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2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52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52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52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52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52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52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52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52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7234" grpId="0"/>
      <p:bldP spid="2527248" grpId="0" build="p" autoUpdateAnimBg="0"/>
      <p:bldP spid="25272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>
            <a:extLst>
              <a:ext uri="{FF2B5EF4-FFF2-40B4-BE49-F238E27FC236}">
                <a16:creationId xmlns:a16="http://schemas.microsoft.com/office/drawing/2014/main" id="{FDEFB823-DEA9-4C78-A163-A0D7960496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0137DC-F09B-4068-B092-605972D1F34F}" type="slidenum">
              <a:rPr lang="en-US" altLang="ru-RU" sz="1200">
                <a:solidFill>
                  <a:srgbClr val="0066B3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из</a:t>
            </a:r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27</a:t>
            </a:r>
            <a:endParaRPr lang="en-US" altLang="ru-RU" sz="1200" dirty="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4685F5B-D515-4374-9CF6-F25707C02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0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>
                <a:solidFill>
                  <a:srgbClr val="0066B3"/>
                </a:solidFill>
                <a:latin typeface="Arial" panose="020B0604020202020204" pitchFamily="34" charset="0"/>
              </a:rPr>
              <a:t>Кривая долгосрочного совокупного предложения</a:t>
            </a:r>
            <a:r>
              <a:rPr lang="en-US" altLang="ru-RU" sz="2000">
                <a:solidFill>
                  <a:srgbClr val="0066B3"/>
                </a:solidFill>
                <a:latin typeface="Arial" panose="020B0604020202020204" pitchFamily="34" charset="0"/>
              </a:rPr>
              <a:t>, </a:t>
            </a:r>
            <a:r>
              <a:rPr lang="ru-RU" altLang="ru-RU" sz="2000">
                <a:solidFill>
                  <a:srgbClr val="0066B3"/>
                </a:solidFill>
                <a:latin typeface="Arial" panose="020B0604020202020204" pitchFamily="34" charset="0"/>
              </a:rPr>
              <a:t>естественный уровень безработицы</a:t>
            </a:r>
            <a:endParaRPr lang="en-US" altLang="ru-RU" sz="200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528272" name="Rectangle 16">
            <a:extLst>
              <a:ext uri="{FF2B5EF4-FFF2-40B4-BE49-F238E27FC236}">
                <a16:creationId xmlns:a16="http://schemas.microsoft.com/office/drawing/2014/main" id="{1C475A2F-24D9-44E1-B301-17798541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524000"/>
            <a:ext cx="5334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>
                <a:solidFill>
                  <a:srgbClr val="006668"/>
                </a:solidFill>
                <a:latin typeface="Arial" panose="020B0604020202020204" pitchFamily="34" charset="0"/>
              </a:rPr>
              <a:t>Естественный уровень безработицы – </a:t>
            </a:r>
            <a:r>
              <a:rPr lang="ru-RU" altLang="ru-RU" sz="1600">
                <a:solidFill>
                  <a:prstClr val="black"/>
                </a:solidFill>
                <a:latin typeface="Arial" panose="020B0604020202020204" pitchFamily="34" charset="0"/>
              </a:rPr>
              <a:t>Уровень безработицы, при котором обеспечена полная занятость рабочей силы, т.е. наиболее эффективное и рациональное ее использование. Это означает, что все люди, которые хотят работать, работу находят.</a:t>
            </a:r>
            <a:endParaRPr lang="en-US" altLang="ru-RU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51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8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827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>
            <a:extLst>
              <a:ext uri="{FF2B5EF4-FFF2-40B4-BE49-F238E27FC236}">
                <a16:creationId xmlns:a16="http://schemas.microsoft.com/office/drawing/2014/main" id="{D9D59E61-8D45-4BAC-9041-F9BE4D7CD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486178C-85C1-4121-B324-13EA320672DA}" type="slidenum">
              <a:rPr lang="en-US" altLang="ru-RU" sz="1200">
                <a:solidFill>
                  <a:srgbClr val="0066B3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из</a:t>
            </a:r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27</a:t>
            </a:r>
            <a:endParaRPr lang="en-US" altLang="ru-RU" sz="1200" dirty="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D2DC966-6EF0-4B8F-9FCA-946D36605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0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>
                <a:solidFill>
                  <a:srgbClr val="0066B3"/>
                </a:solidFill>
                <a:latin typeface="Arial" panose="020B0604020202020204" pitchFamily="34" charset="0"/>
              </a:rPr>
              <a:t>Кривая долгосрочного совокупного предложения</a:t>
            </a:r>
            <a:r>
              <a:rPr lang="en-US" altLang="ru-RU" sz="2000">
                <a:solidFill>
                  <a:srgbClr val="0066B3"/>
                </a:solidFill>
                <a:latin typeface="Arial" panose="020B0604020202020204" pitchFamily="34" charset="0"/>
              </a:rPr>
              <a:t>, </a:t>
            </a:r>
            <a:r>
              <a:rPr lang="ru-RU" altLang="ru-RU" sz="2000">
                <a:solidFill>
                  <a:srgbClr val="0066B3"/>
                </a:solidFill>
                <a:latin typeface="Arial" panose="020B0604020202020204" pitchFamily="34" charset="0"/>
              </a:rPr>
              <a:t>естественный уровень безработицы</a:t>
            </a:r>
            <a:endParaRPr lang="en-US" altLang="ru-RU" sz="200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529284" name="Rectangle 4">
            <a:extLst>
              <a:ext uri="{FF2B5EF4-FFF2-40B4-BE49-F238E27FC236}">
                <a16:creationId xmlns:a16="http://schemas.microsoft.com/office/drawing/2014/main" id="{92D869A5-49C2-4600-A370-C017CD1B3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914400"/>
            <a:ext cx="655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10000"/>
              </a:spcBef>
              <a:spcAft>
                <a:spcPct val="10000"/>
              </a:spcAft>
            </a:pPr>
            <a:r>
              <a:rPr lang="ru-RU" altLang="ru-RU">
                <a:solidFill>
                  <a:srgbClr val="7D0013"/>
                </a:solidFill>
                <a:latin typeface="Arial" panose="020B0604020202020204" pitchFamily="34" charset="0"/>
              </a:rPr>
              <a:t>Уровень безработицы без ускорения инфляции (</a:t>
            </a:r>
            <a:r>
              <a:rPr lang="en-US" altLang="ru-RU">
                <a:solidFill>
                  <a:srgbClr val="7D0013"/>
                </a:solidFill>
                <a:latin typeface="Arial" panose="020B0604020202020204" pitchFamily="34" charset="0"/>
              </a:rPr>
              <a:t>NAIRU</a:t>
            </a:r>
            <a:r>
              <a:rPr lang="ru-RU" altLang="ru-RU">
                <a:solidFill>
                  <a:srgbClr val="7D0013"/>
                </a:solidFill>
                <a:latin typeface="Arial" panose="020B0604020202020204" pitchFamily="34" charset="0"/>
              </a:rPr>
              <a:t>)</a:t>
            </a:r>
            <a:endParaRPr lang="en-US" altLang="ru-RU">
              <a:solidFill>
                <a:srgbClr val="7D0013"/>
              </a:solidFill>
              <a:latin typeface="Arial" panose="020B0604020202020204" pitchFamily="34" charset="0"/>
            </a:endParaRPr>
          </a:p>
        </p:txBody>
      </p:sp>
      <p:pic>
        <p:nvPicPr>
          <p:cNvPr id="2529285" name="Picture 5">
            <a:extLst>
              <a:ext uri="{FF2B5EF4-FFF2-40B4-BE49-F238E27FC236}">
                <a16:creationId xmlns:a16="http://schemas.microsoft.com/office/drawing/2014/main" id="{36E7697E-FA7F-4CE8-BE2F-FB6DE73C1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2667000"/>
            <a:ext cx="49434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9286" name="Picture 6" descr="fig14_11_2ppt">
            <a:extLst>
              <a:ext uri="{FF2B5EF4-FFF2-40B4-BE49-F238E27FC236}">
                <a16:creationId xmlns:a16="http://schemas.microsoft.com/office/drawing/2014/main" id="{48AE91AC-25D7-4EA0-8BD3-A7CE10363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2667000"/>
            <a:ext cx="49434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9287" name="Picture 7" descr="fig14_11_3ppt">
            <a:extLst>
              <a:ext uri="{FF2B5EF4-FFF2-40B4-BE49-F238E27FC236}">
                <a16:creationId xmlns:a16="http://schemas.microsoft.com/office/drawing/2014/main" id="{1C5D0422-5FB8-47A2-B3F4-7EB8A5F6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2667000"/>
            <a:ext cx="49434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288" name="Rectangle 8">
            <a:extLst>
              <a:ext uri="{FF2B5EF4-FFF2-40B4-BE49-F238E27FC236}">
                <a16:creationId xmlns:a16="http://schemas.microsoft.com/office/drawing/2014/main" id="{ED45B8AF-64C4-4D1C-BC5C-CF3D3E721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752600"/>
            <a:ext cx="533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>
                <a:solidFill>
                  <a:srgbClr val="006668"/>
                </a:solidFill>
                <a:latin typeface="Arial" panose="020B0604020202020204" pitchFamily="34" charset="0"/>
              </a:rPr>
              <a:t>NAIRU</a:t>
            </a:r>
            <a:r>
              <a:rPr lang="ru-RU" altLang="ru-RU" b="1" dirty="0">
                <a:solidFill>
                  <a:srgbClr val="006668"/>
                </a:solidFill>
                <a:latin typeface="Arial" panose="020B0604020202020204" pitchFamily="34" charset="0"/>
              </a:rPr>
              <a:t>(</a:t>
            </a:r>
            <a:r>
              <a:rPr lang="en-US" altLang="ru-RU" sz="1600" i="1" dirty="0">
                <a:solidFill>
                  <a:srgbClr val="006668"/>
                </a:solidFill>
                <a:latin typeface="Arial" panose="020B0604020202020204" pitchFamily="34" charset="0"/>
              </a:rPr>
              <a:t>non-accelerating inflation rate of unemployment</a:t>
            </a:r>
            <a:r>
              <a:rPr lang="ru-RU" altLang="ru-RU" sz="1600" i="1" dirty="0">
                <a:solidFill>
                  <a:srgbClr val="006668"/>
                </a:solidFill>
                <a:latin typeface="Arial" panose="020B0604020202020204" pitchFamily="34" charset="0"/>
              </a:rPr>
              <a:t>)</a:t>
            </a:r>
            <a:r>
              <a:rPr lang="ru-RU" altLang="ru-RU" b="1" dirty="0">
                <a:solidFill>
                  <a:srgbClr val="006668"/>
                </a:solidFill>
                <a:latin typeface="Arial" panose="020B0604020202020204" pitchFamily="34" charset="0"/>
              </a:rPr>
              <a:t> -</a:t>
            </a:r>
            <a:r>
              <a:rPr lang="en-US" altLang="ru-RU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Естественный уровень безработицы, не ускоряющий инфляцию</a:t>
            </a:r>
            <a:endParaRPr lang="en-US" altLang="ru-RU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529289" name="Rectangle 9">
            <a:extLst>
              <a:ext uri="{FF2B5EF4-FFF2-40B4-BE49-F238E27FC236}">
                <a16:creationId xmlns:a16="http://schemas.microsoft.com/office/drawing/2014/main" id="{19C42318-FD98-4B06-AB54-35938509C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133726"/>
            <a:ext cx="25146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10000"/>
              </a:spcBef>
              <a:spcAft>
                <a:spcPct val="10000"/>
              </a:spcAft>
            </a:pPr>
            <a:r>
              <a:rPr lang="ru-RU" altLang="ru-RU" sz="1200" dirty="0">
                <a:solidFill>
                  <a:prstClr val="black"/>
                </a:solidFill>
                <a:latin typeface="Arial" panose="020B0604020202020204" pitchFamily="34" charset="0"/>
              </a:rPr>
              <a:t>Слева от NAIRU уровень цен увеличивается (положительные изменения уровня инфляции); справа от NAIRU уровень цен замедляется (отрицательные изменения уровня инфляции). Только когда уровень безработицы равен NAIRU, уровень цен изменяется с постоянной скоростью (без изменения уровня инфляции).</a:t>
            </a:r>
            <a:endParaRPr lang="en-US" altLang="ru-RU" sz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529290" name="Rectangle 10">
            <a:extLst>
              <a:ext uri="{FF2B5EF4-FFF2-40B4-BE49-F238E27FC236}">
                <a16:creationId xmlns:a16="http://schemas.microsoft.com/office/drawing/2014/main" id="{BA81BB67-D774-4DEE-BB7B-1504B3C5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676525"/>
            <a:ext cx="2432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10000"/>
              </a:spcBef>
              <a:spcAft>
                <a:spcPct val="10000"/>
              </a:spcAft>
            </a:pPr>
            <a:r>
              <a:rPr lang="ru-RU" altLang="ru-RU" sz="1200" b="1">
                <a:solidFill>
                  <a:srgbClr val="990033"/>
                </a:solidFill>
                <a:latin typeface="Arial" panose="020B0604020202020204" pitchFamily="34" charset="0"/>
              </a:rPr>
              <a:t>Диаграмма НАИРУ</a:t>
            </a:r>
            <a:endParaRPr lang="en-US" altLang="ru-RU" sz="12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72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29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2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29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52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52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2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284" grpId="0"/>
      <p:bldP spid="2529288" grpId="0" build="p"/>
      <p:bldP spid="2529289" grpId="0" build="p" autoUpdateAnimBg="0"/>
      <p:bldP spid="252929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>
            <a:extLst>
              <a:ext uri="{FF2B5EF4-FFF2-40B4-BE49-F238E27FC236}">
                <a16:creationId xmlns:a16="http://schemas.microsoft.com/office/drawing/2014/main" id="{2CC11B04-6B75-4A88-876C-588C62E7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D92192-EBCA-4B1A-806D-BB1FC2F4DAF5}" type="slidenum">
              <a:rPr lang="en-US" altLang="ru-RU" sz="1200">
                <a:solidFill>
                  <a:srgbClr val="0066B3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из</a:t>
            </a:r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27</a:t>
            </a:r>
            <a:endParaRPr lang="en-US" altLang="ru-RU" sz="1200" dirty="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403331" name="Rectangle 3">
            <a:extLst>
              <a:ext uri="{FF2B5EF4-FFF2-40B4-BE49-F238E27FC236}">
                <a16:creationId xmlns:a16="http://schemas.microsoft.com/office/drawing/2014/main" id="{45278094-AD9E-46EA-90AD-A0CDF3A99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3162300"/>
            <a:ext cx="434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800">
                <a:solidFill>
                  <a:srgbClr val="C00000"/>
                </a:solidFill>
                <a:latin typeface="Arial" panose="020B0604020202020204" pitchFamily="34" charset="0"/>
              </a:rPr>
              <a:t>Спасибо за внимание</a:t>
            </a:r>
            <a:endParaRPr lang="en-US" altLang="ru-RU" sz="280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2403332" name="Line 4">
            <a:extLst>
              <a:ext uri="{FF2B5EF4-FFF2-40B4-BE49-F238E27FC236}">
                <a16:creationId xmlns:a16="http://schemas.microsoft.com/office/drawing/2014/main" id="{8D429C45-28F5-4726-B7DB-85F8FCA9A0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3429000"/>
            <a:ext cx="24384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403333" name="Line 5">
            <a:extLst>
              <a:ext uri="{FF2B5EF4-FFF2-40B4-BE49-F238E27FC236}">
                <a16:creationId xmlns:a16="http://schemas.microsoft.com/office/drawing/2014/main" id="{C05C101D-CCAD-451B-8914-6900513C30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3429000"/>
            <a:ext cx="24384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9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0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40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33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>
            <a:extLst>
              <a:ext uri="{FF2B5EF4-FFF2-40B4-BE49-F238E27FC236}">
                <a16:creationId xmlns:a16="http://schemas.microsoft.com/office/drawing/2014/main" id="{01598FDF-F43E-404B-A4BF-C3CDED64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7DCB8F-D004-49E2-B853-4D6AC669F8EB}" type="slidenum">
              <a:rPr lang="en-US" altLang="ru-RU" sz="1200">
                <a:solidFill>
                  <a:srgbClr val="0066B3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r>
              <a:rPr lang="en-US" altLang="ru-RU" sz="120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>
                <a:solidFill>
                  <a:srgbClr val="0066B3"/>
                </a:solidFill>
                <a:latin typeface="Arial" panose="020B0604020202020204" pitchFamily="34" charset="0"/>
              </a:rPr>
              <a:t>из</a:t>
            </a:r>
            <a:r>
              <a:rPr lang="en-US" altLang="ru-RU" sz="120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fld id="{54847117-8D7E-43EA-8CE5-D826A9917C9C}" type="slidenum">
              <a:rPr lang="en-US" altLang="ru-RU" sz="1200">
                <a:solidFill>
                  <a:srgbClr val="0066B3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ru-RU" sz="120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403331" name="Rectangle 3">
            <a:extLst>
              <a:ext uri="{FF2B5EF4-FFF2-40B4-BE49-F238E27FC236}">
                <a16:creationId xmlns:a16="http://schemas.microsoft.com/office/drawing/2014/main" id="{D1BFE093-2188-4FAC-886D-221ED1F76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28600"/>
            <a:ext cx="434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ru-RU" altLang="ru-RU" sz="2800">
                <a:solidFill>
                  <a:srgbClr val="C00000"/>
                </a:solidFill>
                <a:latin typeface="Arial" panose="020B0604020202020204" pitchFamily="34" charset="0"/>
              </a:rPr>
              <a:t>Список использованной литературы</a:t>
            </a:r>
            <a:endParaRPr lang="en-US" altLang="ru-RU" sz="280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2403332" name="Line 4">
            <a:extLst>
              <a:ext uri="{FF2B5EF4-FFF2-40B4-BE49-F238E27FC236}">
                <a16:creationId xmlns:a16="http://schemas.microsoft.com/office/drawing/2014/main" id="{7E72D8A7-438E-4B93-AAA5-CF09ADF3A9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533400"/>
            <a:ext cx="24384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>
            <a:spAutoFit/>
          </a:bodyPr>
          <a:lstStyle/>
          <a:p>
            <a:endParaRPr lang="ru-RU"/>
          </a:p>
        </p:txBody>
      </p:sp>
      <p:sp>
        <p:nvSpPr>
          <p:cNvPr id="2403333" name="Line 5">
            <a:extLst>
              <a:ext uri="{FF2B5EF4-FFF2-40B4-BE49-F238E27FC236}">
                <a16:creationId xmlns:a16="http://schemas.microsoft.com/office/drawing/2014/main" id="{0409CDCB-9EBB-4D34-B39B-02CE093DCE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533400"/>
            <a:ext cx="24384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>
            <a:spAutoFit/>
          </a:bodyPr>
          <a:lstStyle/>
          <a:p>
            <a:endParaRPr lang="ru-RU"/>
          </a:p>
        </p:txBody>
      </p:sp>
      <p:sp>
        <p:nvSpPr>
          <p:cNvPr id="31750" name="TextBox 1">
            <a:extLst>
              <a:ext uri="{FF2B5EF4-FFF2-40B4-BE49-F238E27FC236}">
                <a16:creationId xmlns:a16="http://schemas.microsoft.com/office/drawing/2014/main" id="{F848540A-0B5F-44E2-B462-254FA6CF8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600201"/>
            <a:ext cx="6248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>
                <a:latin typeface="Times New Roman" panose="02020603050405020304" pitchFamily="18" charset="0"/>
                <a:cs typeface="Calibri" panose="020F0502020204030204" pitchFamily="34" charset="0"/>
              </a:rPr>
              <a:t>Макконнелл, К. Р., Брю, С. А. Экономика: принципы, проблема и политика</a:t>
            </a:r>
          </a:p>
          <a:p>
            <a:pPr>
              <a:buFontTx/>
              <a:buAutoNum type="arabicPeriod"/>
            </a:pPr>
            <a:r>
              <a:rPr lang="ru-RU" altLang="ru-RU">
                <a:latin typeface="Times New Roman" panose="02020603050405020304" pitchFamily="18" charset="0"/>
                <a:cs typeface="Calibri" panose="020F0502020204030204" pitchFamily="34" charset="0"/>
              </a:rPr>
              <a:t>Х.Добсон, С, Полфреман, С. Основы экономики</a:t>
            </a:r>
          </a:p>
          <a:p>
            <a:pPr>
              <a:buFontTx/>
              <a:buAutoNum type="arabicPeriod"/>
            </a:pPr>
            <a:r>
              <a:rPr lang="ru-RU" altLang="ru-RU">
                <a:latin typeface="Times New Roman" panose="02020603050405020304" pitchFamily="18" charset="0"/>
                <a:cs typeface="Calibri" panose="020F0502020204030204" pitchFamily="34" charset="0"/>
              </a:rPr>
              <a:t>Макконнелл, К. Р., Брю, С. Л. Экономикс: принципы, проблемы и политика: учеб. пособие для эконом, вузов / пер. с англ.</a:t>
            </a:r>
          </a:p>
          <a:p>
            <a:pPr>
              <a:buFontTx/>
              <a:buAutoNum type="arabicPeriod"/>
            </a:pPr>
            <a:endParaRPr lang="ru-RU" altLang="ru-RU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buFontTx/>
              <a:buAutoNum type="arabicPeriod"/>
            </a:pPr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0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40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3331" grpId="0"/>
      <p:bldP spid="317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2">
            <a:extLst>
              <a:ext uri="{FF2B5EF4-FFF2-40B4-BE49-F238E27FC236}">
                <a16:creationId xmlns:a16="http://schemas.microsoft.com/office/drawing/2014/main" id="{7ED9226F-4B49-43E7-A860-B03B1BF4E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23D7C5A-B021-4267-A1EF-3148E56A6513}" type="slidenum">
              <a:rPr lang="en-US" altLang="ru-RU" sz="1200">
                <a:solidFill>
                  <a:srgbClr val="0066B3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из</a:t>
            </a:r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2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7</a:t>
            </a:r>
            <a:endParaRPr lang="en-US" altLang="ru-RU" sz="1200" dirty="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237442" name="Rectangle 2">
            <a:extLst>
              <a:ext uri="{FF2B5EF4-FFF2-40B4-BE49-F238E27FC236}">
                <a16:creationId xmlns:a16="http://schemas.microsoft.com/office/drawing/2014/main" id="{B06C0FCF-4108-4568-B1C3-DC4B55C85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0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>
                <a:solidFill>
                  <a:srgbClr val="0066B3"/>
                </a:solidFill>
                <a:latin typeface="Arial" panose="020B0604020202020204" pitchFamily="34" charset="0"/>
              </a:rPr>
              <a:t>Рынок труда: основные концепции</a:t>
            </a:r>
            <a:endParaRPr lang="en-US" altLang="ru-RU" sz="200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237445" name="Rectangle 5">
            <a:extLst>
              <a:ext uri="{FF2B5EF4-FFF2-40B4-BE49-F238E27FC236}">
                <a16:creationId xmlns:a16="http://schemas.microsoft.com/office/drawing/2014/main" id="{74CB4454-1C96-475C-9DD1-2B948FCDD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295400"/>
            <a:ext cx="533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>
                <a:solidFill>
                  <a:srgbClr val="006668"/>
                </a:solidFill>
                <a:latin typeface="Arial" panose="020B0604020202020204" pitchFamily="34" charset="0"/>
              </a:rPr>
              <a:t>Рабочая сила (LF</a:t>
            </a:r>
            <a:r>
              <a:rPr lang="ru-RU" altLang="ru-RU" b="1">
                <a:solidFill>
                  <a:prstClr val="black"/>
                </a:solidFill>
                <a:latin typeface="Arial" panose="020B0604020202020204" pitchFamily="34" charset="0"/>
              </a:rPr>
              <a:t>) </a:t>
            </a: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- это число занятых</a:t>
            </a:r>
            <a:r>
              <a:rPr lang="ru-RU" altLang="ru-RU">
                <a:solidFill>
                  <a:srgbClr val="006668"/>
                </a:solidFill>
                <a:latin typeface="Arial" panose="020B0604020202020204" pitchFamily="34" charset="0"/>
              </a:rPr>
              <a:t>(</a:t>
            </a:r>
            <a:r>
              <a:rPr lang="en-US" altLang="ru-RU">
                <a:solidFill>
                  <a:srgbClr val="006668"/>
                </a:solidFill>
                <a:latin typeface="Arial" panose="020B0604020202020204" pitchFamily="34" charset="0"/>
              </a:rPr>
              <a:t>E)</a:t>
            </a:r>
            <a:r>
              <a:rPr lang="ru-RU" altLang="ru-RU">
                <a:solidFill>
                  <a:srgbClr val="006668"/>
                </a:solidFill>
                <a:latin typeface="Arial" panose="020B0604020202020204" pitchFamily="34" charset="0"/>
              </a:rPr>
              <a:t> </a:t>
            </a: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и безработных</a:t>
            </a:r>
            <a:r>
              <a:rPr lang="en-US" altLang="ru-RU">
                <a:solidFill>
                  <a:srgbClr val="006668"/>
                </a:solidFill>
                <a:latin typeface="Arial" panose="020B0604020202020204" pitchFamily="34" charset="0"/>
              </a:rPr>
              <a:t>(U)</a:t>
            </a:r>
            <a:r>
              <a:rPr lang="ru-RU" altLang="ru-RU">
                <a:solidFill>
                  <a:srgbClr val="006668"/>
                </a:solidFill>
                <a:latin typeface="Arial" panose="020B0604020202020204" pitchFamily="34" charset="0"/>
              </a:rPr>
              <a:t> </a:t>
            </a: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людей: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ru-RU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i="1">
                <a:solidFill>
                  <a:prstClr val="black"/>
                </a:solidFill>
                <a:latin typeface="Arial" panose="020B0604020202020204" pitchFamily="34" charset="0"/>
              </a:rPr>
              <a:t>LF</a:t>
            </a:r>
            <a:r>
              <a:rPr lang="en-US" altLang="ru-RU">
                <a:solidFill>
                  <a:prstClr val="black"/>
                </a:solidFill>
                <a:latin typeface="Arial" panose="020B0604020202020204" pitchFamily="34" charset="0"/>
              </a:rPr>
              <a:t> = </a:t>
            </a:r>
            <a:r>
              <a:rPr lang="en-US" altLang="ru-RU" i="1">
                <a:solidFill>
                  <a:prstClr val="black"/>
                </a:solidFill>
                <a:latin typeface="Arial" panose="020B0604020202020204" pitchFamily="34" charset="0"/>
              </a:rPr>
              <a:t>E</a:t>
            </a:r>
            <a:r>
              <a:rPr lang="en-US" altLang="ru-RU">
                <a:solidFill>
                  <a:prstClr val="black"/>
                </a:solidFill>
                <a:latin typeface="Arial" panose="020B0604020202020204" pitchFamily="34" charset="0"/>
              </a:rPr>
              <a:t> + </a:t>
            </a:r>
            <a:r>
              <a:rPr lang="en-US" altLang="ru-RU" i="1">
                <a:solidFill>
                  <a:prstClr val="black"/>
                </a:solidFill>
                <a:latin typeface="Arial" panose="020B0604020202020204" pitchFamily="34" charset="0"/>
              </a:rPr>
              <a:t>U</a:t>
            </a:r>
          </a:p>
        </p:txBody>
      </p:sp>
      <p:sp>
        <p:nvSpPr>
          <p:cNvPr id="2237447" name="Rectangle 7">
            <a:extLst>
              <a:ext uri="{FF2B5EF4-FFF2-40B4-BE49-F238E27FC236}">
                <a16:creationId xmlns:a16="http://schemas.microsoft.com/office/drawing/2014/main" id="{974BBE02-7FBA-42AF-BB7F-7BFD2CE61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95600"/>
            <a:ext cx="533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>
                <a:solidFill>
                  <a:srgbClr val="006668"/>
                </a:solidFill>
                <a:latin typeface="Arial" panose="020B0604020202020204" pitchFamily="34" charset="0"/>
              </a:rPr>
              <a:t>Уровень безработицы</a:t>
            </a:r>
            <a:r>
              <a:rPr lang="en-US" altLang="ru-RU" b="1">
                <a:solidFill>
                  <a:srgbClr val="006668"/>
                </a:solidFill>
                <a:latin typeface="Arial" panose="020B0604020202020204" pitchFamily="34" charset="0"/>
              </a:rPr>
              <a:t>(u)</a:t>
            </a:r>
            <a:r>
              <a:rPr lang="ru-RU" altLang="ru-RU" b="1">
                <a:solidFill>
                  <a:srgbClr val="006668"/>
                </a:solidFill>
                <a:latin typeface="Arial" panose="020B0604020202020204" pitchFamily="34" charset="0"/>
              </a:rPr>
              <a:t> –</a:t>
            </a:r>
            <a:r>
              <a:rPr lang="en-US" altLang="ru-RU" b="1">
                <a:solidFill>
                  <a:srgbClr val="006668"/>
                </a:solidFill>
                <a:latin typeface="Arial" panose="020B0604020202020204" pitchFamily="34" charset="0"/>
              </a:rPr>
              <a:t> </a:t>
            </a: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отношение числа безработных к числу рабочей силы (сумма занятых и безработных), определённое в процентах:</a:t>
            </a:r>
            <a:endParaRPr lang="en-US" altLang="ru-RU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237449" name="Text Box 9">
            <a:extLst>
              <a:ext uri="{FF2B5EF4-FFF2-40B4-BE49-F238E27FC236}">
                <a16:creationId xmlns:a16="http://schemas.microsoft.com/office/drawing/2014/main" id="{C9F9F8A2-F0A2-4C9A-B38D-9AC1217A4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0" y="4267200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b="1">
                <a:solidFill>
                  <a:srgbClr val="006668"/>
                </a:solidFill>
                <a:latin typeface="Arial" panose="020B0604020202020204" pitchFamily="34" charset="0"/>
              </a:rPr>
              <a:t>u</a:t>
            </a:r>
            <a:r>
              <a:rPr lang="ru-RU" altLang="ru-RU" b="1">
                <a:solidFill>
                  <a:srgbClr val="006668"/>
                </a:solidFill>
                <a:latin typeface="Arial" panose="020B0604020202020204" pitchFamily="34" charset="0"/>
              </a:rPr>
              <a:t> </a:t>
            </a:r>
            <a:r>
              <a:rPr lang="en-US" altLang="ru-RU">
                <a:solidFill>
                  <a:prstClr val="black"/>
                </a:solidFill>
                <a:latin typeface="Arial" panose="020B0604020202020204" pitchFamily="34" charset="0"/>
              </a:rPr>
              <a:t>= (</a:t>
            </a:r>
            <a:r>
              <a:rPr lang="en-US" altLang="ru-RU" i="1">
                <a:solidFill>
                  <a:prstClr val="black"/>
                </a:solidFill>
                <a:latin typeface="Arial" panose="020B0604020202020204" pitchFamily="34" charset="0"/>
              </a:rPr>
              <a:t>U / LF) × 100%</a:t>
            </a:r>
          </a:p>
        </p:txBody>
      </p:sp>
    </p:spTree>
    <p:extLst>
      <p:ext uri="{BB962C8B-B14F-4D97-AF65-F5344CB8AC3E}">
        <p14:creationId xmlns:p14="http://schemas.microsoft.com/office/powerpoint/2010/main" val="146458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37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3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3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7442" grpId="0"/>
      <p:bldP spid="2237445" grpId="0" build="p"/>
      <p:bldP spid="2237447" grpId="0"/>
      <p:bldP spid="22374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2">
            <a:extLst>
              <a:ext uri="{FF2B5EF4-FFF2-40B4-BE49-F238E27FC236}">
                <a16:creationId xmlns:a16="http://schemas.microsoft.com/office/drawing/2014/main" id="{06E58135-2ADF-404D-9BEF-62F78A61DF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8BD524-56EA-46F7-9DA2-AB21AE794EF8}" type="slidenum">
              <a:rPr lang="en-US" altLang="ru-RU" sz="1200">
                <a:solidFill>
                  <a:srgbClr val="0066B3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из</a:t>
            </a:r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2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7</a:t>
            </a:r>
            <a:endParaRPr lang="en-US" altLang="ru-RU" sz="1200" dirty="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B85352A-2267-426E-B921-78B2AABAB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0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>
                <a:solidFill>
                  <a:srgbClr val="0066B3"/>
                </a:solidFill>
                <a:latin typeface="Arial" panose="020B0604020202020204" pitchFamily="34" charset="0"/>
              </a:rPr>
              <a:t>Рынок труда: основные концепции</a:t>
            </a:r>
            <a:endParaRPr lang="en-US" altLang="ru-RU" sz="200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501636" name="Rectangle 4">
            <a:extLst>
              <a:ext uri="{FF2B5EF4-FFF2-40B4-BE49-F238E27FC236}">
                <a16:creationId xmlns:a16="http://schemas.microsoft.com/office/drawing/2014/main" id="{7525A320-22B7-44F2-93F8-469AB6419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524000"/>
            <a:ext cx="533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>
                <a:solidFill>
                  <a:srgbClr val="006668"/>
                </a:solidFill>
                <a:latin typeface="Arial" panose="020B0604020202020204" pitchFamily="34" charset="0"/>
              </a:rPr>
              <a:t>Фрикционная безработица - </a:t>
            </a: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Доля безработицы, связанная с затратами времени на поиск работы на рынке труда; используется для обозначения несоответствия работников / рабочих мест в данный момент времени.</a:t>
            </a:r>
            <a:endParaRPr lang="en-US" altLang="ru-RU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501638" name="Rectangle 6">
            <a:extLst>
              <a:ext uri="{FF2B5EF4-FFF2-40B4-BE49-F238E27FC236}">
                <a16:creationId xmlns:a16="http://schemas.microsoft.com/office/drawing/2014/main" id="{E3F314DB-F2E7-4E64-B21D-44C2F55F0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971800"/>
            <a:ext cx="533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>
                <a:solidFill>
                  <a:srgbClr val="006668"/>
                </a:solidFill>
                <a:latin typeface="Arial" panose="020B0604020202020204" pitchFamily="34" charset="0"/>
              </a:rPr>
              <a:t>Структурная безработица - </a:t>
            </a: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Часть безработицы, вызванная изменениями в структуре экономики, которые приводят к значительной потере рабочих мест в определенных отраслях.</a:t>
            </a:r>
            <a:endParaRPr lang="en-US" altLang="ru-RU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501639" name="Rectangle 7">
            <a:extLst>
              <a:ext uri="{FF2B5EF4-FFF2-40B4-BE49-F238E27FC236}">
                <a16:creationId xmlns:a16="http://schemas.microsoft.com/office/drawing/2014/main" id="{D2D035F7-54A3-45DF-8127-46D7821DE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495800"/>
            <a:ext cx="533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>
                <a:solidFill>
                  <a:srgbClr val="006668"/>
                </a:solidFill>
                <a:latin typeface="Arial" panose="020B0604020202020204" pitchFamily="34" charset="0"/>
              </a:rPr>
              <a:t>Циклическая безработица - </a:t>
            </a: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Рост безработицы, происходящий во время циклического экономического спада и недостатка спроса.</a:t>
            </a:r>
            <a:endParaRPr lang="en-US" altLang="ru-RU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6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0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0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1636" grpId="0"/>
      <p:bldP spid="2501638" grpId="0"/>
      <p:bldP spid="25016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>
            <a:extLst>
              <a:ext uri="{FF2B5EF4-FFF2-40B4-BE49-F238E27FC236}">
                <a16:creationId xmlns:a16="http://schemas.microsoft.com/office/drawing/2014/main" id="{7D45F0B9-3785-437A-A6CD-C491890B8A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5ED4532-058B-4169-A7C2-6B0F34B3E6E3}" type="slidenum">
              <a:rPr lang="en-US" altLang="ru-RU" sz="1200">
                <a:solidFill>
                  <a:srgbClr val="0066B3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из</a:t>
            </a:r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2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7</a:t>
            </a:r>
            <a:endParaRPr lang="en-US" altLang="ru-RU" sz="1200" dirty="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502658" name="Rectangle 2">
            <a:extLst>
              <a:ext uri="{FF2B5EF4-FFF2-40B4-BE49-F238E27FC236}">
                <a16:creationId xmlns:a16="http://schemas.microsoft.com/office/drawing/2014/main" id="{FEA4D2EB-1225-4C9F-B31B-58AD0F364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0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>
                <a:solidFill>
                  <a:srgbClr val="0066B3"/>
                </a:solidFill>
                <a:latin typeface="Arial" panose="020B0604020202020204" pitchFamily="34" charset="0"/>
              </a:rPr>
              <a:t>Классический взгляд на рынок труда</a:t>
            </a:r>
            <a:endParaRPr lang="en-US" altLang="ru-RU" sz="200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502659" name="Rectangle 3">
            <a:extLst>
              <a:ext uri="{FF2B5EF4-FFF2-40B4-BE49-F238E27FC236}">
                <a16:creationId xmlns:a16="http://schemas.microsoft.com/office/drawing/2014/main" id="{98701FE8-112D-4393-B11E-9C17C92B2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524000"/>
            <a:ext cx="533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>
                <a:solidFill>
                  <a:srgbClr val="006668"/>
                </a:solidFill>
                <a:latin typeface="Arial" panose="020B0604020202020204" pitchFamily="34" charset="0"/>
              </a:rPr>
              <a:t>Кривая спроса на рабочую силу - </a:t>
            </a: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График, показывающий зависимость между величиной заработной платы и объемом спроса на труд.</a:t>
            </a:r>
            <a:endParaRPr lang="en-US" altLang="ru-RU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502660" name="Rectangle 4">
            <a:extLst>
              <a:ext uri="{FF2B5EF4-FFF2-40B4-BE49-F238E27FC236}">
                <a16:creationId xmlns:a16="http://schemas.microsoft.com/office/drawing/2014/main" id="{4D15D030-8D97-4454-82C5-FF347E711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19400"/>
            <a:ext cx="5334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>
                <a:solidFill>
                  <a:srgbClr val="006668"/>
                </a:solidFill>
                <a:latin typeface="Arial" panose="020B0604020202020204" pitchFamily="34" charset="0"/>
              </a:rPr>
              <a:t>Кривая предложения рабочей силы - </a:t>
            </a: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График, показывающий зависимость величины заработной платы, получаемой за производительные услуги. Продавцы на рынке труда в условиях совершенной конкуренции стремятся увеличить предложение при росте заработной платы.</a:t>
            </a:r>
            <a:endParaRPr lang="en-US" altLang="ru-RU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51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0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0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2658" grpId="0"/>
      <p:bldP spid="2502659" grpId="0"/>
      <p:bldP spid="25026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2">
            <a:extLst>
              <a:ext uri="{FF2B5EF4-FFF2-40B4-BE49-F238E27FC236}">
                <a16:creationId xmlns:a16="http://schemas.microsoft.com/office/drawing/2014/main" id="{8D41BA0D-3268-4D3A-82B3-242A906E3A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FC9AA6-6E09-4158-9D19-3CC6A784A51C}" type="slidenum">
              <a:rPr lang="en-US" altLang="ru-RU" sz="1200">
                <a:solidFill>
                  <a:srgbClr val="0066B3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из</a:t>
            </a:r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2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7</a:t>
            </a:r>
            <a:endParaRPr lang="en-US" altLang="ru-RU" sz="1200" dirty="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53918121-A323-4978-A823-84CED83B8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0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>
                <a:solidFill>
                  <a:srgbClr val="0066B3"/>
                </a:solidFill>
                <a:latin typeface="Arial" panose="020B0604020202020204" pitchFamily="34" charset="0"/>
              </a:rPr>
              <a:t>Классический взгляд на рынок труда</a:t>
            </a:r>
            <a:endParaRPr lang="en-US" altLang="ru-RU" sz="200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pic>
        <p:nvPicPr>
          <p:cNvPr id="2503685" name="Picture 5">
            <a:extLst>
              <a:ext uri="{FF2B5EF4-FFF2-40B4-BE49-F238E27FC236}">
                <a16:creationId xmlns:a16="http://schemas.microsoft.com/office/drawing/2014/main" id="{E31E766D-D837-4D68-9259-8884067C6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3" y="1268414"/>
            <a:ext cx="5027612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3686" name="Picture 6" descr="fig14_1_2ppt">
            <a:extLst>
              <a:ext uri="{FF2B5EF4-FFF2-40B4-BE49-F238E27FC236}">
                <a16:creationId xmlns:a16="http://schemas.microsoft.com/office/drawing/2014/main" id="{B10EE280-3415-4F9B-B968-64FCEB70B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1268414"/>
            <a:ext cx="5033962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3688" name="Picture 8" descr="fig14_1_4ppt">
            <a:extLst>
              <a:ext uri="{FF2B5EF4-FFF2-40B4-BE49-F238E27FC236}">
                <a16:creationId xmlns:a16="http://schemas.microsoft.com/office/drawing/2014/main" id="{9A86E2AE-3E2A-4B03-A386-BC038A241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1268414"/>
            <a:ext cx="5033962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3687" name="Picture 7" descr="fig14_1_3ppt">
            <a:extLst>
              <a:ext uri="{FF2B5EF4-FFF2-40B4-BE49-F238E27FC236}">
                <a16:creationId xmlns:a16="http://schemas.microsoft.com/office/drawing/2014/main" id="{ACE4DD1A-D4A8-41FD-9EF2-CB23188E4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1268414"/>
            <a:ext cx="5033962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3689" name="Picture 9" descr="fig14_1_5ppt">
            <a:extLst>
              <a:ext uri="{FF2B5EF4-FFF2-40B4-BE49-F238E27FC236}">
                <a16:creationId xmlns:a16="http://schemas.microsoft.com/office/drawing/2014/main" id="{2A7E8DB5-07CE-483D-9AB4-277126197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1268414"/>
            <a:ext cx="5033962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03690" name="Rectangle 10">
            <a:extLst>
              <a:ext uri="{FF2B5EF4-FFF2-40B4-BE49-F238E27FC236}">
                <a16:creationId xmlns:a16="http://schemas.microsoft.com/office/drawing/2014/main" id="{157FF542-FBE1-4C6E-9DE1-E167F7E60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61722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10000"/>
              </a:spcBef>
              <a:spcAft>
                <a:spcPct val="10000"/>
              </a:spcAft>
            </a:pPr>
            <a:r>
              <a:rPr lang="ru-RU" altLang="ru-RU" sz="1200">
                <a:solidFill>
                  <a:prstClr val="black"/>
                </a:solidFill>
                <a:latin typeface="Arial" panose="020B0604020202020204" pitchFamily="34" charset="0"/>
              </a:rPr>
              <a:t>Экономисты, поддерживающие классическую теорию, считали, что рынок труда всегда очищается. Если спрос на рабочую силу сместится с </a:t>
            </a:r>
            <a:r>
              <a:rPr lang="en-US" altLang="ru-RU" sz="1200" i="1">
                <a:solidFill>
                  <a:prstClr val="black"/>
                </a:solidFill>
                <a:latin typeface="Arial" panose="020B0604020202020204" pitchFamily="34" charset="0"/>
              </a:rPr>
              <a:t>D</a:t>
            </a:r>
            <a:r>
              <a:rPr lang="en-US" altLang="ru-RU" sz="1200" baseline="-25000">
                <a:solidFill>
                  <a:prstClr val="black"/>
                </a:solidFill>
                <a:latin typeface="Arial" panose="020B0604020202020204" pitchFamily="34" charset="0"/>
              </a:rPr>
              <a:t>0</a:t>
            </a:r>
            <a:r>
              <a:rPr lang="en-US" altLang="ru-RU" sz="120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>
                <a:solidFill>
                  <a:prstClr val="black"/>
                </a:solidFill>
                <a:latin typeface="Arial" panose="020B0604020202020204" pitchFamily="34" charset="0"/>
              </a:rPr>
              <a:t>на</a:t>
            </a:r>
            <a:r>
              <a:rPr lang="en-US" altLang="ru-RU" sz="120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ru-RU" sz="1200" i="1">
                <a:solidFill>
                  <a:prstClr val="black"/>
                </a:solidFill>
                <a:latin typeface="Arial" panose="020B0604020202020204" pitchFamily="34" charset="0"/>
              </a:rPr>
              <a:t>D</a:t>
            </a:r>
            <a:r>
              <a:rPr lang="en-US" altLang="ru-RU" sz="1200" baseline="-25000">
                <a:solidFill>
                  <a:prstClr val="black"/>
                </a:solidFill>
                <a:latin typeface="Arial" panose="020B0604020202020204" pitchFamily="34" charset="0"/>
              </a:rPr>
              <a:t>1</a:t>
            </a:r>
            <a:r>
              <a:rPr lang="en-US" altLang="ru-RU" sz="1200">
                <a:solidFill>
                  <a:prstClr val="black"/>
                </a:solidFill>
                <a:latin typeface="Arial" panose="020B0604020202020204" pitchFamily="34" charset="0"/>
              </a:rPr>
              <a:t>, </a:t>
            </a:r>
            <a:r>
              <a:rPr lang="ru-RU" altLang="ru-RU" sz="1200">
                <a:solidFill>
                  <a:prstClr val="black"/>
                </a:solidFill>
                <a:latin typeface="Arial" panose="020B0604020202020204" pitchFamily="34" charset="0"/>
              </a:rPr>
              <a:t>равновесная заработная плата упадет с </a:t>
            </a:r>
            <a:r>
              <a:rPr lang="en-US" altLang="ru-RU" sz="1200" i="1">
                <a:solidFill>
                  <a:prstClr val="black"/>
                </a:solidFill>
                <a:latin typeface="Arial" panose="020B0604020202020204" pitchFamily="34" charset="0"/>
              </a:rPr>
              <a:t>W</a:t>
            </a:r>
            <a:r>
              <a:rPr lang="en-US" altLang="ru-RU" sz="1200" baseline="-25000">
                <a:solidFill>
                  <a:prstClr val="black"/>
                </a:solidFill>
                <a:latin typeface="Arial" panose="020B0604020202020204" pitchFamily="34" charset="0"/>
              </a:rPr>
              <a:t>0</a:t>
            </a:r>
            <a:r>
              <a:rPr lang="en-US" altLang="ru-RU" sz="120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>
                <a:solidFill>
                  <a:prstClr val="black"/>
                </a:solidFill>
                <a:latin typeface="Arial" panose="020B0604020202020204" pitchFamily="34" charset="0"/>
              </a:rPr>
              <a:t>до</a:t>
            </a:r>
            <a:r>
              <a:rPr lang="en-US" altLang="ru-RU" sz="120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ru-RU" sz="1200" i="1">
                <a:solidFill>
                  <a:prstClr val="black"/>
                </a:solidFill>
                <a:latin typeface="Arial" panose="020B0604020202020204" pitchFamily="34" charset="0"/>
              </a:rPr>
              <a:t>W</a:t>
            </a:r>
            <a:r>
              <a:rPr lang="en-US" altLang="ru-RU" sz="1200" baseline="-25000">
                <a:solidFill>
                  <a:prstClr val="black"/>
                </a:solidFill>
                <a:latin typeface="Arial" panose="020B0604020202020204" pitchFamily="34" charset="0"/>
              </a:rPr>
              <a:t>1</a:t>
            </a:r>
            <a:r>
              <a:rPr lang="en-US" altLang="ru-RU" sz="1200">
                <a:solidFill>
                  <a:prstClr val="black"/>
                </a:solidFill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2503691" name="Rectangle 11">
            <a:extLst>
              <a:ext uri="{FF2B5EF4-FFF2-40B4-BE49-F238E27FC236}">
                <a16:creationId xmlns:a16="http://schemas.microsoft.com/office/drawing/2014/main" id="{2A28CCA2-650F-4A69-AE66-417B96D7A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867400"/>
            <a:ext cx="601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10000"/>
              </a:spcBef>
              <a:spcAft>
                <a:spcPct val="10000"/>
              </a:spcAft>
            </a:pPr>
            <a:r>
              <a:rPr lang="ru-RU" altLang="ru-RU" sz="1200" b="1">
                <a:solidFill>
                  <a:srgbClr val="990033"/>
                </a:solidFill>
                <a:latin typeface="Arial" panose="020B0604020202020204" pitchFamily="34" charset="0"/>
              </a:rPr>
              <a:t>Классический рынок труда</a:t>
            </a:r>
            <a:endParaRPr lang="en-US" altLang="ru-RU" sz="12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0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03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50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50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50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50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50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3690" grpId="0" build="p" autoUpdateAnimBg="0"/>
      <p:bldP spid="25036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2">
            <a:extLst>
              <a:ext uri="{FF2B5EF4-FFF2-40B4-BE49-F238E27FC236}">
                <a16:creationId xmlns:a16="http://schemas.microsoft.com/office/drawing/2014/main" id="{BF28A49B-2D74-4B44-B178-3BA0247E1C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8D55B3-B0F6-4EB7-8A03-227DE3D258A7}" type="slidenum">
              <a:rPr lang="en-US" altLang="ru-RU" sz="1200">
                <a:solidFill>
                  <a:srgbClr val="0066B3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из</a:t>
            </a:r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2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7</a:t>
            </a:r>
            <a:endParaRPr lang="en-US" altLang="ru-RU" sz="1200" dirty="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63591B0-4741-439D-8BAA-3D36DA51B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0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>
                <a:solidFill>
                  <a:srgbClr val="0066B3"/>
                </a:solidFill>
                <a:latin typeface="Arial" panose="020B0604020202020204" pitchFamily="34" charset="0"/>
              </a:rPr>
              <a:t>Классический взгляд на рынок труда</a:t>
            </a:r>
            <a:endParaRPr lang="en-US" altLang="ru-RU" sz="200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504714" name="Rectangle 10">
            <a:extLst>
              <a:ext uri="{FF2B5EF4-FFF2-40B4-BE49-F238E27FC236}">
                <a16:creationId xmlns:a16="http://schemas.microsoft.com/office/drawing/2014/main" id="{5970F3EE-A6D3-41B8-A17E-DA6CF6EA2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9144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10000"/>
              </a:spcBef>
              <a:spcAft>
                <a:spcPct val="10000"/>
              </a:spcAft>
            </a:pPr>
            <a:r>
              <a:rPr lang="ru-RU" altLang="ru-RU">
                <a:solidFill>
                  <a:srgbClr val="7D0013"/>
                </a:solidFill>
                <a:latin typeface="Arial" panose="020B0604020202020204" pitchFamily="34" charset="0"/>
              </a:rPr>
              <a:t>Классический рынок труда и кривая совокупного предложения</a:t>
            </a:r>
            <a:endParaRPr lang="en-US" altLang="ru-RU">
              <a:solidFill>
                <a:srgbClr val="7D0013"/>
              </a:solidFill>
              <a:latin typeface="Arial" panose="020B0604020202020204" pitchFamily="34" charset="0"/>
            </a:endParaRPr>
          </a:p>
        </p:txBody>
      </p:sp>
      <p:sp>
        <p:nvSpPr>
          <p:cNvPr id="2504715" name="Rectangle 11">
            <a:extLst>
              <a:ext uri="{FF2B5EF4-FFF2-40B4-BE49-F238E27FC236}">
                <a16:creationId xmlns:a16="http://schemas.microsoft.com/office/drawing/2014/main" id="{E8166321-D0B9-46DB-BD02-B004F12AD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828800"/>
            <a:ext cx="5334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Представители классической макроэкономической школы считали, что совокупное предложение не зависит от уровня цен. Таким образом, классики изображали данную кривую </a:t>
            </a:r>
            <a:r>
              <a:rPr lang="en-US" altLang="ru-RU">
                <a:solidFill>
                  <a:prstClr val="black"/>
                </a:solidFill>
                <a:latin typeface="Arial" panose="020B0604020202020204" pitchFamily="34" charset="0"/>
              </a:rPr>
              <a:t>AS</a:t>
            </a: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 перпендикулярно оси совокупного выпуска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В наши дни кривая AS строится для обозначения совокупного предложения в долгосрочном периоде.</a:t>
            </a:r>
            <a:endParaRPr lang="en-US" altLang="ru-RU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86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04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4714" grpId="0"/>
      <p:bldP spid="25047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2">
            <a:extLst>
              <a:ext uri="{FF2B5EF4-FFF2-40B4-BE49-F238E27FC236}">
                <a16:creationId xmlns:a16="http://schemas.microsoft.com/office/drawing/2014/main" id="{8E8265E4-B194-498C-928E-E493BBC013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4B3489-F58B-49AE-A330-FBC06CB5CD47}" type="slidenum">
              <a:rPr lang="en-US" altLang="ru-RU" sz="1200">
                <a:solidFill>
                  <a:srgbClr val="0066B3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из</a:t>
            </a:r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2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7</a:t>
            </a:r>
            <a:endParaRPr lang="en-US" altLang="ru-RU" sz="1200" dirty="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05CE934-08A1-499E-8F38-5040905E4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0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>
                <a:solidFill>
                  <a:srgbClr val="0066B3"/>
                </a:solidFill>
                <a:latin typeface="Arial" panose="020B0604020202020204" pitchFamily="34" charset="0"/>
              </a:rPr>
              <a:t>Классический взгляд на рынок труда</a:t>
            </a:r>
            <a:endParaRPr lang="en-US" altLang="ru-RU" sz="200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505731" name="Rectangle 3">
            <a:extLst>
              <a:ext uri="{FF2B5EF4-FFF2-40B4-BE49-F238E27FC236}">
                <a16:creationId xmlns:a16="http://schemas.microsoft.com/office/drawing/2014/main" id="{563D3EF7-096F-4A1C-B9D0-BE9C174A4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9144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10000"/>
              </a:spcBef>
              <a:spcAft>
                <a:spcPct val="10000"/>
              </a:spcAft>
            </a:pPr>
            <a:r>
              <a:rPr lang="ru-RU" altLang="ru-RU">
                <a:solidFill>
                  <a:srgbClr val="7D0013"/>
                </a:solidFill>
                <a:latin typeface="Arial" panose="020B0604020202020204" pitchFamily="34" charset="0"/>
              </a:rPr>
              <a:t>Классический рынок труда и кривая совокупного предложения</a:t>
            </a:r>
            <a:endParaRPr lang="en-US" altLang="ru-RU">
              <a:solidFill>
                <a:srgbClr val="7D0013"/>
              </a:solidFill>
              <a:latin typeface="Arial" panose="020B0604020202020204" pitchFamily="34" charset="0"/>
            </a:endParaRPr>
          </a:p>
        </p:txBody>
      </p:sp>
      <p:sp>
        <p:nvSpPr>
          <p:cNvPr id="2505732" name="Rectangle 4">
            <a:extLst>
              <a:ext uri="{FF2B5EF4-FFF2-40B4-BE49-F238E27FC236}">
                <a16:creationId xmlns:a16="http://schemas.microsoft.com/office/drawing/2014/main" id="{95FCD16F-BC37-4CD3-BB76-525E651E8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828800"/>
            <a:ext cx="5334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Уровень безработицы не обязательно является точным показателем того, правильно ли функционирует рынок труда.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Уровень безработицы иногда может являться высоким, даже если рынок труда функционирует хорошо.</a:t>
            </a:r>
            <a:endParaRPr lang="en-US" altLang="ru-RU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48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05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05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5731" grpId="0"/>
      <p:bldP spid="250573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2">
            <a:extLst>
              <a:ext uri="{FF2B5EF4-FFF2-40B4-BE49-F238E27FC236}">
                <a16:creationId xmlns:a16="http://schemas.microsoft.com/office/drawing/2014/main" id="{04FD8EF2-8421-4DAE-9E06-2EDA04E9FD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AC60506-829B-48BA-9FD7-9A170B6543E3}" type="slidenum">
              <a:rPr lang="en-US" altLang="ru-RU" sz="1200">
                <a:solidFill>
                  <a:srgbClr val="0066B3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из</a:t>
            </a:r>
            <a:r>
              <a:rPr lang="en-US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 2</a:t>
            </a:r>
            <a:r>
              <a:rPr lang="ru-RU" altLang="ru-RU" sz="1200" dirty="0">
                <a:solidFill>
                  <a:srgbClr val="0066B3"/>
                </a:solidFill>
                <a:latin typeface="Arial" panose="020B0604020202020204" pitchFamily="34" charset="0"/>
              </a:rPr>
              <a:t>7</a:t>
            </a:r>
            <a:endParaRPr lang="en-US" altLang="ru-RU" sz="1200" dirty="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506754" name="Rectangle 2">
            <a:extLst>
              <a:ext uri="{FF2B5EF4-FFF2-40B4-BE49-F238E27FC236}">
                <a16:creationId xmlns:a16="http://schemas.microsoft.com/office/drawing/2014/main" id="{1AC4D603-176F-4DBE-A421-A7350B3BF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0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>
                <a:solidFill>
                  <a:srgbClr val="0066B3"/>
                </a:solidFill>
                <a:latin typeface="Arial" panose="020B0604020202020204" pitchFamily="34" charset="0"/>
              </a:rPr>
              <a:t>Объяснение существования безработицы</a:t>
            </a:r>
            <a:endParaRPr lang="en-US" altLang="ru-RU" sz="2000">
              <a:solidFill>
                <a:srgbClr val="0066B3"/>
              </a:solidFill>
              <a:latin typeface="Arial" panose="020B0604020202020204" pitchFamily="34" charset="0"/>
            </a:endParaRPr>
          </a:p>
        </p:txBody>
      </p:sp>
      <p:sp>
        <p:nvSpPr>
          <p:cNvPr id="2506755" name="Rectangle 3">
            <a:extLst>
              <a:ext uri="{FF2B5EF4-FFF2-40B4-BE49-F238E27FC236}">
                <a16:creationId xmlns:a16="http://schemas.microsoft.com/office/drawing/2014/main" id="{EE451E34-9BAD-4FFC-90A4-D2A60BA79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9144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10000"/>
              </a:spcBef>
              <a:spcAft>
                <a:spcPct val="10000"/>
              </a:spcAft>
            </a:pPr>
            <a:r>
              <a:rPr lang="en-US" altLang="ru-RU">
                <a:solidFill>
                  <a:srgbClr val="7D0013"/>
                </a:solidFill>
                <a:latin typeface="Arial" panose="020B0604020202020204" pitchFamily="34" charset="0"/>
              </a:rPr>
              <a:t>“</a:t>
            </a:r>
            <a:r>
              <a:rPr lang="ru-RU" altLang="ru-RU">
                <a:solidFill>
                  <a:srgbClr val="7D0013"/>
                </a:solidFill>
                <a:latin typeface="Arial" panose="020B0604020202020204" pitchFamily="34" charset="0"/>
              </a:rPr>
              <a:t>Липкая</a:t>
            </a:r>
            <a:r>
              <a:rPr lang="en-US" altLang="ru-RU">
                <a:solidFill>
                  <a:srgbClr val="7D0013"/>
                </a:solidFill>
                <a:latin typeface="Arial" panose="020B0604020202020204" pitchFamily="34" charset="0"/>
              </a:rPr>
              <a:t>”</a:t>
            </a:r>
            <a:r>
              <a:rPr lang="ru-RU" altLang="ru-RU">
                <a:solidFill>
                  <a:srgbClr val="7D0013"/>
                </a:solidFill>
                <a:latin typeface="Arial" panose="020B0604020202020204" pitchFamily="34" charset="0"/>
              </a:rPr>
              <a:t> заработная плата</a:t>
            </a:r>
            <a:endParaRPr lang="en-US" altLang="ru-RU">
              <a:solidFill>
                <a:srgbClr val="7D0013"/>
              </a:solidFill>
              <a:latin typeface="Arial" panose="020B0604020202020204" pitchFamily="34" charset="0"/>
            </a:endParaRPr>
          </a:p>
        </p:txBody>
      </p:sp>
      <p:sp>
        <p:nvSpPr>
          <p:cNvPr id="2506757" name="Rectangle 5">
            <a:extLst>
              <a:ext uri="{FF2B5EF4-FFF2-40B4-BE49-F238E27FC236}">
                <a16:creationId xmlns:a16="http://schemas.microsoft.com/office/drawing/2014/main" id="{D27E4EC2-5FC3-48CF-979F-AA67344B1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1333500"/>
            <a:ext cx="53340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b="1">
                <a:solidFill>
                  <a:srgbClr val="006668"/>
                </a:solidFill>
                <a:latin typeface="Arial" panose="020B0604020202020204" pitchFamily="34" charset="0"/>
              </a:rPr>
              <a:t>“</a:t>
            </a:r>
            <a:r>
              <a:rPr lang="ru-RU" altLang="ru-RU" b="1">
                <a:solidFill>
                  <a:srgbClr val="006668"/>
                </a:solidFill>
                <a:latin typeface="Arial" panose="020B0604020202020204" pitchFamily="34" charset="0"/>
              </a:rPr>
              <a:t>Липкая</a:t>
            </a:r>
            <a:r>
              <a:rPr lang="en-US" altLang="ru-RU" b="1">
                <a:solidFill>
                  <a:srgbClr val="006668"/>
                </a:solidFill>
                <a:latin typeface="Arial" panose="020B0604020202020204" pitchFamily="34" charset="0"/>
              </a:rPr>
              <a:t>”</a:t>
            </a:r>
            <a:r>
              <a:rPr lang="ru-RU" altLang="ru-RU" b="1">
                <a:solidFill>
                  <a:srgbClr val="006668"/>
                </a:solidFill>
                <a:latin typeface="Arial" panose="020B0604020202020204" pitchFamily="34" charset="0"/>
              </a:rPr>
              <a:t> заработная плата - </a:t>
            </a: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заработная плата, не снижающаяся в краткосрочном периоде в связи с инертностью рынка труда, на котором цены изменяются достаточно медленно.</a:t>
            </a:r>
            <a:endParaRPr lang="en-US" altLang="ru-RU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2506758" name="Picture 6">
            <a:extLst>
              <a:ext uri="{FF2B5EF4-FFF2-40B4-BE49-F238E27FC236}">
                <a16:creationId xmlns:a16="http://schemas.microsoft.com/office/drawing/2014/main" id="{7556EDB8-3354-4468-94AB-FA825DAAA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2600326"/>
            <a:ext cx="509587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6759" name="Picture 7" descr="fig14_2_2ppt">
            <a:extLst>
              <a:ext uri="{FF2B5EF4-FFF2-40B4-BE49-F238E27FC236}">
                <a16:creationId xmlns:a16="http://schemas.microsoft.com/office/drawing/2014/main" id="{D44B4935-BC71-48F3-BA8B-7F0CC8369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2600326"/>
            <a:ext cx="509587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6760" name="Picture 8" descr="fig14_2_3ppt">
            <a:extLst>
              <a:ext uri="{FF2B5EF4-FFF2-40B4-BE49-F238E27FC236}">
                <a16:creationId xmlns:a16="http://schemas.microsoft.com/office/drawing/2014/main" id="{CACBC384-E26B-45C7-A635-2627123BD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2600326"/>
            <a:ext cx="509587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6761" name="Picture 9">
            <a:extLst>
              <a:ext uri="{FF2B5EF4-FFF2-40B4-BE49-F238E27FC236}">
                <a16:creationId xmlns:a16="http://schemas.microsoft.com/office/drawing/2014/main" id="{BCFECDB5-1CE4-47FD-A05B-4040DA22D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2600326"/>
            <a:ext cx="509587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6762" name="Picture 10">
            <a:extLst>
              <a:ext uri="{FF2B5EF4-FFF2-40B4-BE49-F238E27FC236}">
                <a16:creationId xmlns:a16="http://schemas.microsoft.com/office/drawing/2014/main" id="{FED2B2AB-3A7E-4FE8-B3A3-AF403747F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2600326"/>
            <a:ext cx="509587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06763" name="Rectangle 11">
            <a:extLst>
              <a:ext uri="{FF2B5EF4-FFF2-40B4-BE49-F238E27FC236}">
                <a16:creationId xmlns:a16="http://schemas.microsoft.com/office/drawing/2014/main" id="{D8E0CD2F-44E4-43C9-99A0-0758A1D59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95600"/>
            <a:ext cx="25146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10000"/>
              </a:spcBef>
              <a:spcAft>
                <a:spcPct val="10000"/>
              </a:spcAft>
            </a:pP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Если заработная плата «застревает» на уровне </a:t>
            </a:r>
            <a:r>
              <a:rPr lang="en-US" altLang="ru-RU" i="1">
                <a:solidFill>
                  <a:prstClr val="black"/>
                </a:solidFill>
                <a:latin typeface="Arial" panose="020B0604020202020204" pitchFamily="34" charset="0"/>
              </a:rPr>
              <a:t>W</a:t>
            </a:r>
            <a:r>
              <a:rPr lang="en-US" altLang="ru-RU" baseline="-25000">
                <a:solidFill>
                  <a:prstClr val="black"/>
                </a:solidFill>
                <a:latin typeface="Arial" panose="020B0604020202020204" pitchFamily="34" charset="0"/>
              </a:rPr>
              <a:t>0</a:t>
            </a:r>
            <a:r>
              <a:rPr lang="en-US" altLang="ru-RU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вместо того, чтобы упасть до новой равновесной заработной платы </a:t>
            </a:r>
            <a:r>
              <a:rPr lang="en-US" altLang="ru-RU">
                <a:solidFill>
                  <a:prstClr val="black"/>
                </a:solidFill>
                <a:latin typeface="Arial" panose="020B0604020202020204" pitchFamily="34" charset="0"/>
              </a:rPr>
              <a:t>W* </a:t>
            </a: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после сдвига спроса с</a:t>
            </a:r>
            <a:r>
              <a:rPr lang="en-US" altLang="ru-RU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ru-RU" i="1">
                <a:solidFill>
                  <a:prstClr val="black"/>
                </a:solidFill>
                <a:latin typeface="Arial" panose="020B0604020202020204" pitchFamily="34" charset="0"/>
              </a:rPr>
              <a:t>D</a:t>
            </a:r>
            <a:r>
              <a:rPr lang="en-US" altLang="ru-RU" baseline="-25000">
                <a:solidFill>
                  <a:prstClr val="black"/>
                </a:solidFill>
                <a:latin typeface="Arial" panose="020B0604020202020204" pitchFamily="34" charset="0"/>
              </a:rPr>
              <a:t>0</a:t>
            </a:r>
            <a:r>
              <a:rPr lang="en-US" altLang="ru-RU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на</a:t>
            </a:r>
            <a:r>
              <a:rPr lang="en-US" altLang="ru-RU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ru-RU" i="1">
                <a:solidFill>
                  <a:prstClr val="black"/>
                </a:solidFill>
                <a:latin typeface="Arial" panose="020B0604020202020204" pitchFamily="34" charset="0"/>
              </a:rPr>
              <a:t>D</a:t>
            </a:r>
            <a:r>
              <a:rPr lang="en-US" altLang="ru-RU" baseline="-25000">
                <a:solidFill>
                  <a:prstClr val="black"/>
                </a:solidFill>
                <a:latin typeface="Arial" panose="020B0604020202020204" pitchFamily="34" charset="0"/>
              </a:rPr>
              <a:t>1</a:t>
            </a:r>
            <a:r>
              <a:rPr lang="en-US" altLang="ru-RU">
                <a:solidFill>
                  <a:prstClr val="black"/>
                </a:solidFill>
                <a:latin typeface="Arial" panose="020B0604020202020204" pitchFamily="34" charset="0"/>
              </a:rPr>
              <a:t>, </a:t>
            </a:r>
            <a:r>
              <a:rPr lang="ru-RU" altLang="ru-RU">
                <a:solidFill>
                  <a:prstClr val="black"/>
                </a:solidFill>
                <a:latin typeface="Arial" panose="020B0604020202020204" pitchFamily="34" charset="0"/>
              </a:rPr>
              <a:t>результатом будет безработица, равная </a:t>
            </a:r>
            <a:r>
              <a:rPr lang="en-US" altLang="ru-RU" i="1">
                <a:solidFill>
                  <a:prstClr val="black"/>
                </a:solidFill>
                <a:latin typeface="Arial" panose="020B0604020202020204" pitchFamily="34" charset="0"/>
              </a:rPr>
              <a:t>L</a:t>
            </a:r>
            <a:r>
              <a:rPr lang="en-US" altLang="ru-RU" baseline="-25000">
                <a:solidFill>
                  <a:prstClr val="black"/>
                </a:solidFill>
                <a:latin typeface="Arial" panose="020B0604020202020204" pitchFamily="34" charset="0"/>
              </a:rPr>
              <a:t>0</a:t>
            </a:r>
            <a:r>
              <a:rPr lang="en-US" altLang="ru-RU">
                <a:solidFill>
                  <a:prstClr val="black"/>
                </a:solidFill>
                <a:latin typeface="Arial" panose="020B0604020202020204" pitchFamily="34" charset="0"/>
              </a:rPr>
              <a:t> - </a:t>
            </a:r>
            <a:r>
              <a:rPr lang="en-US" altLang="ru-RU" i="1">
                <a:solidFill>
                  <a:prstClr val="black"/>
                </a:solidFill>
                <a:latin typeface="Arial" panose="020B0604020202020204" pitchFamily="34" charset="0"/>
              </a:rPr>
              <a:t>L</a:t>
            </a:r>
            <a:r>
              <a:rPr lang="en-US" altLang="ru-RU" baseline="-25000">
                <a:solidFill>
                  <a:prstClr val="black"/>
                </a:solidFill>
                <a:latin typeface="Arial" panose="020B0604020202020204" pitchFamily="34" charset="0"/>
              </a:rPr>
              <a:t>1</a:t>
            </a:r>
            <a:r>
              <a:rPr lang="en-US" altLang="ru-RU">
                <a:solidFill>
                  <a:prstClr val="black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340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0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0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06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50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0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50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50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50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6754" grpId="0"/>
      <p:bldP spid="2506755" grpId="0"/>
      <p:bldP spid="2506757" grpId="0"/>
      <p:bldP spid="2506763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1508</Words>
  <Application>Microsoft Office PowerPoint</Application>
  <PresentationFormat>Widescreen</PresentationFormat>
  <Paragraphs>157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Рынок труда - Возовиков Никита Александрович</dc:title>
  <dc:creator>Возовиков Никита Александрович</dc:creator>
  <cp:keywords>Рынок труда</cp:keywords>
  <cp:lastModifiedBy>User01</cp:lastModifiedBy>
  <cp:revision>3</cp:revision>
  <dcterms:created xsi:type="dcterms:W3CDTF">2020-10-10T22:55:35Z</dcterms:created>
  <dcterms:modified xsi:type="dcterms:W3CDTF">2020-10-21T21:06:30Z</dcterms:modified>
  <cp:category>Рынок труда</cp:category>
</cp:coreProperties>
</file>