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ebab6c8b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ebab6c8b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ebab6c8b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ebab6c8b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ebab6c8b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ebab6c8b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ebab6c8b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ebab6c8b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ebab6c8b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ebab6c8b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ebab6c8b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ebab6c8b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ebab6c8b7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ebab6c8b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ebab6c8b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ebab6c8b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bab6c8b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bab6c8b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f3067344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f306734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bab6c8b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bab6c8b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ebab6c8b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ebab6c8b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ebab6c8b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ebab6c8b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f0f46155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f0f46155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f306734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f306734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ebab6c8b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ebab6c8b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ebab6c8b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ebab6c8b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ebab6c8b7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ebab6c8b7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ebab6c8b7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ebab6c8b7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f306734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f306734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ebab6c8b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ebab6c8b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ebab6c8b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ebab6c8b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ebab6c8b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ebab6c8b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f0f4615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f0f4615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ebab6c8b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bab6c8b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400">
              <a:solidFill>
                <a:srgbClr val="222222"/>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ebab6c8b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ebab6c8b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ebab6c8b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ebab6c8b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ebab6c8b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ebab6c8b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64075" y="948950"/>
            <a:ext cx="5390700" cy="22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2400">
                <a:solidFill>
                  <a:srgbClr val="FFFFFF"/>
                </a:solidFill>
                <a:latin typeface="Times New Roman"/>
                <a:ea typeface="Times New Roman"/>
                <a:cs typeface="Times New Roman"/>
                <a:sym typeface="Times New Roman"/>
              </a:rPr>
              <a:t>Основы тестирования программного обеспечения. </a:t>
            </a:r>
            <a:endParaRPr b="1"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ru" sz="2400">
                <a:solidFill>
                  <a:srgbClr val="FFFFFF"/>
                </a:solidFill>
                <a:latin typeface="Times New Roman"/>
                <a:ea typeface="Times New Roman"/>
                <a:cs typeface="Times New Roman"/>
                <a:sym typeface="Times New Roman"/>
              </a:rPr>
              <a:t>Разновидности тестирования. Тестирование программы как "черного ящика” или функциональное тестирование.</a:t>
            </a:r>
            <a:endParaRPr b="1" sz="2400">
              <a:solidFill>
                <a:srgbClr val="FFFFFF"/>
              </a:solidFill>
              <a:latin typeface="Times New Roman"/>
              <a:ea typeface="Times New Roman"/>
              <a:cs typeface="Times New Roman"/>
              <a:sym typeface="Times New Roman"/>
            </a:endParaRPr>
          </a:p>
        </p:txBody>
      </p:sp>
      <p:sp>
        <p:nvSpPr>
          <p:cNvPr id="135" name="Google Shape;135;p13"/>
          <p:cNvSpPr txBox="1"/>
          <p:nvPr>
            <p:ph idx="1" type="subTitle"/>
          </p:nvPr>
        </p:nvSpPr>
        <p:spPr>
          <a:xfrm>
            <a:off x="5458850" y="3157475"/>
            <a:ext cx="3685200" cy="1892700"/>
          </a:xfrm>
          <a:prstGeom prst="rect">
            <a:avLst/>
          </a:prstGeom>
        </p:spPr>
        <p:txBody>
          <a:bodyPr anchorCtr="0" anchor="t" bIns="91425" lIns="91425" spcFirstLastPara="1" rIns="91425" wrap="square" tIns="91425">
            <a:noAutofit/>
          </a:bodyPr>
          <a:lstStyle/>
          <a:p>
            <a:pPr indent="0" lvl="0" marL="0" rtl="0" algn="r">
              <a:lnSpc>
                <a:spcPct val="115000"/>
              </a:lnSpc>
              <a:spcBef>
                <a:spcPts val="100"/>
              </a:spcBef>
              <a:spcAft>
                <a:spcPts val="0"/>
              </a:spcAft>
              <a:buNone/>
            </a:pPr>
            <a:r>
              <a:rPr lang="ru" sz="1400">
                <a:solidFill>
                  <a:srgbClr val="D9D9D9"/>
                </a:solidFill>
                <a:latin typeface="Times New Roman"/>
                <a:ea typeface="Times New Roman"/>
                <a:cs typeface="Times New Roman"/>
                <a:sym typeface="Times New Roman"/>
              </a:rPr>
              <a:t>Выполнил:</a:t>
            </a:r>
            <a:endParaRPr sz="1400">
              <a:solidFill>
                <a:srgbClr val="D9D9D9"/>
              </a:solidFill>
              <a:latin typeface="Times New Roman"/>
              <a:ea typeface="Times New Roman"/>
              <a:cs typeface="Times New Roman"/>
              <a:sym typeface="Times New Roman"/>
            </a:endParaRPr>
          </a:p>
          <a:p>
            <a:pPr indent="0" lvl="0" marL="0" rtl="0" algn="r">
              <a:lnSpc>
                <a:spcPct val="115000"/>
              </a:lnSpc>
              <a:spcBef>
                <a:spcPts val="100"/>
              </a:spcBef>
              <a:spcAft>
                <a:spcPts val="0"/>
              </a:spcAft>
              <a:buNone/>
            </a:pPr>
            <a:r>
              <a:rPr lang="ru" sz="1400">
                <a:solidFill>
                  <a:srgbClr val="D9D9D9"/>
                </a:solidFill>
                <a:latin typeface="Times New Roman"/>
                <a:ea typeface="Times New Roman"/>
                <a:cs typeface="Times New Roman"/>
                <a:sym typeface="Times New Roman"/>
              </a:rPr>
              <a:t>студент БГУ</a:t>
            </a:r>
            <a:endParaRPr sz="1400">
              <a:solidFill>
                <a:srgbClr val="D9D9D9"/>
              </a:solidFill>
              <a:latin typeface="Times New Roman"/>
              <a:ea typeface="Times New Roman"/>
              <a:cs typeface="Times New Roman"/>
              <a:sym typeface="Times New Roman"/>
            </a:endParaRPr>
          </a:p>
          <a:p>
            <a:pPr indent="0" lvl="0" marL="0" rtl="0" algn="r">
              <a:lnSpc>
                <a:spcPct val="115000"/>
              </a:lnSpc>
              <a:spcBef>
                <a:spcPts val="100"/>
              </a:spcBef>
              <a:spcAft>
                <a:spcPts val="0"/>
              </a:spcAft>
              <a:buNone/>
            </a:pPr>
            <a:r>
              <a:rPr lang="ru" sz="1400">
                <a:solidFill>
                  <a:srgbClr val="D9D9D9"/>
                </a:solidFill>
                <a:latin typeface="Times New Roman"/>
                <a:ea typeface="Times New Roman"/>
                <a:cs typeface="Times New Roman"/>
                <a:sym typeface="Times New Roman"/>
              </a:rPr>
              <a:t>Факультета прикладной математики и информатики</a:t>
            </a:r>
            <a:endParaRPr sz="1400">
              <a:solidFill>
                <a:srgbClr val="D9D9D9"/>
              </a:solidFill>
              <a:latin typeface="Times New Roman"/>
              <a:ea typeface="Times New Roman"/>
              <a:cs typeface="Times New Roman"/>
              <a:sym typeface="Times New Roman"/>
            </a:endParaRPr>
          </a:p>
          <a:p>
            <a:pPr indent="0" lvl="0" marL="0" rtl="0" algn="r">
              <a:lnSpc>
                <a:spcPct val="115000"/>
              </a:lnSpc>
              <a:spcBef>
                <a:spcPts val="100"/>
              </a:spcBef>
              <a:spcAft>
                <a:spcPts val="0"/>
              </a:spcAft>
              <a:buNone/>
            </a:pPr>
            <a:r>
              <a:rPr lang="ru" sz="1400">
                <a:solidFill>
                  <a:srgbClr val="D9D9D9"/>
                </a:solidFill>
                <a:latin typeface="Times New Roman"/>
                <a:ea typeface="Times New Roman"/>
                <a:cs typeface="Times New Roman"/>
                <a:sym typeface="Times New Roman"/>
              </a:rPr>
              <a:t>1 курса</a:t>
            </a:r>
            <a:endParaRPr sz="1400">
              <a:solidFill>
                <a:srgbClr val="D9D9D9"/>
              </a:solidFill>
              <a:latin typeface="Times New Roman"/>
              <a:ea typeface="Times New Roman"/>
              <a:cs typeface="Times New Roman"/>
              <a:sym typeface="Times New Roman"/>
            </a:endParaRPr>
          </a:p>
          <a:p>
            <a:pPr indent="0" lvl="0" marL="0" rtl="0" algn="r">
              <a:lnSpc>
                <a:spcPct val="115000"/>
              </a:lnSpc>
              <a:spcBef>
                <a:spcPts val="100"/>
              </a:spcBef>
              <a:spcAft>
                <a:spcPts val="0"/>
              </a:spcAft>
              <a:buNone/>
            </a:pPr>
            <a:r>
              <a:rPr lang="ru" sz="1400">
                <a:solidFill>
                  <a:srgbClr val="D9D9D9"/>
                </a:solidFill>
                <a:latin typeface="Times New Roman"/>
                <a:ea typeface="Times New Roman"/>
                <a:cs typeface="Times New Roman"/>
                <a:sym typeface="Times New Roman"/>
              </a:rPr>
              <a:t>10 группы</a:t>
            </a:r>
            <a:endParaRPr sz="1400">
              <a:solidFill>
                <a:srgbClr val="D9D9D9"/>
              </a:solidFill>
              <a:latin typeface="Times New Roman"/>
              <a:ea typeface="Times New Roman"/>
              <a:cs typeface="Times New Roman"/>
              <a:sym typeface="Times New Roman"/>
            </a:endParaRPr>
          </a:p>
          <a:p>
            <a:pPr indent="0" lvl="0" marL="0" rtl="0" algn="r">
              <a:lnSpc>
                <a:spcPct val="115000"/>
              </a:lnSpc>
              <a:spcBef>
                <a:spcPts val="100"/>
              </a:spcBef>
              <a:spcAft>
                <a:spcPts val="100"/>
              </a:spcAft>
              <a:buNone/>
            </a:pPr>
            <a:r>
              <a:rPr lang="ru" sz="1400">
                <a:solidFill>
                  <a:srgbClr val="D9D9D9"/>
                </a:solidFill>
                <a:latin typeface="Times New Roman"/>
                <a:ea typeface="Times New Roman"/>
                <a:cs typeface="Times New Roman"/>
                <a:sym typeface="Times New Roman"/>
              </a:rPr>
              <a:t>Возовиков Никита Александрович</a:t>
            </a:r>
            <a:endParaRPr>
              <a:solidFill>
                <a:srgbClr val="D9D9D9"/>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 уровню</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latin typeface="Times New Roman"/>
                <a:ea typeface="Times New Roman"/>
                <a:cs typeface="Times New Roman"/>
                <a:sym typeface="Times New Roman"/>
              </a:rPr>
              <a:t>•	Модульное / юнит-тестирование – проверка корректной работы отдельных единиц системы программного продукта. Этот вид тестирования могут выполнять сами разработчики.</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ru" sz="1400">
                <a:latin typeface="Times New Roman"/>
                <a:ea typeface="Times New Roman"/>
                <a:cs typeface="Times New Roman"/>
                <a:sym typeface="Times New Roman"/>
              </a:rPr>
              <a:t>•	Интеграционное тестирование – проверка взаимодействия между несколькими единицами программного продукта.</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ru" sz="1400">
                <a:latin typeface="Times New Roman"/>
                <a:ea typeface="Times New Roman"/>
                <a:cs typeface="Times New Roman"/>
                <a:sym typeface="Times New Roman"/>
              </a:rPr>
              <a:t>•	Системное – проверка работы всей системы на соответствие заявленным требованиям к программному продукту.</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 исполнителю</a:t>
            </a:r>
            <a:endParaRPr/>
          </a:p>
        </p:txBody>
      </p:sp>
      <p:sp>
        <p:nvSpPr>
          <p:cNvPr id="201" name="Google Shape;201;p23"/>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400">
                <a:latin typeface="Times New Roman"/>
                <a:ea typeface="Times New Roman"/>
                <a:cs typeface="Times New Roman"/>
                <a:sym typeface="Times New Roman"/>
              </a:rPr>
              <a:t>Альфа-тестирование – тестирование программного продукта на поздней стадии разработки. Проводится разработчиками или тестировщиками.</a:t>
            </a:r>
            <a:endParaRPr sz="1400">
              <a:latin typeface="Times New Roman"/>
              <a:ea typeface="Times New Roman"/>
              <a:cs typeface="Times New Roman"/>
              <a:sym typeface="Times New Roman"/>
            </a:endParaRPr>
          </a:p>
        </p:txBody>
      </p:sp>
      <p:sp>
        <p:nvSpPr>
          <p:cNvPr id="202" name="Google Shape;202;p23"/>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400">
                <a:latin typeface="Times New Roman"/>
                <a:ea typeface="Times New Roman"/>
                <a:cs typeface="Times New Roman"/>
                <a:sym typeface="Times New Roman"/>
              </a:rPr>
              <a:t>Бета-тестирование – тестирование программного продукта перед выходом на рынок силами обычных людей – добровольцев, которым передается предварительная версия продукта (бета-версия). Их отзывы собираются, анализируются и учитываются при внесении правок в продукт.</a:t>
            </a:r>
            <a:endParaRPr sz="1400">
              <a:latin typeface="Times New Roman"/>
              <a:ea typeface="Times New Roman"/>
              <a:cs typeface="Times New Roman"/>
              <a:sym typeface="Times New Roman"/>
            </a:endParaRPr>
          </a:p>
        </p:txBody>
      </p:sp>
      <p:pic>
        <p:nvPicPr>
          <p:cNvPr id="203" name="Google Shape;203;p23"/>
          <p:cNvPicPr preferRelativeResize="0"/>
          <p:nvPr/>
        </p:nvPicPr>
        <p:blipFill>
          <a:blip r:embed="rId3">
            <a:alphaModFix/>
          </a:blip>
          <a:stretch>
            <a:fillRect/>
          </a:stretch>
        </p:blipFill>
        <p:spPr>
          <a:xfrm>
            <a:off x="1600200" y="3757525"/>
            <a:ext cx="5943600" cy="129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 формальности</a:t>
            </a:r>
            <a:endParaRPr/>
          </a:p>
        </p:txBody>
      </p:sp>
      <p:sp>
        <p:nvSpPr>
          <p:cNvPr id="209" name="Google Shape;209;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latin typeface="Times New Roman"/>
                <a:ea typeface="Times New Roman"/>
                <a:cs typeface="Times New Roman"/>
                <a:sym typeface="Times New Roman"/>
              </a:rPr>
              <a:t>•	Тестирование по тестам – тестирование по предварительно написанным тест-кейсам.</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ru" sz="1400">
                <a:latin typeface="Times New Roman"/>
                <a:ea typeface="Times New Roman"/>
                <a:cs typeface="Times New Roman"/>
                <a:sym typeface="Times New Roman"/>
              </a:rPr>
              <a:t>•	Исследовательское тестирование – одновременная разработка тестов и их исполнение.</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ru" sz="1400">
                <a:latin typeface="Times New Roman"/>
                <a:ea typeface="Times New Roman"/>
                <a:cs typeface="Times New Roman"/>
                <a:sym typeface="Times New Roman"/>
              </a:rPr>
              <a:t>•	Свободное тестирование –  тестирование без разработки тестов, без документации. Основывается на интуиции и опыте тестировщика.</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 важности</a:t>
            </a:r>
            <a:endParaRPr/>
          </a:p>
        </p:txBody>
      </p:sp>
      <p:sp>
        <p:nvSpPr>
          <p:cNvPr id="215" name="Google Shape;215;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latin typeface="Times New Roman"/>
                <a:ea typeface="Times New Roman"/>
                <a:cs typeface="Times New Roman"/>
                <a:sym typeface="Times New Roman"/>
              </a:rPr>
              <a:t>•	Дымное тестирование – проверка самой важной функциональности программного продукта.</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ru" sz="1400">
                <a:latin typeface="Times New Roman"/>
                <a:ea typeface="Times New Roman"/>
                <a:cs typeface="Times New Roman"/>
                <a:sym typeface="Times New Roman"/>
              </a:rPr>
              <a:t>•	Тестирование критического пути – проверка функциональности, используемой типичными пользователями в повседневной деятельности.</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ru" sz="1400">
                <a:latin typeface="Times New Roman"/>
                <a:ea typeface="Times New Roman"/>
                <a:cs typeface="Times New Roman"/>
                <a:sym typeface="Times New Roman"/>
              </a:rPr>
              <a:t>•	Расширенное тестирование – проверка всей заявленной функциональности.</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6" name="Google Shape;216;p25"/>
          <p:cNvPicPr preferRelativeResize="0"/>
          <p:nvPr/>
        </p:nvPicPr>
        <p:blipFill>
          <a:blip r:embed="rId3">
            <a:alphaModFix/>
          </a:blip>
          <a:stretch>
            <a:fillRect/>
          </a:stretch>
        </p:blipFill>
        <p:spPr>
          <a:xfrm>
            <a:off x="232425" y="3389525"/>
            <a:ext cx="1642001" cy="1642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966300" y="260925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Тестирование программы как "черного ящика” или функциональное тестирование</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nvSpPr>
        <p:spPr>
          <a:xfrm>
            <a:off x="875550" y="659850"/>
            <a:ext cx="7392900" cy="38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FFFFFF"/>
                </a:solidFill>
                <a:latin typeface="Times New Roman"/>
                <a:ea typeface="Times New Roman"/>
                <a:cs typeface="Times New Roman"/>
                <a:sym typeface="Times New Roman"/>
              </a:rPr>
              <a:t>Тестирование программы как " черного ящика" - это тип тестирования, в котором функциональные возможности программного обеспечения тестируются без каких-либо ссылок на внутренний дизайн, код или алгоритм, используемый в программе.</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ru">
                <a:solidFill>
                  <a:srgbClr val="FFFFFF"/>
                </a:solidFill>
                <a:latin typeface="Times New Roman"/>
                <a:ea typeface="Times New Roman"/>
                <a:cs typeface="Times New Roman"/>
                <a:sym typeface="Times New Roman"/>
              </a:rPr>
              <a:t>Функциональное тестирование — один из процессов жизненного цикла программного продукта, который проводится с целью получения объективных доказательств функционирования программного продукта в соответствии с установленными либо подразумеваемыми заказчиком требованиями к программному продукту. В процессе функционального (а также любого другого) тестирования тестировщик ищет дефекты (defect or bug). </a:t>
            </a:r>
            <a:endParaRPr>
              <a:solidFill>
                <a:srgbClr val="FFFFFF"/>
              </a:solidFill>
              <a:latin typeface="Times New Roman"/>
              <a:ea typeface="Times New Roman"/>
              <a:cs typeface="Times New Roman"/>
              <a:sym typeface="Times New Roman"/>
            </a:endParaRPr>
          </a:p>
        </p:txBody>
      </p:sp>
      <p:pic>
        <p:nvPicPr>
          <p:cNvPr id="227" name="Google Shape;227;p27"/>
          <p:cNvPicPr preferRelativeResize="0"/>
          <p:nvPr/>
        </p:nvPicPr>
        <p:blipFill>
          <a:blip r:embed="rId3">
            <a:alphaModFix/>
          </a:blip>
          <a:stretch>
            <a:fillRect/>
          </a:stretch>
        </p:blipFill>
        <p:spPr>
          <a:xfrm>
            <a:off x="2642500" y="3089100"/>
            <a:ext cx="3858999" cy="1904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Цели функционального тестирования</a:t>
            </a:r>
            <a:endParaRPr/>
          </a:p>
        </p:txBody>
      </p:sp>
      <p:sp>
        <p:nvSpPr>
          <p:cNvPr id="233" name="Google Shape;233;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latin typeface="Times New Roman"/>
                <a:ea typeface="Times New Roman"/>
                <a:cs typeface="Times New Roman"/>
                <a:sym typeface="Times New Roman"/>
              </a:rPr>
              <a:t>– обнаружить  ошибки и задокументировать их;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ru" sz="1400">
                <a:latin typeface="Times New Roman"/>
                <a:ea typeface="Times New Roman"/>
                <a:cs typeface="Times New Roman"/>
                <a:sym typeface="Times New Roman"/>
              </a:rPr>
              <a:t>– определить, соответствует ли приложение предъявляемым к нему требованиям.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ru" sz="1400">
                <a:latin typeface="Times New Roman"/>
                <a:ea typeface="Times New Roman"/>
                <a:cs typeface="Times New Roman"/>
                <a:sym typeface="Times New Roman"/>
              </a:rPr>
              <a:t>– принять объективное заключение о возможности поставки программного продукта заказчику, и документирование этого заключения. </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34" name="Google Shape;234;p28"/>
          <p:cNvPicPr preferRelativeResize="0"/>
          <p:nvPr/>
        </p:nvPicPr>
        <p:blipFill>
          <a:blip r:embed="rId3">
            <a:alphaModFix/>
          </a:blip>
          <a:stretch>
            <a:fillRect/>
          </a:stretch>
        </p:blipFill>
        <p:spPr>
          <a:xfrm>
            <a:off x="5464325" y="3111600"/>
            <a:ext cx="1666125" cy="166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Уровни функционального тестирования</a:t>
            </a:r>
            <a:endParaRPr/>
          </a:p>
        </p:txBody>
      </p:sp>
      <p:sp>
        <p:nvSpPr>
          <p:cNvPr id="240" name="Google Shape;240;p29"/>
          <p:cNvSpPr txBox="1"/>
          <p:nvPr>
            <p:ph idx="1" type="body"/>
          </p:nvPr>
        </p:nvSpPr>
        <p:spPr>
          <a:xfrm>
            <a:off x="1297500" y="1267125"/>
            <a:ext cx="70389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latin typeface="Times New Roman"/>
                <a:ea typeface="Times New Roman"/>
                <a:cs typeface="Times New Roman"/>
                <a:sym typeface="Times New Roman"/>
              </a:rPr>
              <a:t>Приемочный тест — это самый первый и короткий тест, проверяющий работу основной функциональности программного продукта. Данный тест длится от получаса до 2-3-х часов максимум в зависимости сложности программы, по результатам которого ведущий инженер по тестированию принимает решение о целесообразности дальнейшего тестирования. Если программа не прошла приемочный тест, она отправляется на доработку к программистам.</a:t>
            </a:r>
            <a:endParaRPr>
              <a:latin typeface="Times New Roman"/>
              <a:ea typeface="Times New Roman"/>
              <a:cs typeface="Times New Roman"/>
              <a:sym typeface="Times New Roman"/>
            </a:endParaRPr>
          </a:p>
          <a:p>
            <a:pPr indent="0" lvl="0" marL="0" rtl="0" algn="l">
              <a:spcBef>
                <a:spcPts val="1600"/>
              </a:spcBef>
              <a:spcAft>
                <a:spcPts val="0"/>
              </a:spcAft>
              <a:buNone/>
            </a:pPr>
            <a:r>
              <a:rPr lang="ru">
                <a:latin typeface="Times New Roman"/>
                <a:ea typeface="Times New Roman"/>
                <a:cs typeface="Times New Roman"/>
                <a:sym typeface="Times New Roman"/>
              </a:rPr>
              <a:t>Критический тест — основной вид теста, во время которого проверяются основная функциональность программного продукта критичная для конечного пользователя, при стандартном его использовании. В рамках данного тестирования, как правило, проверяется большинство требований предъявляемых к программному продукту.</a:t>
            </a:r>
            <a:endParaRPr>
              <a:latin typeface="Times New Roman"/>
              <a:ea typeface="Times New Roman"/>
              <a:cs typeface="Times New Roman"/>
              <a:sym typeface="Times New Roman"/>
            </a:endParaRPr>
          </a:p>
          <a:p>
            <a:pPr indent="0" lvl="0" marL="0" rtl="0" algn="l">
              <a:spcBef>
                <a:spcPts val="1600"/>
              </a:spcBef>
              <a:spcAft>
                <a:spcPts val="0"/>
              </a:spcAft>
              <a:buNone/>
            </a:pPr>
            <a:r>
              <a:rPr lang="ru">
                <a:latin typeface="Times New Roman"/>
                <a:ea typeface="Times New Roman"/>
                <a:cs typeface="Times New Roman"/>
                <a:sym typeface="Times New Roman"/>
              </a:rPr>
              <a:t>Расширенный тест — это углубленный тест, при котором проверяется нестандартное использование программного продукта. Прогоняются различные сложные, логически запутанные сценарии, совершаются действия, которые конечный пользователь будет совершать очень редко. Тестирование этого уровня требуется далеко не для всех типов приложений и во многих случаях могут не проводиться или проводиться ограниченно.</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Эквивалентное разбиение</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nvSpPr>
        <p:spPr>
          <a:xfrm>
            <a:off x="762775" y="143900"/>
            <a:ext cx="7704600" cy="45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ru">
                <a:solidFill>
                  <a:srgbClr val="FFFFFF"/>
                </a:solidFill>
              </a:rPr>
              <a:t>1.Если некоторый параметр х может принимать значения в интервале</a:t>
            </a:r>
            <a:endParaRPr>
              <a:solidFill>
                <a:srgbClr val="FFFFFF"/>
              </a:solidFill>
            </a:endParaRPr>
          </a:p>
          <a:p>
            <a:pPr indent="0" lvl="0" marL="0" rtl="0" algn="l">
              <a:lnSpc>
                <a:spcPct val="115000"/>
              </a:lnSpc>
              <a:spcBef>
                <a:spcPts val="1200"/>
              </a:spcBef>
              <a:spcAft>
                <a:spcPts val="0"/>
              </a:spcAft>
              <a:buNone/>
            </a:pPr>
            <a:r>
              <a:rPr lang="ru">
                <a:solidFill>
                  <a:srgbClr val="FFFFFF"/>
                </a:solidFill>
              </a:rPr>
              <a:t>[1, 999], то выделяют</a:t>
            </a:r>
            <a:endParaRPr>
              <a:solidFill>
                <a:srgbClr val="FFFFFF"/>
              </a:solidFill>
            </a:endParaRPr>
          </a:p>
          <a:p>
            <a:pPr indent="0" lvl="0" marL="0" rtl="0" algn="l">
              <a:lnSpc>
                <a:spcPct val="115000"/>
              </a:lnSpc>
              <a:spcBef>
                <a:spcPts val="1200"/>
              </a:spcBef>
              <a:spcAft>
                <a:spcPts val="0"/>
              </a:spcAft>
              <a:buNone/>
            </a:pPr>
            <a:r>
              <a:rPr lang="ru">
                <a:solidFill>
                  <a:srgbClr val="FFFFFF"/>
                </a:solidFill>
              </a:rPr>
              <a:t>один правильный класс 1 ≤ х ≤ 999 и два неправильных: х &lt; 1 и  х&gt;999;</a:t>
            </a:r>
            <a:endParaRPr>
              <a:solidFill>
                <a:srgbClr val="FFFFFF"/>
              </a:solidFill>
            </a:endParaRPr>
          </a:p>
          <a:p>
            <a:pPr indent="0" lvl="0" marL="0" rtl="0" algn="l">
              <a:lnSpc>
                <a:spcPct val="115000"/>
              </a:lnSpc>
              <a:spcBef>
                <a:spcPts val="1200"/>
              </a:spcBef>
              <a:spcAft>
                <a:spcPts val="0"/>
              </a:spcAft>
              <a:buNone/>
            </a:pPr>
            <a:r>
              <a:rPr lang="ru">
                <a:solidFill>
                  <a:srgbClr val="FFFFFF"/>
                </a:solidFill>
              </a:rPr>
              <a:t>• если входное условие определяет диапазон значений порядкового типа, например,  «в автомобиле могут ехать от одного до шести человек», то определяется один правильный класс эквивалентности и два неправильных: ни одного и более шести человек;</a:t>
            </a:r>
            <a:endParaRPr>
              <a:solidFill>
                <a:srgbClr val="FFFFFF"/>
              </a:solidFill>
            </a:endParaRPr>
          </a:p>
          <a:p>
            <a:pPr indent="0" lvl="0" marL="0" rtl="0" algn="l">
              <a:lnSpc>
                <a:spcPct val="115000"/>
              </a:lnSpc>
              <a:spcBef>
                <a:spcPts val="1200"/>
              </a:spcBef>
              <a:spcAft>
                <a:spcPts val="0"/>
              </a:spcAft>
              <a:buNone/>
            </a:pPr>
            <a:r>
              <a:rPr lang="ru">
                <a:solidFill>
                  <a:srgbClr val="FFFFFF"/>
                </a:solidFill>
              </a:rPr>
              <a:t>• если входное условие описывает множество входных значений и есть основания полагать, что каждое значение программист трактует особо, например, «типы графических файлов: bmp, jpeg, vsd», то определяют правильный класс эквивалентности для каждого значения и один неправильный класс, например, txt;</a:t>
            </a:r>
            <a:endParaRPr>
              <a:solidFill>
                <a:srgbClr val="FFFFFF"/>
              </a:solidFill>
            </a:endParaRPr>
          </a:p>
          <a:p>
            <a:pPr indent="0" lvl="0" marL="0" rtl="0" algn="l">
              <a:lnSpc>
                <a:spcPct val="115000"/>
              </a:lnSpc>
              <a:spcBef>
                <a:spcPts val="1200"/>
              </a:spcBef>
              <a:spcAft>
                <a:spcPts val="0"/>
              </a:spcAft>
              <a:buNone/>
            </a:pPr>
            <a:r>
              <a:rPr lang="ru">
                <a:solidFill>
                  <a:srgbClr val="FFFFFF"/>
                </a:solidFill>
              </a:rPr>
              <a:t> • если входное условие описывает ситуацию «должно быть», например, «первым символом идентификатора должна быть буква», то определяется один правильный класс эквивалентности (первый символ -буква) и один неправильный (первый символ - не буква);</a:t>
            </a:r>
            <a:endParaRPr>
              <a:solidFill>
                <a:srgbClr val="FFFFFF"/>
              </a:solidFill>
            </a:endParaRPr>
          </a:p>
          <a:p>
            <a:pPr indent="0" lvl="0" marL="0" rtl="0" algn="l">
              <a:lnSpc>
                <a:spcPct val="115000"/>
              </a:lnSpc>
              <a:spcBef>
                <a:spcPts val="1200"/>
              </a:spcBef>
              <a:spcAft>
                <a:spcPts val="0"/>
              </a:spcAft>
              <a:buNone/>
            </a:pPr>
            <a:r>
              <a:rPr lang="ru">
                <a:solidFill>
                  <a:srgbClr val="FFFFFF"/>
                </a:solidFill>
              </a:rPr>
              <a:t> </a:t>
            </a:r>
            <a:endParaRPr>
              <a:solidFill>
                <a:srgbClr val="FFFFFF"/>
              </a:solidFill>
            </a:endParaRPr>
          </a:p>
          <a:p>
            <a:pPr indent="0" lvl="0" marL="0" rtl="0" algn="l">
              <a:lnSpc>
                <a:spcPct val="115000"/>
              </a:lnSpc>
              <a:spcBef>
                <a:spcPts val="1200"/>
              </a:spcBef>
              <a:spcAft>
                <a:spcPts val="0"/>
              </a:spcAft>
              <a:buNone/>
            </a:pPr>
            <a:r>
              <a:rPr lang="ru">
                <a:solidFill>
                  <a:srgbClr val="FFFFFF"/>
                </a:solidFill>
              </a:rPr>
              <a:t>• если есть основание считать, что различные элементы класса эквивалентности трактуются программой неодинаково, то данный класс разбивается на меньшие классы эквивалентности.</a:t>
            </a:r>
            <a:endParaRPr>
              <a:solidFill>
                <a:srgbClr val="FFFFFF"/>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653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latin typeface="Times New Roman"/>
                <a:ea typeface="Times New Roman"/>
                <a:cs typeface="Times New Roman"/>
                <a:sym typeface="Times New Roman"/>
              </a:rPr>
              <a:t>Основы тестирования программного обеспечения</a:t>
            </a:r>
            <a:endParaRPr>
              <a:latin typeface="Times New Roman"/>
              <a:ea typeface="Times New Roman"/>
              <a:cs typeface="Times New Roman"/>
              <a:sym typeface="Times New Roman"/>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400">
                <a:solidFill>
                  <a:srgbClr val="FFFFFF"/>
                </a:solidFill>
                <a:latin typeface="Times New Roman"/>
                <a:ea typeface="Times New Roman"/>
                <a:cs typeface="Times New Roman"/>
                <a:sym typeface="Times New Roman"/>
              </a:rPr>
              <a:t>Тестирование</a:t>
            </a:r>
            <a:r>
              <a:rPr lang="ru" sz="1400">
                <a:solidFill>
                  <a:srgbClr val="FFFFFF"/>
                </a:solidFill>
                <a:latin typeface="Times New Roman"/>
                <a:ea typeface="Times New Roman"/>
                <a:cs typeface="Times New Roman"/>
                <a:sym typeface="Times New Roman"/>
              </a:rPr>
              <a:t> (</a:t>
            </a:r>
            <a:r>
              <a:rPr i="1" lang="ru" sz="1400">
                <a:solidFill>
                  <a:srgbClr val="FFFFFF"/>
                </a:solidFill>
                <a:latin typeface="Times New Roman"/>
                <a:ea typeface="Times New Roman"/>
                <a:cs typeface="Times New Roman"/>
                <a:sym typeface="Times New Roman"/>
              </a:rPr>
              <a:t>Testing</a:t>
            </a:r>
            <a:r>
              <a:rPr lang="ru" sz="1400">
                <a:solidFill>
                  <a:srgbClr val="FFFFFF"/>
                </a:solidFill>
                <a:latin typeface="Times New Roman"/>
                <a:ea typeface="Times New Roman"/>
                <a:cs typeface="Times New Roman"/>
                <a:sym typeface="Times New Roman"/>
              </a:rPr>
              <a:t>) – процесс, содержащий в себе все активности жизненного цикла, как динамические, так и статические, касающиеся планирования, подготовки и оценки программного продукта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ru" sz="1400">
                <a:solidFill>
                  <a:srgbClr val="FFFFFF"/>
                </a:solidFill>
                <a:latin typeface="Times New Roman"/>
                <a:ea typeface="Times New Roman"/>
                <a:cs typeface="Times New Roman"/>
                <a:sym typeface="Times New Roman"/>
              </a:rPr>
              <a:t>Задача тестирования</a:t>
            </a:r>
            <a:r>
              <a:rPr lang="ru" sz="1400">
                <a:solidFill>
                  <a:srgbClr val="FFFFFF"/>
                </a:solidFill>
                <a:latin typeface="Times New Roman"/>
                <a:ea typeface="Times New Roman"/>
                <a:cs typeface="Times New Roman"/>
                <a:sym typeface="Times New Roman"/>
              </a:rPr>
              <a:t> – определение условий, при которых проявляются дефекты системы и протоколирование этих условий.</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rPr b="1" lang="ru" sz="1400">
                <a:solidFill>
                  <a:srgbClr val="FFFFFF"/>
                </a:solidFill>
                <a:latin typeface="Times New Roman"/>
                <a:ea typeface="Times New Roman"/>
                <a:cs typeface="Times New Roman"/>
                <a:sym typeface="Times New Roman"/>
              </a:rPr>
              <a:t>Цель тестирования программного кода</a:t>
            </a:r>
            <a:r>
              <a:rPr lang="ru" sz="1400">
                <a:solidFill>
                  <a:srgbClr val="FFFFFF"/>
                </a:solidFill>
                <a:latin typeface="Times New Roman"/>
                <a:ea typeface="Times New Roman"/>
                <a:cs typeface="Times New Roman"/>
                <a:sym typeface="Times New Roman"/>
              </a:rPr>
              <a:t> – минимизация  количества дефектов, в особенности существенных, в конечном продукте. </a:t>
            </a:r>
            <a:endParaRPr sz="1400">
              <a:solidFill>
                <a:srgbClr val="FFFFFF"/>
              </a:solidFill>
              <a:latin typeface="Times New Roman"/>
              <a:ea typeface="Times New Roman"/>
              <a:cs typeface="Times New Roman"/>
              <a:sym typeface="Times New Roman"/>
            </a:endParaRPr>
          </a:p>
        </p:txBody>
      </p:sp>
      <p:pic>
        <p:nvPicPr>
          <p:cNvPr id="142" name="Google Shape;142;p14"/>
          <p:cNvPicPr preferRelativeResize="0"/>
          <p:nvPr/>
        </p:nvPicPr>
        <p:blipFill>
          <a:blip r:embed="rId3">
            <a:alphaModFix/>
          </a:blip>
          <a:stretch>
            <a:fillRect/>
          </a:stretch>
        </p:blipFill>
        <p:spPr>
          <a:xfrm>
            <a:off x="7161350" y="3336550"/>
            <a:ext cx="1926925" cy="1926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Анализ граничных значений</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297500" y="393750"/>
            <a:ext cx="7038900" cy="11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Граничные условия - это ситуации, возникающие непосредственно на, выше или ниже границ входных и выходных классов эквивалентности.</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ru" sz="1400"/>
              <a:t>Анализ граничных значений отличается от эквивалентного разбиения в двух отношениях:</a:t>
            </a:r>
            <a:endParaRPr sz="1400"/>
          </a:p>
        </p:txBody>
      </p:sp>
      <p:sp>
        <p:nvSpPr>
          <p:cNvPr id="261" name="Google Shape;261;p33"/>
          <p:cNvSpPr txBox="1"/>
          <p:nvPr>
            <p:ph idx="1" type="body"/>
          </p:nvPr>
        </p:nvSpPr>
        <p:spPr>
          <a:xfrm>
            <a:off x="1297500" y="275970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400">
                <a:latin typeface="Times New Roman"/>
                <a:ea typeface="Times New Roman"/>
                <a:cs typeface="Times New Roman"/>
                <a:sym typeface="Times New Roman"/>
              </a:rPr>
              <a:t>- выбор любого элемента в классе эквивалентности в качестве представительного при анализе граничных значений осуществляется таким образом, чтобы проверить тестом каждую границу этого класса.</a:t>
            </a:r>
            <a:endParaRPr sz="1400">
              <a:latin typeface="Times New Roman"/>
              <a:ea typeface="Times New Roman"/>
              <a:cs typeface="Times New Roman"/>
              <a:sym typeface="Times New Roman"/>
            </a:endParaRPr>
          </a:p>
        </p:txBody>
      </p:sp>
      <p:sp>
        <p:nvSpPr>
          <p:cNvPr id="262" name="Google Shape;262;p33"/>
          <p:cNvSpPr txBox="1"/>
          <p:nvPr>
            <p:ph idx="2" type="body"/>
          </p:nvPr>
        </p:nvSpPr>
        <p:spPr>
          <a:xfrm>
            <a:off x="4933196" y="275970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400">
                <a:latin typeface="Times New Roman"/>
                <a:ea typeface="Times New Roman"/>
                <a:cs typeface="Times New Roman"/>
                <a:sym typeface="Times New Roman"/>
              </a:rPr>
              <a:t>- при разработке тестов рассматривают не только входные условия (пространство входов), но и пространство результатов, то есть выходные классы эквивалентности.</a:t>
            </a:r>
            <a:endParaRPr sz="1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Google Shape;267;p34"/>
          <p:cNvPicPr preferRelativeResize="0"/>
          <p:nvPr/>
        </p:nvPicPr>
        <p:blipFill>
          <a:blip r:embed="rId3">
            <a:alphaModFix/>
          </a:blip>
          <a:stretch>
            <a:fillRect/>
          </a:stretch>
        </p:blipFill>
        <p:spPr>
          <a:xfrm>
            <a:off x="132863" y="213438"/>
            <a:ext cx="8878275" cy="4716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5"/>
          <p:cNvSpPr txBox="1"/>
          <p:nvPr/>
        </p:nvSpPr>
        <p:spPr>
          <a:xfrm>
            <a:off x="408150" y="195900"/>
            <a:ext cx="8327700" cy="45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ru">
                <a:solidFill>
                  <a:srgbClr val="FFFFFF"/>
                </a:solidFill>
              </a:rPr>
              <a:t>1.Если правильная область входных значений есть [-1.0 ; 1.0], то следует написать тесты для ситуаций: -1.0; 1.0; -1.001; 1.001.</a:t>
            </a:r>
            <a:endParaRPr>
              <a:solidFill>
                <a:srgbClr val="FFFFFF"/>
              </a:solidFill>
            </a:endParaRPr>
          </a:p>
          <a:p>
            <a:pPr indent="0" lvl="0" marL="0" rtl="0" algn="l">
              <a:lnSpc>
                <a:spcPct val="115000"/>
              </a:lnSpc>
              <a:spcBef>
                <a:spcPts val="1200"/>
              </a:spcBef>
              <a:spcAft>
                <a:spcPts val="0"/>
              </a:spcAft>
              <a:buNone/>
            </a:pPr>
            <a:r>
              <a:rPr lang="ru">
                <a:solidFill>
                  <a:srgbClr val="FFFFFF"/>
                </a:solidFill>
              </a:rPr>
              <a:t>2.Если входной файл может содержать от 1 до 255 записей, то построить тесты для 0; 1; 255; 256 записей.</a:t>
            </a:r>
            <a:endParaRPr>
              <a:solidFill>
                <a:srgbClr val="FFFFFF"/>
              </a:solidFill>
            </a:endParaRPr>
          </a:p>
          <a:p>
            <a:pPr indent="0" lvl="0" marL="0" rtl="0" algn="l">
              <a:lnSpc>
                <a:spcPct val="115000"/>
              </a:lnSpc>
              <a:spcBef>
                <a:spcPts val="1200"/>
              </a:spcBef>
              <a:spcAft>
                <a:spcPts val="0"/>
              </a:spcAft>
              <a:buNone/>
            </a:pPr>
            <a:r>
              <a:rPr lang="ru">
                <a:solidFill>
                  <a:srgbClr val="FFFFFF"/>
                </a:solidFill>
              </a:rPr>
              <a:t>3.Программа вычисляет ежемесячный расход. Минимум расхода составляет 0.00, а максимум - 1165.25 (усл. ед.). Нужно построить тесты для отрицательного расхода и расхода, большего 1165.25.</a:t>
            </a:r>
            <a:endParaRPr>
              <a:solidFill>
                <a:srgbClr val="FFFFFF"/>
              </a:solidFill>
            </a:endParaRPr>
          </a:p>
          <a:p>
            <a:pPr indent="0" lvl="0" marL="0" rtl="0" algn="l">
              <a:lnSpc>
                <a:spcPct val="115000"/>
              </a:lnSpc>
              <a:spcBef>
                <a:spcPts val="1200"/>
              </a:spcBef>
              <a:spcAft>
                <a:spcPts val="0"/>
              </a:spcAft>
              <a:buNone/>
            </a:pPr>
            <a:r>
              <a:rPr lang="ru">
                <a:solidFill>
                  <a:srgbClr val="FFFFFF"/>
                </a:solidFill>
              </a:rPr>
              <a:t>4.Система информационного поиска отображает на экране терминала наиболее релевантные рефераты в зависимости от входного запроса, но никак не более четырех рефератов. Тесты:</a:t>
            </a:r>
            <a:endParaRPr>
              <a:solidFill>
                <a:srgbClr val="FFFFFF"/>
              </a:solidFill>
            </a:endParaRPr>
          </a:p>
          <a:p>
            <a:pPr indent="-914400" lvl="0" marL="914400" rtl="0" algn="l">
              <a:lnSpc>
                <a:spcPct val="100000"/>
              </a:lnSpc>
              <a:spcBef>
                <a:spcPts val="1200"/>
              </a:spcBef>
              <a:spcAft>
                <a:spcPts val="0"/>
              </a:spcAft>
              <a:buNone/>
            </a:pPr>
            <a:r>
              <a:rPr lang="ru" sz="700">
                <a:solidFill>
                  <a:srgbClr val="FFFFFF"/>
                </a:solidFill>
              </a:rPr>
              <a:t>                           </a:t>
            </a:r>
            <a:r>
              <a:rPr lang="ru" sz="700">
                <a:solidFill>
                  <a:srgbClr val="FFFFFF"/>
                </a:solidFill>
              </a:rPr>
              <a:t> </a:t>
            </a:r>
            <a:r>
              <a:rPr lang="ru">
                <a:solidFill>
                  <a:srgbClr val="FFFFFF"/>
                </a:solidFill>
              </a:rPr>
              <a:t>1.</a:t>
            </a:r>
            <a:r>
              <a:rPr lang="ru" sz="700">
                <a:solidFill>
                  <a:srgbClr val="FFFFFF"/>
                </a:solidFill>
              </a:rPr>
              <a:t>            </a:t>
            </a:r>
            <a:r>
              <a:rPr lang="ru">
                <a:solidFill>
                  <a:srgbClr val="FFFFFF"/>
                </a:solidFill>
              </a:rPr>
              <a:t>программа отображает ноль рефератов</a:t>
            </a:r>
            <a:endParaRPr>
              <a:solidFill>
                <a:srgbClr val="FFFFFF"/>
              </a:solidFill>
            </a:endParaRPr>
          </a:p>
          <a:p>
            <a:pPr indent="-914400" lvl="0" marL="914400" rtl="0" algn="l">
              <a:lnSpc>
                <a:spcPct val="100000"/>
              </a:lnSpc>
              <a:spcBef>
                <a:spcPts val="1200"/>
              </a:spcBef>
              <a:spcAft>
                <a:spcPts val="0"/>
              </a:spcAft>
              <a:buNone/>
            </a:pPr>
            <a:r>
              <a:rPr lang="ru" sz="700">
                <a:solidFill>
                  <a:srgbClr val="FFFFFF"/>
                </a:solidFill>
              </a:rPr>
              <a:t>                             </a:t>
            </a:r>
            <a:r>
              <a:rPr lang="ru">
                <a:solidFill>
                  <a:srgbClr val="FFFFFF"/>
                </a:solidFill>
              </a:rPr>
              <a:t>2.</a:t>
            </a:r>
            <a:r>
              <a:rPr lang="ru" sz="700">
                <a:solidFill>
                  <a:srgbClr val="FFFFFF"/>
                </a:solidFill>
              </a:rPr>
              <a:t>            </a:t>
            </a:r>
            <a:r>
              <a:rPr lang="ru">
                <a:solidFill>
                  <a:srgbClr val="FFFFFF"/>
                </a:solidFill>
              </a:rPr>
              <a:t>- один</a:t>
            </a:r>
            <a:endParaRPr>
              <a:solidFill>
                <a:srgbClr val="FFFFFF"/>
              </a:solidFill>
            </a:endParaRPr>
          </a:p>
          <a:p>
            <a:pPr indent="-914400" lvl="0" marL="914400" rtl="0" algn="l">
              <a:lnSpc>
                <a:spcPct val="100000"/>
              </a:lnSpc>
              <a:spcBef>
                <a:spcPts val="1200"/>
              </a:spcBef>
              <a:spcAft>
                <a:spcPts val="0"/>
              </a:spcAft>
              <a:buNone/>
            </a:pPr>
            <a:r>
              <a:rPr lang="ru" sz="700">
                <a:solidFill>
                  <a:srgbClr val="FFFFFF"/>
                </a:solidFill>
              </a:rPr>
              <a:t>                             </a:t>
            </a:r>
            <a:r>
              <a:rPr lang="ru">
                <a:solidFill>
                  <a:srgbClr val="FFFFFF"/>
                </a:solidFill>
              </a:rPr>
              <a:t>3.</a:t>
            </a:r>
            <a:r>
              <a:rPr lang="ru" sz="700">
                <a:solidFill>
                  <a:srgbClr val="FFFFFF"/>
                </a:solidFill>
              </a:rPr>
              <a:t>            </a:t>
            </a:r>
            <a:r>
              <a:rPr lang="ru">
                <a:solidFill>
                  <a:srgbClr val="FFFFFF"/>
                </a:solidFill>
              </a:rPr>
              <a:t>- четыре</a:t>
            </a:r>
            <a:endParaRPr>
              <a:solidFill>
                <a:srgbClr val="FFFFFF"/>
              </a:solidFill>
            </a:endParaRPr>
          </a:p>
          <a:p>
            <a:pPr indent="-914400" lvl="0" marL="914400" rtl="0" algn="l">
              <a:lnSpc>
                <a:spcPct val="100000"/>
              </a:lnSpc>
              <a:spcBef>
                <a:spcPts val="1200"/>
              </a:spcBef>
              <a:spcAft>
                <a:spcPts val="0"/>
              </a:spcAft>
              <a:buNone/>
            </a:pPr>
            <a:r>
              <a:rPr lang="ru" sz="700">
                <a:solidFill>
                  <a:srgbClr val="FFFFFF"/>
                </a:solidFill>
              </a:rPr>
              <a:t>                             </a:t>
            </a:r>
            <a:r>
              <a:rPr lang="ru">
                <a:solidFill>
                  <a:srgbClr val="FFFFFF"/>
                </a:solidFill>
              </a:rPr>
              <a:t>4.</a:t>
            </a:r>
            <a:r>
              <a:rPr lang="ru" sz="700">
                <a:solidFill>
                  <a:srgbClr val="FFFFFF"/>
                </a:solidFill>
              </a:rPr>
              <a:t>            </a:t>
            </a:r>
            <a:r>
              <a:rPr lang="ru">
                <a:solidFill>
                  <a:srgbClr val="FFFFFF"/>
                </a:solidFill>
              </a:rPr>
              <a:t>- пять (ошибочная ситуация)</a:t>
            </a:r>
            <a:endParaRPr>
              <a:solidFill>
                <a:srgbClr val="FFFFFF"/>
              </a:solidFill>
            </a:endParaRPr>
          </a:p>
          <a:p>
            <a:pPr indent="0" lvl="0" marL="0" rtl="0" algn="l">
              <a:lnSpc>
                <a:spcPct val="115000"/>
              </a:lnSpc>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Применение функциональных диаграмм</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FFFFFF"/>
                </a:solidFill>
                <a:latin typeface="Times New Roman"/>
                <a:ea typeface="Times New Roman"/>
                <a:cs typeface="Times New Roman"/>
                <a:sym typeface="Times New Roman"/>
              </a:rPr>
              <a:t>Функциональными - называют диаграммы, отражающие взаимосвязи функций разрабатываемого ПО</a:t>
            </a:r>
            <a:endParaRPr sz="1800">
              <a:solidFill>
                <a:srgbClr val="FFFFFF"/>
              </a:solidFill>
            </a:endParaRPr>
          </a:p>
        </p:txBody>
      </p:sp>
      <p:sp>
        <p:nvSpPr>
          <p:cNvPr id="283" name="Google Shape;283;p37"/>
          <p:cNvSpPr txBox="1"/>
          <p:nvPr>
            <p:ph idx="1" type="body"/>
          </p:nvPr>
        </p:nvSpPr>
        <p:spPr>
          <a:xfrm>
            <a:off x="1297500" y="223230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ru" sz="1400">
                <a:solidFill>
                  <a:srgbClr val="FFFFFF"/>
                </a:solidFill>
                <a:latin typeface="Times New Roman"/>
                <a:ea typeface="Times New Roman"/>
                <a:cs typeface="Times New Roman"/>
                <a:sym typeface="Times New Roman"/>
              </a:rPr>
              <a:t>Блоки на функциональной диаграмме размещают по «ступенчатой» схеме в соответствии с последовательностью их работы или доминированием, которое понимается как влияние, оказываемое одним блоком на другие. В функциональных диаграммах SADT различают пять типов влияний блоков друг на друга:</a:t>
            </a:r>
            <a:endParaRPr sz="1400">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8"/>
          <p:cNvSpPr txBox="1"/>
          <p:nvPr/>
        </p:nvSpPr>
        <p:spPr>
          <a:xfrm>
            <a:off x="1055550" y="33775"/>
            <a:ext cx="7032900" cy="392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ru">
                <a:solidFill>
                  <a:srgbClr val="FFFFFF"/>
                </a:solidFill>
                <a:latin typeface="Times New Roman"/>
                <a:ea typeface="Times New Roman"/>
                <a:cs typeface="Times New Roman"/>
                <a:sym typeface="Times New Roman"/>
              </a:rPr>
              <a:t>&gt;вход – выход блока подается на вход блока с меньшим доминированием, т.е. на вход следующего (рис. 3.1а);</a:t>
            </a:r>
            <a:endParaRPr>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ru">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ru">
                <a:solidFill>
                  <a:srgbClr val="FFFFFF"/>
                </a:solidFill>
                <a:latin typeface="Times New Roman"/>
                <a:ea typeface="Times New Roman"/>
                <a:cs typeface="Times New Roman"/>
                <a:sym typeface="Times New Roman"/>
              </a:rPr>
              <a:t>&gt; управление – выход блока используется как управление для блока с меньшим доминированием (следующего) (рис. 3.1б);</a:t>
            </a:r>
            <a:endParaRPr>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ru">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ru">
                <a:solidFill>
                  <a:srgbClr val="FFFFFF"/>
                </a:solidFill>
                <a:latin typeface="Times New Roman"/>
                <a:ea typeface="Times New Roman"/>
                <a:cs typeface="Times New Roman"/>
                <a:sym typeface="Times New Roman"/>
              </a:rPr>
              <a:t>&gt; обратная связь по входу – выход блока подается на вход блока с большим доминированием (на вход предыдущего) (рис. 3.1в);</a:t>
            </a:r>
            <a:endParaRPr>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ru">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ru">
                <a:solidFill>
                  <a:srgbClr val="FFFFFF"/>
                </a:solidFill>
                <a:latin typeface="Times New Roman"/>
                <a:ea typeface="Times New Roman"/>
                <a:cs typeface="Times New Roman"/>
                <a:sym typeface="Times New Roman"/>
              </a:rPr>
              <a:t>·&gt;обратная связь по управлению – выход блока используется как управляющая информация для блока с большим доминированием (предыдущего) (рис. 3.1г);</a:t>
            </a:r>
            <a:endParaRPr>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ru">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ru">
                <a:solidFill>
                  <a:srgbClr val="FFFFFF"/>
                </a:solidFill>
                <a:latin typeface="Times New Roman"/>
                <a:ea typeface="Times New Roman"/>
                <a:cs typeface="Times New Roman"/>
                <a:sym typeface="Times New Roman"/>
              </a:rPr>
              <a:t>&gt; выход – исполнитель – выход блока используется как механизм для другого блока (рис. 3.1д).</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Google Shape;293;p39"/>
          <p:cNvPicPr preferRelativeResize="0"/>
          <p:nvPr/>
        </p:nvPicPr>
        <p:blipFill>
          <a:blip r:embed="rId3">
            <a:alphaModFix/>
          </a:blip>
          <a:stretch>
            <a:fillRect/>
          </a:stretch>
        </p:blipFill>
        <p:spPr>
          <a:xfrm>
            <a:off x="569825" y="231875"/>
            <a:ext cx="8015176" cy="3810000"/>
          </a:xfrm>
          <a:prstGeom prst="rect">
            <a:avLst/>
          </a:prstGeom>
          <a:noFill/>
          <a:ln>
            <a:noFill/>
          </a:ln>
        </p:spPr>
      </p:pic>
      <p:sp>
        <p:nvSpPr>
          <p:cNvPr id="294" name="Google Shape;294;p39"/>
          <p:cNvSpPr txBox="1"/>
          <p:nvPr/>
        </p:nvSpPr>
        <p:spPr>
          <a:xfrm>
            <a:off x="862250" y="4116300"/>
            <a:ext cx="7632900" cy="7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FFFFFF"/>
                </a:solidFill>
                <a:latin typeface="Times New Roman"/>
                <a:ea typeface="Times New Roman"/>
                <a:cs typeface="Times New Roman"/>
                <a:sym typeface="Times New Roman"/>
              </a:rPr>
              <a:t>Типы влияний блоков:</a:t>
            </a:r>
            <a:endParaRPr>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lang="ru">
                <a:solidFill>
                  <a:srgbClr val="FFFFFF"/>
                </a:solidFill>
                <a:latin typeface="Times New Roman"/>
                <a:ea typeface="Times New Roman"/>
                <a:cs typeface="Times New Roman"/>
                <a:sym typeface="Times New Roman"/>
              </a:rPr>
              <a:t>а – связь по входу; б – связь по управлению; в – обратная связь по входу;</a:t>
            </a:r>
            <a:endParaRPr>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lang="ru">
                <a:solidFill>
                  <a:srgbClr val="FFFFFF"/>
                </a:solidFill>
                <a:latin typeface="Times New Roman"/>
                <a:ea typeface="Times New Roman"/>
                <a:cs typeface="Times New Roman"/>
                <a:sym typeface="Times New Roman"/>
              </a:rPr>
              <a:t>г – обратная связь по управлению; д – связь выход-исполнитель.</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1297500" y="653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Заключение</a:t>
            </a:r>
            <a:endParaRPr/>
          </a:p>
        </p:txBody>
      </p:sp>
      <p:sp>
        <p:nvSpPr>
          <p:cNvPr id="300" name="Google Shape;300;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процесс разработки ПО невозможен без контроля качества разрабатываемого продукта;</a:t>
            </a:r>
            <a:endParaRPr/>
          </a:p>
          <a:p>
            <a:pPr indent="0" lvl="0" marL="0" rtl="0" algn="l">
              <a:spcBef>
                <a:spcPts val="1600"/>
              </a:spcBef>
              <a:spcAft>
                <a:spcPts val="0"/>
              </a:spcAft>
              <a:buNone/>
            </a:pPr>
            <a:r>
              <a:rPr lang="ru"/>
              <a:t>– процесс тестирования ПО представляет собой столь же неотъемлемую часть процесса разработки, как и проектирование;</a:t>
            </a:r>
            <a:endParaRPr/>
          </a:p>
          <a:p>
            <a:pPr indent="0" lvl="0" marL="0" rtl="0" algn="l">
              <a:spcBef>
                <a:spcPts val="1600"/>
              </a:spcBef>
              <a:spcAft>
                <a:spcPts val="0"/>
              </a:spcAft>
              <a:buNone/>
            </a:pPr>
            <a:r>
              <a:rPr lang="ru"/>
              <a:t>– тестирование позволяет оценить качество разрабатываемого продукта.</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Google Shape;305;p41"/>
          <p:cNvPicPr preferRelativeResize="0"/>
          <p:nvPr/>
        </p:nvPicPr>
        <p:blipFill>
          <a:blip r:embed="rId3">
            <a:alphaModFix/>
          </a:blip>
          <a:stretch>
            <a:fillRect/>
          </a:stretch>
        </p:blipFill>
        <p:spPr>
          <a:xfrm>
            <a:off x="571425" y="399038"/>
            <a:ext cx="8001150" cy="400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1146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latin typeface="Times New Roman"/>
                <a:ea typeface="Times New Roman"/>
                <a:cs typeface="Times New Roman"/>
                <a:sym typeface="Times New Roman"/>
              </a:rPr>
              <a:t>Основы тестирования программного обеспечения</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8" name="Google Shape;148;p15"/>
          <p:cNvSpPr txBox="1"/>
          <p:nvPr>
            <p:ph idx="1" type="body"/>
          </p:nvPr>
        </p:nvSpPr>
        <p:spPr>
          <a:xfrm>
            <a:off x="1234525" y="762775"/>
            <a:ext cx="4363800" cy="37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400">
                <a:solidFill>
                  <a:srgbClr val="FFFFFF"/>
                </a:solidFill>
                <a:latin typeface="Times New Roman"/>
                <a:ea typeface="Times New Roman"/>
                <a:cs typeface="Times New Roman"/>
                <a:sym typeface="Times New Roman"/>
              </a:rPr>
              <a:t>Верификация</a:t>
            </a:r>
            <a:r>
              <a:rPr lang="ru" sz="1400">
                <a:solidFill>
                  <a:srgbClr val="FFFFFF"/>
                </a:solidFill>
                <a:latin typeface="Times New Roman"/>
                <a:ea typeface="Times New Roman"/>
                <a:cs typeface="Times New Roman"/>
                <a:sym typeface="Times New Roman"/>
              </a:rPr>
              <a:t> (</a:t>
            </a:r>
            <a:r>
              <a:rPr i="1" lang="ru" sz="1400">
                <a:solidFill>
                  <a:srgbClr val="FFFFFF"/>
                </a:solidFill>
                <a:latin typeface="Times New Roman"/>
                <a:ea typeface="Times New Roman"/>
                <a:cs typeface="Times New Roman"/>
                <a:sym typeface="Times New Roman"/>
              </a:rPr>
              <a:t>verification</a:t>
            </a:r>
            <a:r>
              <a:rPr lang="ru" sz="1400">
                <a:solidFill>
                  <a:srgbClr val="FFFFFF"/>
                </a:solidFill>
                <a:latin typeface="Times New Roman"/>
                <a:ea typeface="Times New Roman"/>
                <a:cs typeface="Times New Roman"/>
                <a:sym typeface="Times New Roman"/>
              </a:rPr>
              <a:t>) – это процесс определения, выполняют ли программные средства и их компоненты требования, наложенные на них в последовательных этапах жизненного цикла разрабатываемой программной системы.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ru" sz="1400">
                <a:solidFill>
                  <a:srgbClr val="FFFFFF"/>
                </a:solidFill>
                <a:latin typeface="Times New Roman"/>
                <a:ea typeface="Times New Roman"/>
                <a:cs typeface="Times New Roman"/>
                <a:sym typeface="Times New Roman"/>
              </a:rPr>
              <a:t>Валидация</a:t>
            </a:r>
            <a:r>
              <a:rPr lang="ru" sz="1400">
                <a:solidFill>
                  <a:srgbClr val="FFFFFF"/>
                </a:solidFill>
                <a:latin typeface="Times New Roman"/>
                <a:ea typeface="Times New Roman"/>
                <a:cs typeface="Times New Roman"/>
                <a:sym typeface="Times New Roman"/>
              </a:rPr>
              <a:t> (</a:t>
            </a:r>
            <a:r>
              <a:rPr i="1" lang="ru" sz="1400">
                <a:solidFill>
                  <a:srgbClr val="FFFFFF"/>
                </a:solidFill>
                <a:latin typeface="Times New Roman"/>
                <a:ea typeface="Times New Roman"/>
                <a:cs typeface="Times New Roman"/>
                <a:sym typeface="Times New Roman"/>
              </a:rPr>
              <a:t>validation</a:t>
            </a:r>
            <a:r>
              <a:rPr lang="ru" sz="1400">
                <a:solidFill>
                  <a:srgbClr val="FFFFFF"/>
                </a:solidFill>
                <a:latin typeface="Times New Roman"/>
                <a:ea typeface="Times New Roman"/>
                <a:cs typeface="Times New Roman"/>
                <a:sym typeface="Times New Roman"/>
              </a:rPr>
              <a:t>) программной системы – процесс, целью которого является доказательство того, что в результате разработки системы мы достигли тех целей, которые планировали достичь благодаря  ее использованию.</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ru" sz="1400">
                <a:solidFill>
                  <a:srgbClr val="FFFFFF"/>
                </a:solidFill>
                <a:latin typeface="Times New Roman"/>
                <a:ea typeface="Times New Roman"/>
                <a:cs typeface="Times New Roman"/>
                <a:sym typeface="Times New Roman"/>
              </a:rPr>
              <a:t>Отладка</a:t>
            </a:r>
            <a:r>
              <a:rPr lang="ru" sz="1400">
                <a:solidFill>
                  <a:srgbClr val="FFFFFF"/>
                </a:solidFill>
                <a:latin typeface="Times New Roman"/>
                <a:ea typeface="Times New Roman"/>
                <a:cs typeface="Times New Roman"/>
                <a:sym typeface="Times New Roman"/>
              </a:rPr>
              <a:t>(debugging)-процесс, направленный на локализацию и устранение ошибок в системе.</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222222"/>
              </a:solidFill>
              <a:highlight>
                <a:srgbClr val="FFFFFF"/>
              </a:highlight>
              <a:latin typeface="Arial"/>
              <a:ea typeface="Arial"/>
              <a:cs typeface="Arial"/>
              <a:sym typeface="Arial"/>
            </a:endParaRPr>
          </a:p>
          <a:p>
            <a:pPr indent="0" lvl="0" marL="0" rtl="0" algn="l">
              <a:spcBef>
                <a:spcPts val="600"/>
              </a:spcBef>
              <a:spcAft>
                <a:spcPts val="1600"/>
              </a:spcAft>
              <a:buNone/>
            </a:pPr>
            <a:r>
              <a:t/>
            </a:r>
            <a:endParaRPr sz="1400">
              <a:solidFill>
                <a:srgbClr val="FFFFFF"/>
              </a:solidFill>
              <a:latin typeface="Times New Roman"/>
              <a:ea typeface="Times New Roman"/>
              <a:cs typeface="Times New Roman"/>
              <a:sym typeface="Times New Roman"/>
            </a:endParaRPr>
          </a:p>
        </p:txBody>
      </p:sp>
      <p:pic>
        <p:nvPicPr>
          <p:cNvPr id="149" name="Google Shape;149;p15"/>
          <p:cNvPicPr preferRelativeResize="0"/>
          <p:nvPr/>
        </p:nvPicPr>
        <p:blipFill>
          <a:blip r:embed="rId3">
            <a:alphaModFix/>
          </a:blip>
          <a:stretch>
            <a:fillRect/>
          </a:stretch>
        </p:blipFill>
        <p:spPr>
          <a:xfrm>
            <a:off x="5598325" y="965538"/>
            <a:ext cx="3515476" cy="321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Разновидности тестирования</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17"/>
          <p:cNvPicPr preferRelativeResize="0"/>
          <p:nvPr/>
        </p:nvPicPr>
        <p:blipFill>
          <a:blip r:embed="rId3">
            <a:alphaModFix/>
          </a:blip>
          <a:stretch>
            <a:fillRect/>
          </a:stretch>
        </p:blipFill>
        <p:spPr>
          <a:xfrm>
            <a:off x="69975" y="90975"/>
            <a:ext cx="8971400" cy="496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Виды тестирования по целям</a:t>
            </a:r>
            <a:endParaRPr/>
          </a:p>
        </p:txBody>
      </p:sp>
      <p:sp>
        <p:nvSpPr>
          <p:cNvPr id="165" name="Google Shape;165;p1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700">
                <a:latin typeface="Times New Roman"/>
                <a:ea typeface="Times New Roman"/>
                <a:cs typeface="Times New Roman"/>
                <a:sym typeface="Times New Roman"/>
              </a:rPr>
              <a:t>Функциональное тестирование:</a:t>
            </a:r>
            <a:endParaRPr sz="1700">
              <a:latin typeface="Times New Roman"/>
              <a:ea typeface="Times New Roman"/>
              <a:cs typeface="Times New Roman"/>
              <a:sym typeface="Times New Roman"/>
            </a:endParaRPr>
          </a:p>
          <a:p>
            <a:pPr indent="0" lvl="0" marL="0" rtl="0" algn="l">
              <a:spcBef>
                <a:spcPts val="1600"/>
              </a:spcBef>
              <a:spcAft>
                <a:spcPts val="1600"/>
              </a:spcAft>
              <a:buNone/>
            </a:pPr>
            <a:r>
              <a:rPr lang="ru" sz="1400">
                <a:latin typeface="Times New Roman"/>
                <a:ea typeface="Times New Roman"/>
                <a:cs typeface="Times New Roman"/>
                <a:sym typeface="Times New Roman"/>
              </a:rPr>
              <a:t>Функциональное тестирование направлено на проверку того, какие функции программного продукта реализованы, и того, насколько верно они реализованы.</a:t>
            </a:r>
            <a:endParaRPr sz="1400">
              <a:latin typeface="Times New Roman"/>
              <a:ea typeface="Times New Roman"/>
              <a:cs typeface="Times New Roman"/>
              <a:sym typeface="Times New Roman"/>
            </a:endParaRPr>
          </a:p>
        </p:txBody>
      </p:sp>
      <p:sp>
        <p:nvSpPr>
          <p:cNvPr id="166" name="Google Shape;166;p18"/>
          <p:cNvSpPr txBox="1"/>
          <p:nvPr>
            <p:ph idx="2" type="body"/>
          </p:nvPr>
        </p:nvSpPr>
        <p:spPr>
          <a:xfrm>
            <a:off x="4933225" y="1567550"/>
            <a:ext cx="34032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700">
                <a:latin typeface="Times New Roman"/>
                <a:ea typeface="Times New Roman"/>
                <a:cs typeface="Times New Roman"/>
                <a:sym typeface="Times New Roman"/>
              </a:rPr>
              <a:t>Неф</a:t>
            </a:r>
            <a:r>
              <a:rPr lang="ru" sz="1700">
                <a:latin typeface="Times New Roman"/>
                <a:ea typeface="Times New Roman"/>
                <a:cs typeface="Times New Roman"/>
                <a:sym typeface="Times New Roman"/>
              </a:rPr>
              <a:t>ункциональное тестирование:</a:t>
            </a:r>
            <a:endParaRPr sz="1700">
              <a:latin typeface="Times New Roman"/>
              <a:ea typeface="Times New Roman"/>
              <a:cs typeface="Times New Roman"/>
              <a:sym typeface="Times New Roman"/>
            </a:endParaRPr>
          </a:p>
          <a:p>
            <a:pPr indent="0" lvl="0" marL="0" rtl="0" algn="l">
              <a:spcBef>
                <a:spcPts val="1600"/>
              </a:spcBef>
              <a:spcAft>
                <a:spcPts val="0"/>
              </a:spcAft>
              <a:buNone/>
            </a:pPr>
            <a:r>
              <a:rPr lang="ru" sz="1400">
                <a:latin typeface="Times New Roman"/>
                <a:ea typeface="Times New Roman"/>
                <a:cs typeface="Times New Roman"/>
                <a:sym typeface="Times New Roman"/>
              </a:rPr>
              <a:t>Нефункциональное – проверяет корректность работы нефункциональных требований. Этот вид тестирования скорее проверяет как программный продукт работает и включает в себя следующие виды:</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FFFFFF"/>
              </a:solidFill>
              <a:latin typeface="Times New Roman"/>
              <a:ea typeface="Times New Roman"/>
              <a:cs typeface="Times New Roman"/>
              <a:sym typeface="Times New Roman"/>
            </a:endParaRPr>
          </a:p>
        </p:txBody>
      </p:sp>
      <p:pic>
        <p:nvPicPr>
          <p:cNvPr id="167" name="Google Shape;167;p18"/>
          <p:cNvPicPr preferRelativeResize="0"/>
          <p:nvPr/>
        </p:nvPicPr>
        <p:blipFill>
          <a:blip r:embed="rId3">
            <a:alphaModFix/>
          </a:blip>
          <a:stretch>
            <a:fillRect/>
          </a:stretch>
        </p:blipFill>
        <p:spPr>
          <a:xfrm>
            <a:off x="2047275" y="3486500"/>
            <a:ext cx="1411226" cy="1411226"/>
          </a:xfrm>
          <a:prstGeom prst="rect">
            <a:avLst/>
          </a:prstGeom>
          <a:noFill/>
          <a:ln>
            <a:noFill/>
          </a:ln>
        </p:spPr>
      </p:pic>
      <p:pic>
        <p:nvPicPr>
          <p:cNvPr id="168" name="Google Shape;168;p18"/>
          <p:cNvPicPr preferRelativeResize="0"/>
          <p:nvPr/>
        </p:nvPicPr>
        <p:blipFill>
          <a:blip r:embed="rId4">
            <a:alphaModFix/>
          </a:blip>
          <a:stretch>
            <a:fillRect/>
          </a:stretch>
        </p:blipFill>
        <p:spPr>
          <a:xfrm>
            <a:off x="5654199" y="3233325"/>
            <a:ext cx="1961275" cy="185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 степени автоматизации</a:t>
            </a:r>
            <a:endParaRPr/>
          </a:p>
        </p:txBody>
      </p:sp>
      <p:sp>
        <p:nvSpPr>
          <p:cNvPr id="174" name="Google Shape;174;p19"/>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400">
                <a:latin typeface="Times New Roman"/>
                <a:ea typeface="Times New Roman"/>
                <a:cs typeface="Times New Roman"/>
                <a:sym typeface="Times New Roman"/>
              </a:rPr>
              <a:t>Ручное – тестирование программного продукта без использования дополнительных программных средств, т.е. тестирование «вручную».</a:t>
            </a:r>
            <a:endParaRPr sz="1400">
              <a:latin typeface="Times New Roman"/>
              <a:ea typeface="Times New Roman"/>
              <a:cs typeface="Times New Roman"/>
              <a:sym typeface="Times New Roman"/>
            </a:endParaRPr>
          </a:p>
        </p:txBody>
      </p:sp>
      <p:sp>
        <p:nvSpPr>
          <p:cNvPr id="175" name="Google Shape;175;p19"/>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400">
                <a:latin typeface="Times New Roman"/>
                <a:ea typeface="Times New Roman"/>
                <a:cs typeface="Times New Roman"/>
                <a:sym typeface="Times New Roman"/>
              </a:rPr>
              <a:t>Автоматизированное – тестирование программного продукта с использованием программных средств.</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 позитивности сценария</a:t>
            </a:r>
            <a:endParaRPr/>
          </a:p>
        </p:txBody>
      </p:sp>
      <p:sp>
        <p:nvSpPr>
          <p:cNvPr id="181" name="Google Shape;181;p20"/>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latin typeface="Times New Roman"/>
                <a:ea typeface="Times New Roman"/>
                <a:cs typeface="Times New Roman"/>
                <a:sym typeface="Times New Roman"/>
              </a:rPr>
              <a:t>Позитивное тестирование – проверка программного продукта на соответствие ожидаемому поведению. Самый первый вид тестирования, который следует проводить, ведь основная задача тестирования – проверить, корректно ли работает программа.</a:t>
            </a:r>
            <a:endParaRPr>
              <a:latin typeface="Times New Roman"/>
              <a:ea typeface="Times New Roman"/>
              <a:cs typeface="Times New Roman"/>
              <a:sym typeface="Times New Roman"/>
            </a:endParaRPr>
          </a:p>
        </p:txBody>
      </p:sp>
      <p:sp>
        <p:nvSpPr>
          <p:cNvPr id="182" name="Google Shape;182;p20"/>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400">
                <a:latin typeface="Times New Roman"/>
                <a:ea typeface="Times New Roman"/>
                <a:cs typeface="Times New Roman"/>
                <a:sym typeface="Times New Roman"/>
              </a:rPr>
              <a:t>Негативное тестирование – проверяет, будет ли программный продукт работать в случае, когда поведение пользователя отличается от ожидаемого.</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 доступу к коду программного продукта</a:t>
            </a:r>
            <a:endParaRPr/>
          </a:p>
        </p:txBody>
      </p:sp>
      <p:sp>
        <p:nvSpPr>
          <p:cNvPr id="188" name="Google Shape;188;p21"/>
          <p:cNvSpPr txBox="1"/>
          <p:nvPr>
            <p:ph idx="1" type="body"/>
          </p:nvPr>
        </p:nvSpPr>
        <p:spPr>
          <a:xfrm>
            <a:off x="1297500" y="22323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latin typeface="Times New Roman"/>
                <a:ea typeface="Times New Roman"/>
                <a:cs typeface="Times New Roman"/>
                <a:sym typeface="Times New Roman"/>
              </a:rPr>
              <a:t>•	Тестирование «белого ящика» – тестирование программного продукта с доступом к коду.</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ru" sz="1400">
                <a:latin typeface="Times New Roman"/>
                <a:ea typeface="Times New Roman"/>
                <a:cs typeface="Times New Roman"/>
                <a:sym typeface="Times New Roman"/>
              </a:rPr>
              <a:t>•	Тестирование «черного ящика» – тестирование без доступа к коду продукта.</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ru" sz="1400">
                <a:latin typeface="Times New Roman"/>
                <a:ea typeface="Times New Roman"/>
                <a:cs typeface="Times New Roman"/>
                <a:sym typeface="Times New Roman"/>
              </a:rPr>
              <a:t>•</a:t>
            </a:r>
            <a:r>
              <a:rPr lang="ru" sz="1400">
                <a:latin typeface="Times New Roman"/>
                <a:ea typeface="Times New Roman"/>
                <a:cs typeface="Times New Roman"/>
                <a:sym typeface="Times New Roman"/>
              </a:rPr>
              <a:t>	</a:t>
            </a:r>
            <a:r>
              <a:rPr lang="ru" sz="1400">
                <a:latin typeface="Times New Roman"/>
                <a:ea typeface="Times New Roman"/>
                <a:cs typeface="Times New Roman"/>
                <a:sym typeface="Times New Roman"/>
              </a:rPr>
              <a:t>Тестирование «серого ящика» – тестирование, основанное на ограниченном знании внутренней структуры программного продукта. Часто говорят, что это смесь тестирования «белого ящика» и «черного ящика», но это в корне неверно. В данном случае тестировщик не работает с кодом программного продукта, но он знаком с внутренней структурой программы или приложения и взаимодействием между компонентами.</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89" name="Google Shape;189;p21"/>
          <p:cNvPicPr preferRelativeResize="0"/>
          <p:nvPr/>
        </p:nvPicPr>
        <p:blipFill>
          <a:blip r:embed="rId3">
            <a:alphaModFix/>
          </a:blip>
          <a:stretch>
            <a:fillRect/>
          </a:stretch>
        </p:blipFill>
        <p:spPr>
          <a:xfrm>
            <a:off x="2729188" y="490925"/>
            <a:ext cx="3881524" cy="181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