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Old Standard TT"/>
      <p:regular r:id="rId62"/>
      <p:bold r:id="rId63"/>
      <p: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5" roundtripDataSignature="AMtx7mgBZS+bjIDrgb9GoEb1m42XP+H6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ldStandardTT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OldStandardTT-italic.fntdata"/><Relationship Id="rId63" Type="http://schemas.openxmlformats.org/officeDocument/2006/relationships/font" Target="fonts/OldStandardT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ssistant.google.com/intl/ko_kr/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u="sng">
                <a:solidFill>
                  <a:schemeClr val="hlink"/>
                </a:solidFill>
                <a:hlinkClick r:id="rId2"/>
              </a:rPr>
              <a:t>https://assistant.google.com/intl/ko_kr/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https://www.google.com/url?sa=i&amp;url=https%3A%2F%2Fzdnet.co.kr%2Fview%2F%3Fno%3D20191011132841%26from%3Dpc&amp;psig=AOvVaw20ypvBUy_cvFegKcNvT4ME&amp;ust=1627921553318000&amp;source=images&amp;cd=vfe&amp;ved=0CAsQjRxqFwoTCKCLptWekPICFQAAAAAdAAAAABAD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https://medium.com/@dpancea/machine-learning-supervised-vs-unsupervised-learning-f4386a41c1a6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59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5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8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68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6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6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61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62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2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6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66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6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6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ko"/>
              <a:t>01 Introduction to ML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Machine Learning Applications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Speech recognition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음성인식 기술은 사람의 언어의 의미구조를 이해하기 위해 머신러닝을 사용한다</a:t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00" y="2765108"/>
            <a:ext cx="2276676" cy="2024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8891" y="3173565"/>
            <a:ext cx="3213483" cy="168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8891" y="1864300"/>
            <a:ext cx="3213485" cy="1370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8601" y="2789413"/>
            <a:ext cx="2528049" cy="197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Machine Learning Applications</a:t>
            </a: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Fraud detection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신용카드 거래사기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Fraud detection systems try to recognize fraudulent transactions so that customers are not charged for items that they did not purchase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Kaggle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https://www.kaggle.com/mlg-ulb/creditcardfraud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Machine Learning Applications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Recommendation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Recommendation engines use machine learning to recommend things that you may like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추천 엔진은 기계 학습을 사용하여 사용자가 좋아할 수 있는 항목을 추천합니다.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Netflix, Amazon, Spotify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0425" y="2435200"/>
            <a:ext cx="21431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Machine Learning Applications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얼굴 인식 : 이미지에서 얼굴을 식별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이메일 필터링 : 이메일을 스팸 또는 비스팸으로 분류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의학적 진단 : 환자를 질병의 유병자 또는 비고유자로 진단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날씨 예측: 예를 들어 내일 비가 올지 여부를 예측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What is Machine Learning?</a:t>
            </a:r>
            <a:endParaRPr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 field of study that gives computers the ability to </a:t>
            </a:r>
            <a:r>
              <a:rPr b="1" lang="ko"/>
              <a:t>learn without being explicitly programmed (</a:t>
            </a:r>
            <a:r>
              <a:rPr lang="ko"/>
              <a:t>Arthur Samuel, 1959)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기존 :  사람이 데이터를 통해 학습을 한 뒤 이것을 다시 컴퓨터에 instruct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ML : 컴퓨터가 데이터를 통해 학습할 수 있는 능력을 부여.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What is Machine Learning?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A computer program is said to learn from </a:t>
            </a:r>
            <a:r>
              <a:rPr b="1" lang="ko" sz="1600"/>
              <a:t>experience E</a:t>
            </a:r>
            <a:r>
              <a:rPr lang="ko" sz="1600"/>
              <a:t> with respect to some </a:t>
            </a:r>
            <a:r>
              <a:rPr b="1" lang="ko" sz="1600"/>
              <a:t>task T</a:t>
            </a:r>
            <a:r>
              <a:rPr lang="ko" sz="1600"/>
              <a:t> and some </a:t>
            </a:r>
            <a:r>
              <a:rPr b="1" lang="ko" sz="1600"/>
              <a:t>performance measure P</a:t>
            </a:r>
            <a:r>
              <a:rPr lang="ko" sz="1600"/>
              <a:t>, if its performance on T, as measured by P, improves with experience E (Tom Mitchell, 1997)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Example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 : flag spam for new emails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 : examples of spam &amp; regular emails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 : accuracy( the ratio of correctly classified emails)</a:t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213" y="3186725"/>
            <a:ext cx="4521576" cy="180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529"/>
            <a:ext cx="9144000" cy="501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Why use Machine Learning?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기존 스팸 필터의 작동 방식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스팸메일이 어떻게 생겼는지를 본다. </a:t>
            </a:r>
            <a:endParaRPr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보내는 사람, 메일 본문의 형태에서 어떠한 패턴을 발견한다. 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각 패턴마다 detection algorithm 을 만든다. </a:t>
            </a:r>
            <a:endParaRPr/>
          </a:p>
          <a:p>
            <a:pPr indent="-3175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만약 그러한 패턴이 감지되면 스팸으로 분류한다. </a:t>
            </a:r>
            <a:endParaRPr/>
          </a:p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시스템이 충분히 좋아질 때 까지 1,2를 반복한다.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단점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패턴을 직접 발견해야 하는데 만약 패턴이 광범위하다면 다 찾아내기가 힘들다.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룰이 많아질수록 프로그램의 유지보수 측면에서 관리가 힘들어진다.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 Why use Machine Learning?	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00975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 spam filter( the machine learning-based approach)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자동으로 스팸에서 빈번하게 쓰이는 단어의 패턴을 감지한다.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강점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프로그램이 훨씬 짧아지며, 관리가 쉽고, 더 정확하다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사람의 개입 없이 새로운 패턴을 발견하고, 변화를 적용한다. 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50" y="2956875"/>
            <a:ext cx="3334649" cy="17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90700" y="2956875"/>
            <a:ext cx="2732268" cy="17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 Why use Machine Learning?	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Machine learning is ideal for problems that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기존 방법으로는 너무 복잡하다.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알려진 알고리즘이 없다.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 sz="1400">
                <a:latin typeface="Arial"/>
                <a:ea typeface="Arial"/>
                <a:cs typeface="Arial"/>
                <a:sym typeface="Arial"/>
              </a:rPr>
              <a:t>E.g., Speech recognition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시끄러운 환경에서 수십 개의 언어로 수백만 명의 매우 다른 사람들이 말하는 수천 개의 단어를 인식합니다.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가장 좋은 해결책은 각 단어에 대한 많은 예제 녹음이 주어지면 스스로 학습하는 알고리즘을 작성하는 것입니다.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lang="ko"/>
              <a:t>Lecture Plan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22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강사소개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수업안내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/>
              <a:t>Machine Learning vs. others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Machine Learning vs. Data Science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Data Science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Data Science is the study of the generalizable extraction of knowledge from data.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데이터에서 지식을 일반화 할 수 있는 추출에 대한 연구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Data Science is an emerging area of work concerned with the collection, preparation, analysis, visualization, management, and preservation of large collections of information.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 과학은 방대한 정보 수집의 수집, 준비, 분석, 시각화, 관리 및 보존과 관련된 새로운 작업 영역입니다.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 Data Science is an academic program offered by many universities.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학제 프로그램 이름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• Data Science programs teach </a:t>
            </a:r>
            <a:r>
              <a:rPr b="1" lang="ko"/>
              <a:t>Data mining, Machine Learning, Natural Language Processing, Information Retrieval, </a:t>
            </a:r>
            <a:r>
              <a:rPr lang="ko"/>
              <a:t>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Machine Learning vs. Data Mining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Data Mining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Data mining is the process of discovering patterns in large data sets involving methods at the intersection of machine learning, statistics, and database systems.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데이터 마이닝은 기계 학습, 통계 및 데이터베이스 시스템의 교차점에서 방법을 포함하는 대규모 데이터 세트에서 패턴을 발견하는 프로세스입니다.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E.g.,What are the characteristics of people using iPhone?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Age, education, income, occupation, etc. (statistics)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E.g., Can we group these people based on the characteristics?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Clustering (machine learning)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Machine Learning vs. Artificial Intelligence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ko" sz="1400"/>
              <a:t>Artificial Intelligence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Artificial intelligence (AI), sometimes called </a:t>
            </a:r>
            <a:r>
              <a:rPr lang="ko" sz="1400" u="sng"/>
              <a:t>machine intelligence</a:t>
            </a:r>
            <a:r>
              <a:rPr lang="ko" sz="1400"/>
              <a:t>, is intelligence demonstrated by machines, in contrast to the</a:t>
            </a:r>
            <a:r>
              <a:rPr lang="ko" sz="1400" u="sng"/>
              <a:t> natural intelligence</a:t>
            </a:r>
            <a:r>
              <a:rPr lang="ko" sz="1400"/>
              <a:t> displayed by humans and other animals.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Artificial intelligence is used when a machine mimics "</a:t>
            </a:r>
            <a:r>
              <a:rPr lang="ko" sz="1400" u="sng"/>
              <a:t>cognitive</a:t>
            </a:r>
            <a:r>
              <a:rPr lang="ko" sz="1400"/>
              <a:t>" functions, such as "</a:t>
            </a:r>
            <a:r>
              <a:rPr lang="ko" sz="1400" u="sng"/>
              <a:t>learning</a:t>
            </a:r>
            <a:r>
              <a:rPr lang="ko" sz="1400"/>
              <a:t>" and "problem solving”.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기계 지능이라고도 불리는 인공 지능(AI)은 인간과 다른 동물이 보여주는 자연 지능과 달리 기계가 보여주는 지능입니다.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인공 지능은 기계가 "학습" 및 "문제 해결"과 같은 "인지" 기능을 모방할 때 사용됩니다.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ko" sz="1400"/>
              <a:t>Machine Learning is an early step towards Artificial Intelligence</a:t>
            </a:r>
            <a:r>
              <a:rPr lang="ko" sz="1400"/>
              <a:t>.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ko" sz="1000"/>
              <a:t>머신러닝은 AI 를 위한 앞단계 라고 보시면 됩니다. </a:t>
            </a:r>
            <a:endParaRPr sz="10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Artificial Intelligence also includes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 Knowledge reasoning /  Robotics / Etc.,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People are trying to achieve artificial intelligence in some fields</a:t>
            </a:r>
            <a:endParaRPr sz="1400"/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Autonomous driving (self-driving car) / Machine translation/Etc.,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Machine Learning vs. Deep Learning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 Deep Learning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Deep learning is part of a broader family of machine learning methods based on learning data representations, as opposed to task-specific algorithms.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딥 러닝은 작업별 알고리즘과 달리 학습 데이터 표현을 기반으로 하는 광범위한 기계 학습 방법 제품군의 일부입니다.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Machine Learning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Decision tree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Support Vector Machines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Artificial Neural Networks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Simple (shallow) neural network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Deep neural networks (deep learning)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Because deep learning addresses many problems that have not been studied in the realm of traditional neural networks, it sometimes considered as a separate field.</a:t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sz="1400"/>
              <a:t>딥러닝은 기존에 해결하지 못한 부분을 해결하는 등 새로운 문제들을 다루기 떄문예 아얘 별도의 분야로 보기도 함. 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/>
              <a:t>Types of Machine Learning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Types of Machine Learning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Amount and type of supervision they get during training.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 Supervised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Unsupervised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Semi-supervised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Reinforcement learning</a:t>
            </a:r>
            <a:endParaRPr b="1"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 Ability to learn incrementally from a stream of incoming data.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Batch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Online learning</a:t>
            </a:r>
            <a:endParaRPr b="1"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The way they generalize to unseen data.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Instance-based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Model-based learning</a:t>
            </a:r>
            <a:endParaRPr b="1"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Amount and type of supervision they get during training.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 Supervised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Unsupervised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Semi-supervised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Supervised Learning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ko"/>
              <a:t>• The training data you feed to the algorithm includes the desired solutions, called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labels.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알고리즘에 제공하는 교육 데이터에는 레이블이라고 하는 원하는 솔루션이 포함됩니다.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The goal is usually to predict labels for unseen examples.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목표는 일반적으로 보이지 않는 예에 대한 레이블을 예측하는 것입니다.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Humans can label datasets manually to create labeled datasets.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인간은 수동으로 데이터 세트에 레이블을 지정하여 레이블이 지정된 데이터 세트를 생성할 수 있습니다.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Supervised Learning – Classification</a:t>
            </a:r>
            <a:endParaRPr/>
          </a:p>
        </p:txBody>
      </p:sp>
      <p:sp>
        <p:nvSpPr>
          <p:cNvPr id="239" name="Google Shape;239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Predict the categorical class labels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Categorical variable is a variable that can take on one of a limited, and usually fixed number of possible value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범주형 변수는 제한적이고 일반적으로 고정된 수의 가능한 값 중 하나를 취할 수 있는 변수입니다.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Blood type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race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languages</a:t>
            </a:r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576" y="3087900"/>
            <a:ext cx="6571424" cy="1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lang="ko"/>
              <a:t>About me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전윤회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(2019 ~  ) M.S. in Department of Industrial &amp; Systems Engineering (KAIST)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(2014 ~ 2019) B.S. in Computer Education &amp; Data Science (SKKU)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E-mail : hoihoi@kaist.ac.kr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Supervised Learning – Regression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Predict a target numeric value.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Blood pressure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Stock price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• Temperature</a:t>
            </a:r>
            <a:endParaRPr/>
          </a:p>
        </p:txBody>
      </p:sp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3628" y="2664700"/>
            <a:ext cx="5826276" cy="2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Unsupervised Learning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The training data you feed to the algorithm is </a:t>
            </a:r>
            <a:r>
              <a:rPr b="1" lang="ko"/>
              <a:t>unlabeled</a:t>
            </a:r>
            <a:r>
              <a:rPr lang="ko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• The goal is usually to understand the input data better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2863813"/>
            <a:ext cx="49149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Unsupervised Learning – Clustering</a:t>
            </a:r>
            <a:endParaRPr/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Detects groups of similar objects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• The goal is to group a set of objects in such a way that objects in the same group (cluster) are </a:t>
            </a:r>
            <a:r>
              <a:rPr lang="ko" sz="1200" u="sng"/>
              <a:t>more similar to each other </a:t>
            </a:r>
            <a:r>
              <a:rPr lang="ko" sz="1200"/>
              <a:t>than to those in other groups.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• 목표는 동일한 그룹(클러스터)에 있는 개체가 다른 그룹에 있는 개체보다 서로 더 유사하도록 개체 집합을 그룹화하는 것입니다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• E.g., Cluster website visitors into different groups based on their behaviors.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.• 예: 웹사이트 방문자를 행동에 따라 다른 그룹으로 묶습니다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• E.g., Cluster search results into groups of similar web pages</a:t>
            </a:r>
            <a:endParaRPr sz="1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.• 예: 검색 결과를 유사한 웹 페이지 그룹으로 묶음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200"/>
              <a:t>• Clustering is usually followed by another exploratory analysis (e.g., explore data within a specific group, labeling, etc.)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ko" sz="1200"/>
              <a:t>주로 데이터 탐색 과정에서 사용합니다. </a:t>
            </a:r>
            <a:endParaRPr sz="1200"/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063" y="237625"/>
            <a:ext cx="2318875" cy="17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Unsupervised Learning – Dimensionality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Reduction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522175"/>
            <a:ext cx="8520600" cy="30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Reduces the number of dimensions of high-dimensional data.(고차원 데이터의 차원 수를 줄입니다.)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It can be used to make the data more interpretable. (데이터를 해석가능하도록 만들때)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ko" sz="1200"/>
              <a:t>It can be used as a preprocessing method to generate better input data. (더 좋은 입력데이터 생성을 위한 처리법)</a:t>
            </a:r>
            <a:endParaRPr sz="1200"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ko" sz="1200"/>
              <a:t>Data analysis (e.g., classification, regression, etc.) can be done in the reduced space more accurately than in the original space. (원래의 공간보다 더 축소된 정보가 더 정확할 수 있다. )</a:t>
            </a:r>
            <a:endParaRPr sz="1200"/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425" y="2877725"/>
            <a:ext cx="76771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Semi-supervised Learning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The training data you feed to the algorithm is partially labeled, usually a large amount of unlabeled data and a small amount of labeled data.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많은 라벨 없는 데이터 + 약간의 라벨 있는 데이터 </a:t>
            </a:r>
            <a:endParaRPr sz="13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Most semi-supervised learning are combination </a:t>
            </a:r>
            <a:r>
              <a:rPr b="1" lang="ko" sz="1300"/>
              <a:t>of unsupervised and supervised algorithms</a:t>
            </a:r>
            <a:r>
              <a:rPr lang="ko" sz="1300"/>
              <a:t>.</a:t>
            </a:r>
            <a:endParaRPr sz="1300"/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288" y="2848225"/>
            <a:ext cx="68294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Reinforcement Learning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330"/>
              <a:t>• In reinforcement learning, the learning system, called an </a:t>
            </a:r>
            <a:r>
              <a:rPr lang="ko" sz="1330" u="sng"/>
              <a:t>agent</a:t>
            </a:r>
            <a:r>
              <a:rPr lang="ko" sz="1330"/>
              <a:t>, can observe the environment, select and perform </a:t>
            </a:r>
            <a:r>
              <a:rPr lang="ko" sz="1330" u="sng"/>
              <a:t>actions</a:t>
            </a:r>
            <a:r>
              <a:rPr lang="ko" sz="1330"/>
              <a:t>, and get </a:t>
            </a:r>
            <a:r>
              <a:rPr lang="ko" sz="1330" u="sng"/>
              <a:t>rewards </a:t>
            </a:r>
            <a:r>
              <a:rPr lang="ko" sz="1330"/>
              <a:t>in return or </a:t>
            </a:r>
            <a:r>
              <a:rPr lang="ko" sz="1330" u="sng"/>
              <a:t>penalties </a:t>
            </a:r>
            <a:r>
              <a:rPr lang="ko" sz="1330"/>
              <a:t>in the form of negative rewards.</a:t>
            </a:r>
            <a:endParaRPr sz="133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330"/>
              <a:t>• 강화 학습에서 에이전트라고 하는 학습 시스템은 환경을 관찰하고, 행동을 선택하여 수행하고, 부정적인 보상의 형태로 보상이나 벌칙을 받을 수 있습니다.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330"/>
              <a:t>• The agent learns by itself what is the best strategy, called a policy, to get the most reward over time.</a:t>
            </a:r>
            <a:endParaRPr sz="133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330"/>
              <a:t>• 에이전트는 시간이 지남에 따라 가장 많은 보상을 받기 위해 정책이라고 하는 최상의 전략이 무엇인지 스스로 학습합니다.</a:t>
            </a:r>
            <a:endParaRPr sz="133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30"/>
          </a:p>
          <a:p>
            <a:pPr indent="-3130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30"/>
              <a:buChar char="●"/>
            </a:pPr>
            <a:r>
              <a:rPr lang="ko" sz="1330"/>
              <a:t>A policy defines what action the agent should choose when it is in a given situation</a:t>
            </a:r>
            <a:endParaRPr sz="1330"/>
          </a:p>
          <a:p>
            <a:pPr indent="-3130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30"/>
              <a:buChar char="●"/>
            </a:pPr>
            <a:r>
              <a:rPr b="1" lang="ko" sz="1330"/>
              <a:t>정책</a:t>
            </a:r>
            <a:r>
              <a:rPr lang="ko" sz="1330"/>
              <a:t>은 주어진 </a:t>
            </a:r>
            <a:r>
              <a:rPr b="1" lang="ko" sz="1330"/>
              <a:t>상황</a:t>
            </a:r>
            <a:r>
              <a:rPr lang="ko" sz="1330"/>
              <a:t>에서 에이전트가 선택해야 하는 </a:t>
            </a:r>
            <a:r>
              <a:rPr b="1" lang="ko" sz="1330"/>
              <a:t>작업</a:t>
            </a:r>
            <a:r>
              <a:rPr lang="ko" sz="1330"/>
              <a:t>을 정의합니다.</a:t>
            </a:r>
            <a:endParaRPr sz="1330"/>
          </a:p>
          <a:p>
            <a:pPr indent="-31305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○"/>
            </a:pPr>
            <a:r>
              <a:rPr lang="ko" sz="1330"/>
              <a:t>E.g., DeepMind’s AlphaGo</a:t>
            </a:r>
            <a:endParaRPr sz="1330"/>
          </a:p>
          <a:p>
            <a:pPr indent="-31305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30"/>
              <a:buChar char="■"/>
            </a:pPr>
            <a:r>
              <a:rPr lang="ko" sz="1330"/>
              <a:t> It learned its winning policy by analyzing millions of games.</a:t>
            </a:r>
            <a:endParaRPr sz="133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7" name="Google Shape;287;p3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 Ability to learn incrementally from a stream of incoming data.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Batch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Online learning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Batch Learning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/>
              <a:t>• The system is incapable of learning incrementally, it must be trained using all the available data.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/>
              <a:t>가능한 모든 데이터를 사용하여 학습.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400"/>
              <a:t>• This generally takes a lot of time and computing resources, so it is typically done offline (offline learning).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400"/>
              <a:t>시간과 자원이 많이 필요하므로 오프라인 학습.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400"/>
              <a:t>• If you want the system to know about new data, (새로운 데이터 학습하려면? 처음부터!)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400"/>
              <a:t>• Retrain the system from scratch on the full dataset (old data + new data).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 sz="1400"/>
              <a:t>• Stop the old system and replace it with the new one.</a:t>
            </a:r>
            <a:endParaRPr sz="1400"/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7375" y="3306125"/>
            <a:ext cx="34766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Online Learning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300"/>
              <a:t>• The system can learn incrementally by being fed data instances </a:t>
            </a:r>
            <a:r>
              <a:rPr lang="ko" sz="1300" u="sng"/>
              <a:t>sequentially</a:t>
            </a:r>
            <a:r>
              <a:rPr lang="ko" sz="1300"/>
              <a:t>, either individually or by small groups called</a:t>
            </a:r>
            <a:r>
              <a:rPr lang="ko" sz="1300" u="sng"/>
              <a:t> mini-batches</a:t>
            </a:r>
            <a:r>
              <a:rPr lang="ko" sz="1300"/>
              <a:t>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300"/>
              <a:t>• The system can learn about new data </a:t>
            </a:r>
            <a:r>
              <a:rPr lang="ko" sz="1300" u="sng"/>
              <a:t>on the fly</a:t>
            </a:r>
            <a:r>
              <a:rPr lang="ko" sz="1300"/>
              <a:t>, as it arrives.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300"/>
              <a:t>• Great for systems that receive data as</a:t>
            </a:r>
            <a:r>
              <a:rPr lang="ko" sz="1300" u="sng"/>
              <a:t> a continuous flow</a:t>
            </a:r>
            <a:r>
              <a:rPr lang="ko" sz="1300"/>
              <a:t> (e.g., stock prices) and need to adapt to change rapidly or autonomously.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 sz="1300"/>
              <a:t>• Online learning can also be used to train systems on huge datasets that cannot fit in one machine’s main memory.</a:t>
            </a:r>
            <a:endParaRPr sz="13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Online Learning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ko" sz="1300"/>
              <a:t>• The system can learn incrementally by being fed data instances </a:t>
            </a:r>
            <a:r>
              <a:rPr lang="ko" sz="1300" u="sng"/>
              <a:t>sequentially</a:t>
            </a:r>
            <a:r>
              <a:rPr lang="ko" sz="1300"/>
              <a:t>, either individually or by small groups called</a:t>
            </a:r>
            <a:r>
              <a:rPr lang="ko" sz="1300" u="sng"/>
              <a:t> mini-batches</a:t>
            </a:r>
            <a:r>
              <a:rPr lang="ko" sz="1300"/>
              <a:t>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ko" sz="1300"/>
              <a:t>• 시스템은 개별적으로 또는 미니 배치라고 하는 소규모 그룹별로 순차적으로 데이터 인스턴스를 공급받아 점진적으로 학습할 수 있습니다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ko" sz="1300"/>
              <a:t>• The system can learn about new data </a:t>
            </a:r>
            <a:r>
              <a:rPr lang="ko" sz="1300" u="sng"/>
              <a:t>on the fly</a:t>
            </a:r>
            <a:r>
              <a:rPr lang="ko" sz="1300"/>
              <a:t>, as it arrives.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rPr lang="ko" sz="1300"/>
              <a:t>• 시스템은 새로운 데이터가 도착하는 즉시 학습할 수 있습니다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9688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9688"/>
              <a:buNone/>
            </a:pPr>
            <a:r>
              <a:rPr lang="ko" sz="1300"/>
              <a:t>• Great for systems that receive data as</a:t>
            </a:r>
            <a:r>
              <a:rPr lang="ko" sz="1300" u="sng"/>
              <a:t> a continuous flow</a:t>
            </a:r>
            <a:r>
              <a:rPr lang="ko" sz="1300"/>
              <a:t> (e.g., stock prices) and need to adapt to change rapidly or autonomously. .• 데이터를 연속적인 흐름(예: 주가)으로 수신하고 빠르게 또는 자율적으로 변화에 적응해야 하는 시스템에 적합합니다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9688"/>
              <a:buNone/>
            </a:pPr>
            <a:r>
              <a:rPr lang="ko" sz="1300"/>
              <a:t>• Online learning can also be used to train systems on huge datasets that cannot fit in one machine’s main memory.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9688"/>
              <a:buNone/>
            </a:pPr>
            <a:r>
              <a:rPr lang="ko" sz="1300"/>
              <a:t>• 온라인 학습은 한 기계의 주 메모리에 들어갈 수 없는 거대한 데이터 세트로 시스템을 훈련하는 데 사용할 수도 있습니다.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9688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9688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lang="ko"/>
              <a:t>About you       </a:t>
            </a:r>
            <a:r>
              <a:rPr lang="ko" sz="3000">
                <a:solidFill>
                  <a:schemeClr val="dk2"/>
                </a:solidFill>
              </a:rPr>
              <a:t>hoihoi@</a:t>
            </a:r>
            <a:r>
              <a:rPr lang="ko">
                <a:solidFill>
                  <a:schemeClr val="dk2"/>
                </a:solidFill>
              </a:rPr>
              <a:t>kirc.</a:t>
            </a:r>
            <a:r>
              <a:rPr lang="ko" sz="3000">
                <a:solidFill>
                  <a:schemeClr val="dk2"/>
                </a:solidFill>
              </a:rPr>
              <a:t>kaist.ac.kr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(이름)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(소속)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프로그래밍 경험(언어종류/언제 배웠는지?/얼마나 배웠는지?)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ML/DL 관련 공부?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anaconda 깔려 있나요?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자습가능시간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수강 이유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이 수업을 통해 얻고자 하는 것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하고싶은말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Online Learning</a:t>
            </a:r>
            <a:endParaRPr/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1600"/>
            <a:ext cx="8520600" cy="234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The way they generalize to unseen data.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Instance-based learning</a:t>
            </a: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ko" sz="1300"/>
              <a:t>Model-based learning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Instance-based Learning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Instead of explicit generalization, the system compares new instances with existing instances in the training set based on a measure of similarity.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명시적인 일반화 대신에, 유사성 측정을 기반으로 훈련 셋의 기존 인스턴스와 새로운 인스턴스를 비교합니다.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E.g., k-nearest neighbors (k-NN)</a:t>
            </a:r>
            <a:endParaRPr/>
          </a:p>
        </p:txBody>
      </p:sp>
      <p:pic>
        <p:nvPicPr>
          <p:cNvPr id="326" name="Google Shape;32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4200" y="2571750"/>
            <a:ext cx="40386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Model-based Learning</a:t>
            </a:r>
            <a:endParaRPr/>
          </a:p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Build a model based on examples, then use that model to make predictions.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먼저 예시(데이터) 로 모델을 만든 후, 그 모델로 예측함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The approach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Study the data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Select a model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Train it on the training data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• Apply the model to make predictions on new cases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Machine Learning Workflow</a:t>
            </a:r>
            <a:endParaRPr/>
          </a:p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>
            <a:off x="311700" y="1171600"/>
            <a:ext cx="8520600" cy="19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1. Preprocessing: getting data into shape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2. Learning: selecting an algorithm and training models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3. Evaluation: evaluating models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4. Prediction: predicting unseen data instances</a:t>
            </a:r>
            <a:endParaRPr/>
          </a:p>
        </p:txBody>
      </p:sp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1525" y="2920300"/>
            <a:ext cx="5727650" cy="2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ko"/>
              <a:t>Preprocessing: getting data into shape</a:t>
            </a:r>
            <a:endParaRPr b="1"/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Why preprocessing?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Garbage in, garbage out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Real world data are generally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Incomplete: missing values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Noisy: containing errors or outliers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• Inconsistent: containing discrepancies</a:t>
            </a:r>
            <a:endParaRPr/>
          </a:p>
        </p:txBody>
      </p:sp>
      <p:pic>
        <p:nvPicPr>
          <p:cNvPr id="346" name="Google Shape;3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5300" y="2571750"/>
            <a:ext cx="2642100" cy="18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Learning: selecting an algorithm and training models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Algorithm : The way to learn models from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- (데이터로부터 모델을 학습하는 법)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Model : The product we get by applying an algorithm to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ko"/>
              <a:t>(데이터에 알고리즘 적용하여 얻은 결과물, 학습한 결과) </a:t>
            </a:r>
            <a:endParaRPr/>
          </a:p>
        </p:txBody>
      </p:sp>
      <p:pic>
        <p:nvPicPr>
          <p:cNvPr id="353" name="Google Shape;3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7725" y="3021525"/>
            <a:ext cx="6637899" cy="19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Evaluation: evaluating models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Evaluating &amp; re-learning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An iterative process</a:t>
            </a:r>
            <a:endParaRPr/>
          </a:p>
        </p:txBody>
      </p:sp>
      <p:pic>
        <p:nvPicPr>
          <p:cNvPr id="360" name="Google Shape;3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975" y="2348975"/>
            <a:ext cx="8076049" cy="19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Prediction: predicting unseen data instances</a:t>
            </a:r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Apply the trained model to unseen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처음 보는 데이터를 학습된 모델에 적용하면? 예측된 값이 나온다.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• The best-performing model</a:t>
            </a:r>
            <a:endParaRPr/>
          </a:p>
        </p:txBody>
      </p:sp>
      <p:pic>
        <p:nvPicPr>
          <p:cNvPr id="367" name="Google Shape;3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75" y="2858850"/>
            <a:ext cx="40100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Challenges of Machine Learning (Data)</a:t>
            </a:r>
            <a:endParaRPr/>
          </a:p>
        </p:txBody>
      </p:sp>
      <p:sp>
        <p:nvSpPr>
          <p:cNvPr id="373" name="Google Shape;373;p4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ko"/>
              <a:t>• Insufficient quantity of training data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ko"/>
              <a:t>• For simple problems: thousands of examples (데이터 너무 적음)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ko"/>
              <a:t>• For complex problems: millions of examples (데이터 너무 많음)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ko"/>
              <a:t>• “We don’t have better algorithms. We just have more data.” ⎯ Peter Norvig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ko"/>
              <a:t>(Research Director at Google)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ko"/>
              <a:t>• Better data ≠ more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lang="ko"/>
              <a:t>Course Overview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Time &amp; Location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19:00~ 22:00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온라인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Course materials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Google Drive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slide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notebook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etc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Hours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Half lecture (50min)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break(10min)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Half lecture(50min)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break(10min)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Half lecture(50min)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Challenges of Machine Learning (Data)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79" name="Google Shape;379;p5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ko"/>
              <a:t>• </a:t>
            </a:r>
            <a:r>
              <a:rPr lang="ko" u="sng"/>
              <a:t>Non-representative</a:t>
            </a:r>
            <a:r>
              <a:rPr lang="ko"/>
              <a:t> training data (트레이닝 데이터는 대표성을 띄지 않을 떄)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It is crucial to use a training set that is </a:t>
            </a:r>
            <a:r>
              <a:rPr lang="ko" u="sng"/>
              <a:t>representative </a:t>
            </a:r>
            <a:r>
              <a:rPr lang="ko"/>
              <a:t>of the cases you want to generalize to. (일반화 하고 싶은 케이스의 대표적인 값이 트레이닝으로 들어가는게 중요하다.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Machine Learning is only guaranteed to work for data generated by the </a:t>
            </a:r>
            <a:r>
              <a:rPr lang="ko" u="sng"/>
              <a:t>same distribution</a:t>
            </a:r>
            <a:r>
              <a:rPr lang="ko"/>
              <a:t> that generated its training data.(ML 이 유일하게 보장하는건, 트레이닝 데이터로부터 동일한 분산으로 생성된 데이터에 한해서이다. )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E.g., patients of different country/race/gender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physical condition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ko"/>
              <a:t>• eating habits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Challenges of Machine Learning (Data)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/>
              <a:t>• Poor-quality data (데이터의 질이 떨어짐)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Training data may have </a:t>
            </a:r>
            <a:r>
              <a:rPr b="1" lang="ko"/>
              <a:t>errors, outliers, missing values, and noise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</a:t>
            </a:r>
            <a:r>
              <a:rPr b="1" lang="ko"/>
              <a:t>Data preparation </a:t>
            </a:r>
            <a:r>
              <a:rPr lang="ko"/>
              <a:t>accounts for about 80% of the work of data scientists [1].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Data scientists spend 60% of their time on cleaning and organizing data.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/>
              <a:t>• Collecting data sets comes second at 19% of their time.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/>
              <a:t>• Mining data for patterns (9%)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ko"/>
              <a:t>Challenges of Machine Learning (Data)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91" name="Google Shape;391;p5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500"/>
              <a:t>• Irrelevant features (관계 없는 특성)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500"/>
              <a:t>• Coming up with a good set of features to train on using feature engineering (feature selection &amp; extraction) is important. (피쳐 엔지니어링을 통해 좋은 학습셋을 만드는 것 중요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500"/>
              <a:t>• More features are not always the better. (정보가 많다고 무조건 좋은건 아님)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500"/>
              <a:t>• One of the important problems in ML is finding features that play important roles in prediction. (예측에 중요한 역할을 하는 피쳐를 찾는 것이 중요하다. )</a:t>
            </a:r>
            <a:endParaRPr sz="15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500"/>
              <a:t>• E.g., hospital readmission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ko" sz="1500"/>
              <a:t>• A patient who had been discharged from a hospital is admitted again within a specified time interval (usually 30 days).</a:t>
            </a:r>
            <a:endParaRPr sz="1500"/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ko" sz="1500"/>
              <a:t>• Finding important features (e.g., blood pressure).</a:t>
            </a:r>
            <a:endParaRPr sz="15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Challenges of Machine Learning (Algorithm)</a:t>
            </a:r>
            <a:endParaRPr/>
          </a:p>
        </p:txBody>
      </p:sp>
      <p:sp>
        <p:nvSpPr>
          <p:cNvPr id="397" name="Google Shape;397;p5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ko"/>
              <a:t>• Overfitting the training data (오버피팅 문제)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A model performs well on the training data, but it</a:t>
            </a:r>
            <a:r>
              <a:rPr b="1" lang="ko"/>
              <a:t> does not generalize well.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Happens when the </a:t>
            </a:r>
            <a:r>
              <a:rPr lang="ko" u="sng"/>
              <a:t>model </a:t>
            </a:r>
            <a:r>
              <a:rPr lang="ko"/>
              <a:t>is too </a:t>
            </a:r>
            <a:r>
              <a:rPr lang="ko" u="sng"/>
              <a:t>complex </a:t>
            </a:r>
            <a:r>
              <a:rPr lang="ko"/>
              <a:t>relative to the amount of the training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Solutions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Simplifying the model by selecting one with fewer parameters, by reducing the number of attributes</a:t>
            </a:r>
            <a:r>
              <a:rPr lang="ko" u="sng"/>
              <a:t> in the training data</a:t>
            </a:r>
            <a:r>
              <a:rPr lang="ko"/>
              <a:t>, or by </a:t>
            </a:r>
            <a:r>
              <a:rPr lang="ko" u="sng"/>
              <a:t>constraining the model</a:t>
            </a:r>
            <a:r>
              <a:rPr lang="ko"/>
              <a:t> (i.e., regularization).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ko"/>
              <a:t>• Gathering more training data.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ko"/>
              <a:t>• Reducing the noise in the training data (e.g., fix data errors and remove outliers)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Challenges of Machine Learning (Algorithm)</a:t>
            </a:r>
            <a:endParaRPr/>
          </a:p>
        </p:txBody>
      </p:sp>
      <p:sp>
        <p:nvSpPr>
          <p:cNvPr id="403" name="Google Shape;403;p5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ko"/>
              <a:t>Underfitting the training data (언더피팅 문제)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ko"/>
              <a:t>• Happens when the </a:t>
            </a:r>
            <a:r>
              <a:rPr lang="ko" u="sng"/>
              <a:t>model </a:t>
            </a:r>
            <a:r>
              <a:rPr lang="ko"/>
              <a:t>is too </a:t>
            </a:r>
            <a:r>
              <a:rPr lang="ko" u="sng"/>
              <a:t>simple </a:t>
            </a:r>
            <a:r>
              <a:rPr lang="ko"/>
              <a:t>to learn the underlying structure of the data.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ko"/>
              <a:t>• Solutions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ko"/>
              <a:t>• Selecting a more </a:t>
            </a:r>
            <a:r>
              <a:rPr lang="ko" u="sng"/>
              <a:t>powerful </a:t>
            </a:r>
            <a:r>
              <a:rPr lang="ko"/>
              <a:t>model, with more parameters.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ko"/>
              <a:t>• Feeding </a:t>
            </a:r>
            <a:r>
              <a:rPr lang="ko" u="sng"/>
              <a:t>better features</a:t>
            </a:r>
            <a:r>
              <a:rPr lang="ko"/>
              <a:t> to the learning algorithm through feature engineering.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ko"/>
              <a:t>• Reducing the </a:t>
            </a:r>
            <a:r>
              <a:rPr lang="ko" u="sng"/>
              <a:t>constraints </a:t>
            </a:r>
            <a:r>
              <a:rPr lang="ko"/>
              <a:t>on the model (e.g., reducing the regularization hyperparameters)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Transfer learning</a:t>
            </a:r>
            <a:endParaRPr/>
          </a:p>
        </p:txBody>
      </p:sp>
      <p:sp>
        <p:nvSpPr>
          <p:cNvPr id="409" name="Google Shape;409;p5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10" name="Google Shape;41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8648" y="1058225"/>
            <a:ext cx="7186702" cy="3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16" name="Google Shape;416;p5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333"/>
              <a:buNone/>
            </a:pPr>
            <a:r>
              <a:rPr lang="ko"/>
              <a:t>이것은 꼭 지켜주세요!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결석하지 마세요!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기초 강의 특성상 한번만 빠져도 따라가기가 힘들어 집니다.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지각해도 괜찮으니 꼭 오세요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숙제와 실습은 적극적으로!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강의에서 듣기만 한다고 늘지 않습니다.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모르는게 나온다면 질문해 주세요!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바로 해결을 못할 수도 있지만 반드시 해결할 수 있도록 도와드릴게요.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강의 피드백은 환영입니다.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속도가 너무 빠르거나 느리다면 이야기 해주세요.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원하는 내용이 있으면 말씀해주세요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96" name="Google Shape;96;p7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"/>
              <a:t>Introduction to Machine Learning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Google Trends</a:t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71600"/>
            <a:ext cx="48891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Google Trends analyzes the popularity of search queries in Google Search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Interest over 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Interest by region </a:t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7543" l="0" r="0" t="6927"/>
          <a:stretch/>
        </p:blipFill>
        <p:spPr>
          <a:xfrm>
            <a:off x="5200825" y="1171600"/>
            <a:ext cx="3631476" cy="339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ML Conferences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NIPS (Neural Information Processing Systems</a:t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8000" y="1813500"/>
            <a:ext cx="3927999" cy="2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YOONHOI JEON</dc:creator>
</cp:coreProperties>
</file>