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12192000" cy="6858000"/>
  <p:embeddedFontLst>
    <p:embeddedFont>
      <p:font typeface="Old Standard TT"/>
      <p:regular r:id="rId30"/>
      <p:bold r:id="rId31"/>
      <p:italic r:id="rId32"/>
    </p:embeddedFont>
    <p:embeddedFont>
      <p:font typeface="Cambria Mat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hovpyu6od0uGeOqaDgpTSDul3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65B1DB-AB19-468B-9BBA-8ACEF1427461}">
  <a:tblStyle styleId="{0765B1DB-AB19-468B-9BBA-8ACEF14274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33" Type="http://schemas.openxmlformats.org/officeDocument/2006/relationships/font" Target="fonts/CambriaMath-regular.fntdata"/><Relationship Id="rId10" Type="http://schemas.openxmlformats.org/officeDocument/2006/relationships/slide" Target="slides/slide4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938d68f6_0_6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e6938d68f6_0_6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e98b4cffe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e98b4cffe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6938d68f6_0_120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ge6938d68f6_0_120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e6938d68f6_0_120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e6938d68f6_0_120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e6938d68f6_0_1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6938d68f6_0_15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4" name="Google Shape;54;ge6938d68f6_0_1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938d68f6_0_160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7" name="Google Shape;57;ge6938d68f6_0_160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e6938d68f6_0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938d68f6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938d68f6_0_166"/>
          <p:cNvSpPr txBox="1"/>
          <p:nvPr>
            <p:ph type="title"/>
          </p:nvPr>
        </p:nvSpPr>
        <p:spPr>
          <a:xfrm>
            <a:off x="3097657" y="2082800"/>
            <a:ext cx="5996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ge6938d68f6_0_16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e6938d68f6_0_16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ge6938d68f6_0_166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e6938d68f6_0_130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e6938d68f6_0_130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ge6938d68f6_0_130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e6938d68f6_0_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6938d68f6_0_171"/>
          <p:cNvSpPr txBox="1"/>
          <p:nvPr>
            <p:ph type="title"/>
          </p:nvPr>
        </p:nvSpPr>
        <p:spPr>
          <a:xfrm>
            <a:off x="3097657" y="2082800"/>
            <a:ext cx="5996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e6938d68f6_0_171"/>
          <p:cNvSpPr txBox="1"/>
          <p:nvPr>
            <p:ph idx="1" type="body"/>
          </p:nvPr>
        </p:nvSpPr>
        <p:spPr>
          <a:xfrm>
            <a:off x="1417725" y="3300558"/>
            <a:ext cx="81471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23" name="Google Shape;23;ge6938d68f6_0_17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e6938d68f6_0_17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e6938d68f6_0_171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ge6938d68f6_0_126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ge6938d68f6_0_126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ge6938d68f6_0_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6938d68f6_0_135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e6938d68f6_0_135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e6938d68f6_0_135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e6938d68f6_0_1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6938d68f6_0_140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ge6938d68f6_0_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6938d68f6_0_1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e6938d68f6_0_14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e6938d68f6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6938d68f6_0_147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ge6938d68f6_0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6938d68f6_0_150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e6938d68f6_0_150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e6938d68f6_0_150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ge6938d68f6_0_150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e6938d68f6_0_15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" name="Google Shape;51;ge6938d68f6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6938d68f6_0_11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b="0" i="0" sz="4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e6938d68f6_0_116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b="0" i="0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b="0" i="0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e6938d68f6_0_1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938d68f6_0_61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03 Data Preprocessing</a:t>
            </a:r>
            <a:endParaRPr/>
          </a:p>
        </p:txBody>
      </p:sp>
      <p:sp>
        <p:nvSpPr>
          <p:cNvPr id="71" name="Google Shape;71;ge6938d68f6_0_61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916939" y="623315"/>
            <a:ext cx="5679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Handling categorical data</a:t>
            </a:r>
            <a:endParaRPr sz="3800"/>
          </a:p>
        </p:txBody>
      </p:sp>
      <p:sp>
        <p:nvSpPr>
          <p:cNvPr id="145" name="Google Shape;145;p14"/>
          <p:cNvSpPr txBox="1"/>
          <p:nvPr/>
        </p:nvSpPr>
        <p:spPr>
          <a:xfrm>
            <a:off x="916939" y="1807971"/>
            <a:ext cx="5348394" cy="3421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500" lvl="0" marL="2286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Nominal features (명목변수 )</a:t>
            </a:r>
            <a:endParaRPr/>
          </a:p>
          <a:p>
            <a:pPr indent="-190500" lvl="1" marL="2286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측정대상의 구분이 존재하다.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228600" marR="508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Red, Green, Blue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Ordinal features ( 서열변수)</a:t>
            </a:r>
            <a:endParaRPr/>
          </a:p>
          <a:p>
            <a:pPr indent="-1905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변수들 간의 순서, 서열이 존재한다. 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S, M, L, XL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labels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class1, class2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916953" y="623325"/>
            <a:ext cx="7319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Mapping ordinal features</a:t>
            </a:r>
            <a:endParaRPr sz="3900"/>
          </a:p>
        </p:txBody>
      </p:sp>
      <p:sp>
        <p:nvSpPr>
          <p:cNvPr id="151" name="Google Shape;151;p15"/>
          <p:cNvSpPr txBox="1"/>
          <p:nvPr/>
        </p:nvSpPr>
        <p:spPr>
          <a:xfrm>
            <a:off x="916939" y="1807971"/>
            <a:ext cx="9671700" cy="381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9685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convenient function that can automatically derive the  correct order of the labels.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S, M, L, XL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to define the mapping manually.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XL : 4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 : 3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 : 2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 : 1</a:t>
            </a:r>
            <a:endParaRPr/>
          </a:p>
          <a:p>
            <a:pPr indent="-762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50165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자동으로 라벨을 숫자로 바꿔주지 않기 때문에 직접 매핑을 시켜준다. 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916939" y="623315"/>
            <a:ext cx="465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Encoding class labels</a:t>
            </a:r>
            <a:endParaRPr sz="3900"/>
          </a:p>
        </p:txBody>
      </p:sp>
      <p:sp>
        <p:nvSpPr>
          <p:cNvPr id="157" name="Google Shape;157;p16"/>
          <p:cNvSpPr txBox="1"/>
          <p:nvPr/>
        </p:nvSpPr>
        <p:spPr>
          <a:xfrm>
            <a:off x="916939" y="1807971"/>
            <a:ext cx="10312500" cy="46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96850" lvl="0" marL="241300" marR="67119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Many ML libraries require that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labels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are encoded as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integer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196850" lvl="0" marL="241300" marR="67119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클래스 라벨이 숫자형으로 변환 되어야 한다.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is considered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practice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to provide class labels as integer values.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238759" rtl="0" algn="l">
              <a:lnSpc>
                <a:spcPct val="110714"/>
              </a:lnSpc>
              <a:spcBef>
                <a:spcPts val="94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ordinal features, it does not matter which integer number we  assign to a particular string label.</a:t>
            </a:r>
            <a:endParaRPr/>
          </a:p>
          <a:p>
            <a:pPr indent="-196850" lvl="0" marL="241300" marR="238759" rtl="0" algn="l">
              <a:lnSpc>
                <a:spcPct val="110714"/>
              </a:lnSpc>
              <a:spcBef>
                <a:spcPts val="94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서열변수와 달리,어떤 정수에 할당이 되든 상관이 없다.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0800" lvl="0" marL="241300" marR="238759" rtl="0" algn="l">
              <a:lnSpc>
                <a:spcPct val="110714"/>
              </a:lnSpc>
              <a:spcBef>
                <a:spcPts val="94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enumeration of the class labels staring with 0.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class1 : 0      1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Class2 : 1      0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1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0934" y="-1890183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916939" y="321564"/>
            <a:ext cx="9340200" cy="139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Performing one-hot encoding </a:t>
            </a:r>
            <a:br>
              <a:rPr lang="en-US" sz="3900"/>
            </a:br>
            <a:r>
              <a:rPr lang="en-US" sz="3900"/>
              <a:t>on nominal  features</a:t>
            </a:r>
            <a:endParaRPr sz="3900"/>
          </a:p>
        </p:txBody>
      </p:sp>
      <p:sp>
        <p:nvSpPr>
          <p:cNvPr id="164" name="Google Shape;164;p17"/>
          <p:cNvSpPr txBox="1"/>
          <p:nvPr/>
        </p:nvSpPr>
        <p:spPr>
          <a:xfrm>
            <a:off x="916939" y="1807971"/>
            <a:ext cx="9667800" cy="394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not map nominal features?</a:t>
            </a:r>
            <a:endParaRPr/>
          </a:p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왜 명목 척도는 매핑을 사용하지 않을까?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: 0, Green : 1, Red : 2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080" rtl="0" algn="l">
              <a:lnSpc>
                <a:spcPct val="109166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learning algorithm will assume that green is larger than blue, and red is  larger than green.</a:t>
            </a:r>
            <a:endParaRPr/>
          </a:p>
          <a:p>
            <a:pPr indent="-196850" lvl="1" marL="698500" marR="5080" rtl="0" algn="l">
              <a:lnSpc>
                <a:spcPct val="109166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0,1,2 가 구분되긴 하지만 숫자가 커지는 의미가 생겨버리기 때문에 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501650" marR="5080" rtl="0" algn="l">
              <a:lnSpc>
                <a:spcPct val="109166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080" rtl="0" algn="l">
              <a:lnSpc>
                <a:spcPct val="107916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learning algorithm may still produce useful results, however, the results  would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 be optimal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196850" lvl="1" marL="698500" marR="5080" rtl="0" algn="l">
              <a:lnSpc>
                <a:spcPct val="107916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바꿀 순 있지만 최적의 변환은 아니라는 사실. </a:t>
            </a:r>
            <a:endParaRPr/>
          </a:p>
          <a:p>
            <a:pPr indent="-196850" lvl="1" marL="698500" marR="5080" rtl="0" algn="l">
              <a:lnSpc>
                <a:spcPct val="107916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(변환 과정에서 쓸모 없는 정보가 추가됨)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916939" y="321564"/>
            <a:ext cx="9340200" cy="139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Performing one-hot encoding </a:t>
            </a:r>
            <a:br>
              <a:rPr lang="en-US" sz="3900"/>
            </a:br>
            <a:r>
              <a:rPr lang="en-US" sz="3900"/>
              <a:t>on nominal  features</a:t>
            </a:r>
            <a:endParaRPr sz="3900"/>
          </a:p>
        </p:txBody>
      </p:sp>
      <p:sp>
        <p:nvSpPr>
          <p:cNvPr id="170" name="Google Shape;170;p18"/>
          <p:cNvSpPr txBox="1"/>
          <p:nvPr/>
        </p:nvSpPr>
        <p:spPr>
          <a:xfrm>
            <a:off x="916939" y="1807971"/>
            <a:ext cx="10207500" cy="226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one-hot encoding? (원핫인코딩이란?)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080" rtl="0" algn="l">
              <a:lnSpc>
                <a:spcPct val="107916"/>
              </a:lnSpc>
              <a:spcBef>
                <a:spcPts val="46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One-hot encoding is to create a new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dummy feature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for each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value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 the nominal feature column.</a:t>
            </a:r>
            <a:endParaRPr/>
          </a:p>
          <a:p>
            <a:pPr indent="-196850" lvl="1" marL="698500" marR="5080" rtl="0" algn="l">
              <a:lnSpc>
                <a:spcPct val="107916"/>
              </a:lnSpc>
              <a:spcBef>
                <a:spcPts val="46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각각의 값에 대해 더미를 만들어 내는 방법이다. 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1525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color feature is converted into three new features: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color_blue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color_green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and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55065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color_red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values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are used to indicate the particular color of an example.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1423220" y="45080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24600"/>
                <a:gridCol w="14192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18"/>
          <p:cNvGraphicFramePr/>
          <p:nvPr/>
        </p:nvGraphicFramePr>
        <p:xfrm>
          <a:off x="5269378" y="45080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color_green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color_red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7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8"/>
          <p:cNvSpPr/>
          <p:nvPr/>
        </p:nvSpPr>
        <p:spPr>
          <a:xfrm>
            <a:off x="4389121" y="4931934"/>
            <a:ext cx="559435" cy="76200"/>
          </a:xfrm>
          <a:custGeom>
            <a:rect b="b" l="l" r="r" t="t"/>
            <a:pathLst>
              <a:path extrusionOk="0" h="76200" w="559435">
                <a:moveTo>
                  <a:pt x="483196" y="0"/>
                </a:moveTo>
                <a:lnTo>
                  <a:pt x="483196" y="76200"/>
                </a:lnTo>
                <a:lnTo>
                  <a:pt x="533996" y="50800"/>
                </a:lnTo>
                <a:lnTo>
                  <a:pt x="495896" y="50800"/>
                </a:lnTo>
                <a:lnTo>
                  <a:pt x="495896" y="25400"/>
                </a:lnTo>
                <a:lnTo>
                  <a:pt x="533996" y="25400"/>
                </a:lnTo>
                <a:lnTo>
                  <a:pt x="483196" y="0"/>
                </a:lnTo>
                <a:close/>
              </a:path>
              <a:path extrusionOk="0" h="76200" w="559435">
                <a:moveTo>
                  <a:pt x="48319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83196" y="50800"/>
                </a:lnTo>
                <a:lnTo>
                  <a:pt x="483196" y="25400"/>
                </a:lnTo>
                <a:close/>
              </a:path>
              <a:path extrusionOk="0" h="76200" w="559435">
                <a:moveTo>
                  <a:pt x="533996" y="25400"/>
                </a:moveTo>
                <a:lnTo>
                  <a:pt x="495896" y="25400"/>
                </a:lnTo>
                <a:lnTo>
                  <a:pt x="495896" y="50800"/>
                </a:lnTo>
                <a:lnTo>
                  <a:pt x="533996" y="50800"/>
                </a:lnTo>
                <a:lnTo>
                  <a:pt x="559396" y="38100"/>
                </a:lnTo>
                <a:lnTo>
                  <a:pt x="533996" y="25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916939" y="321564"/>
            <a:ext cx="9340200" cy="139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Performing one-hot encoding </a:t>
            </a:r>
            <a:br>
              <a:rPr lang="en-US" sz="3900"/>
            </a:br>
            <a:r>
              <a:rPr lang="en-US" sz="3900"/>
              <a:t>on nominal  features</a:t>
            </a:r>
            <a:endParaRPr sz="3900"/>
          </a:p>
        </p:txBody>
      </p:sp>
      <p:sp>
        <p:nvSpPr>
          <p:cNvPr id="179" name="Google Shape;179;p19"/>
          <p:cNvSpPr txBox="1"/>
          <p:nvPr/>
        </p:nvSpPr>
        <p:spPr>
          <a:xfrm>
            <a:off x="916939" y="1807971"/>
            <a:ext cx="10098900" cy="4109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Multicollinearity (다중공선성)</a:t>
            </a:r>
            <a:endParaRPr/>
          </a:p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회귀분석에서 독립변수들 간에 강한 상관관계가 나타나는 것. </a:t>
            </a:r>
            <a:endParaRPr/>
          </a:p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독립변수들 간에 정확한 선형관계가 일어나는 것.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080" rtl="0" algn="l">
              <a:lnSpc>
                <a:spcPct val="904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phenomenon in which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 predictor variable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a multiple regression  model can be linearly predicted from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others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a substantial degree of  accuracy.</a:t>
            </a:r>
            <a:endParaRPr/>
          </a:p>
          <a:p>
            <a:pPr indent="-76200" lvl="1" marL="698500" marR="5080" rtl="0" algn="l">
              <a:lnSpc>
                <a:spcPct val="904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32765" rtl="0" algn="l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features are highly correlated,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matrices are computationally difficult to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invert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can lead to numerically unstable estimates.</a:t>
            </a:r>
            <a:endParaRPr/>
          </a:p>
          <a:p>
            <a:pPr indent="-76200" lvl="1" marL="698500" marR="532765" rtl="0" algn="l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Simply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one feature column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from the one-hot encoded array.</a:t>
            </a:r>
            <a:endParaRPr/>
          </a:p>
          <a:p>
            <a:pPr indent="-196850" lvl="1" marL="6985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원핫 인코딩 결과에서 하나 피쳐를 삭제한다. 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916952" y="321575"/>
            <a:ext cx="112752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700"/>
              <a:t>Performing one-hot encoding on nominal  features</a:t>
            </a:r>
            <a:endParaRPr sz="3700"/>
          </a:p>
        </p:txBody>
      </p:sp>
      <p:sp>
        <p:nvSpPr>
          <p:cNvPr id="185" name="Google Shape;185;p20"/>
          <p:cNvSpPr txBox="1"/>
          <p:nvPr/>
        </p:nvSpPr>
        <p:spPr>
          <a:xfrm>
            <a:off x="916939" y="1807971"/>
            <a:ext cx="2564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41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Multicollinearity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1154278" y="2528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24600"/>
                <a:gridCol w="14192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0"/>
          <p:cNvGraphicFramePr/>
          <p:nvPr/>
        </p:nvGraphicFramePr>
        <p:xfrm>
          <a:off x="5000438" y="2528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color_green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0"/>
          <p:cNvSpPr/>
          <p:nvPr/>
        </p:nvSpPr>
        <p:spPr>
          <a:xfrm>
            <a:off x="4120179" y="2952527"/>
            <a:ext cx="559435" cy="76200"/>
          </a:xfrm>
          <a:custGeom>
            <a:rect b="b" l="l" r="r" t="t"/>
            <a:pathLst>
              <a:path extrusionOk="0" h="76200" w="559435">
                <a:moveTo>
                  <a:pt x="483196" y="50799"/>
                </a:moveTo>
                <a:lnTo>
                  <a:pt x="483196" y="76200"/>
                </a:lnTo>
                <a:lnTo>
                  <a:pt x="533996" y="50800"/>
                </a:lnTo>
                <a:lnTo>
                  <a:pt x="483196" y="50799"/>
                </a:lnTo>
                <a:close/>
              </a:path>
              <a:path extrusionOk="0" h="76200" w="559435">
                <a:moveTo>
                  <a:pt x="483196" y="25399"/>
                </a:moveTo>
                <a:lnTo>
                  <a:pt x="483196" y="50799"/>
                </a:lnTo>
                <a:lnTo>
                  <a:pt x="495896" y="50800"/>
                </a:lnTo>
                <a:lnTo>
                  <a:pt x="495896" y="25400"/>
                </a:lnTo>
                <a:lnTo>
                  <a:pt x="483196" y="25399"/>
                </a:lnTo>
                <a:close/>
              </a:path>
              <a:path extrusionOk="0" h="76200" w="559435">
                <a:moveTo>
                  <a:pt x="483196" y="0"/>
                </a:moveTo>
                <a:lnTo>
                  <a:pt x="483196" y="25399"/>
                </a:lnTo>
                <a:lnTo>
                  <a:pt x="495896" y="25400"/>
                </a:lnTo>
                <a:lnTo>
                  <a:pt x="495896" y="50800"/>
                </a:lnTo>
                <a:lnTo>
                  <a:pt x="533999" y="50798"/>
                </a:lnTo>
                <a:lnTo>
                  <a:pt x="559396" y="38100"/>
                </a:lnTo>
                <a:lnTo>
                  <a:pt x="483196" y="0"/>
                </a:lnTo>
                <a:close/>
              </a:path>
              <a:path extrusionOk="0" h="76200" w="559435">
                <a:moveTo>
                  <a:pt x="0" y="25398"/>
                </a:moveTo>
                <a:lnTo>
                  <a:pt x="0" y="50798"/>
                </a:lnTo>
                <a:lnTo>
                  <a:pt x="483196" y="50799"/>
                </a:lnTo>
                <a:lnTo>
                  <a:pt x="483196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1154278" y="3982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24600"/>
                <a:gridCol w="14192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green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0"/>
          <p:cNvGraphicFramePr/>
          <p:nvPr/>
        </p:nvGraphicFramePr>
        <p:xfrm>
          <a:off x="5000438" y="3982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color_green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0"/>
          <p:cNvSpPr/>
          <p:nvPr/>
        </p:nvSpPr>
        <p:spPr>
          <a:xfrm>
            <a:off x="4120179" y="4406604"/>
            <a:ext cx="559435" cy="76200"/>
          </a:xfrm>
          <a:custGeom>
            <a:rect b="b" l="l" r="r" t="t"/>
            <a:pathLst>
              <a:path extrusionOk="0" h="76200" w="559435">
                <a:moveTo>
                  <a:pt x="483196" y="50799"/>
                </a:moveTo>
                <a:lnTo>
                  <a:pt x="483196" y="76200"/>
                </a:lnTo>
                <a:lnTo>
                  <a:pt x="533996" y="50800"/>
                </a:lnTo>
                <a:lnTo>
                  <a:pt x="483196" y="50799"/>
                </a:lnTo>
                <a:close/>
              </a:path>
              <a:path extrusionOk="0" h="76200" w="559435">
                <a:moveTo>
                  <a:pt x="483196" y="25399"/>
                </a:moveTo>
                <a:lnTo>
                  <a:pt x="483196" y="50799"/>
                </a:lnTo>
                <a:lnTo>
                  <a:pt x="495896" y="50800"/>
                </a:lnTo>
                <a:lnTo>
                  <a:pt x="495896" y="25400"/>
                </a:lnTo>
                <a:lnTo>
                  <a:pt x="483196" y="25399"/>
                </a:lnTo>
                <a:close/>
              </a:path>
              <a:path extrusionOk="0" h="76200" w="559435">
                <a:moveTo>
                  <a:pt x="483196" y="0"/>
                </a:moveTo>
                <a:lnTo>
                  <a:pt x="483196" y="25399"/>
                </a:lnTo>
                <a:lnTo>
                  <a:pt x="495896" y="25400"/>
                </a:lnTo>
                <a:lnTo>
                  <a:pt x="495896" y="50800"/>
                </a:lnTo>
                <a:lnTo>
                  <a:pt x="533999" y="50798"/>
                </a:lnTo>
                <a:lnTo>
                  <a:pt x="559396" y="38100"/>
                </a:lnTo>
                <a:lnTo>
                  <a:pt x="483196" y="0"/>
                </a:lnTo>
                <a:close/>
              </a:path>
              <a:path extrusionOk="0" h="76200" w="559435">
                <a:moveTo>
                  <a:pt x="0" y="25398"/>
                </a:moveTo>
                <a:lnTo>
                  <a:pt x="0" y="50798"/>
                </a:lnTo>
                <a:lnTo>
                  <a:pt x="483196" y="50799"/>
                </a:lnTo>
                <a:lnTo>
                  <a:pt x="483196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0"/>
          <p:cNvGraphicFramePr/>
          <p:nvPr/>
        </p:nvGraphicFramePr>
        <p:xfrm>
          <a:off x="1154278" y="5435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24600"/>
                <a:gridCol w="14192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0"/>
          <p:cNvGraphicFramePr/>
          <p:nvPr/>
        </p:nvGraphicFramePr>
        <p:xfrm>
          <a:off x="5000438" y="5435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Instance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color_blue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color_green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0"/>
          <p:cNvSpPr/>
          <p:nvPr/>
        </p:nvSpPr>
        <p:spPr>
          <a:xfrm>
            <a:off x="4120179" y="5859140"/>
            <a:ext cx="559435" cy="76200"/>
          </a:xfrm>
          <a:custGeom>
            <a:rect b="b" l="l" r="r" t="t"/>
            <a:pathLst>
              <a:path extrusionOk="0" h="76200" w="559435">
                <a:moveTo>
                  <a:pt x="483196" y="50799"/>
                </a:moveTo>
                <a:lnTo>
                  <a:pt x="483196" y="76199"/>
                </a:lnTo>
                <a:lnTo>
                  <a:pt x="533996" y="50799"/>
                </a:lnTo>
                <a:lnTo>
                  <a:pt x="483196" y="50799"/>
                </a:lnTo>
                <a:close/>
              </a:path>
              <a:path extrusionOk="0" h="76200" w="559435">
                <a:moveTo>
                  <a:pt x="483196" y="25399"/>
                </a:moveTo>
                <a:lnTo>
                  <a:pt x="483196" y="50799"/>
                </a:lnTo>
                <a:lnTo>
                  <a:pt x="495896" y="50799"/>
                </a:lnTo>
                <a:lnTo>
                  <a:pt x="495896" y="25399"/>
                </a:lnTo>
                <a:lnTo>
                  <a:pt x="483196" y="25399"/>
                </a:lnTo>
                <a:close/>
              </a:path>
              <a:path extrusionOk="0" h="76200" w="559435">
                <a:moveTo>
                  <a:pt x="483196" y="0"/>
                </a:moveTo>
                <a:lnTo>
                  <a:pt x="483196" y="25399"/>
                </a:lnTo>
                <a:lnTo>
                  <a:pt x="495896" y="25399"/>
                </a:lnTo>
                <a:lnTo>
                  <a:pt x="495896" y="50799"/>
                </a:lnTo>
                <a:lnTo>
                  <a:pt x="533999" y="50798"/>
                </a:lnTo>
                <a:lnTo>
                  <a:pt x="559396" y="38099"/>
                </a:lnTo>
                <a:lnTo>
                  <a:pt x="483196" y="0"/>
                </a:lnTo>
                <a:close/>
              </a:path>
              <a:path extrusionOk="0" h="76200" w="559435">
                <a:moveTo>
                  <a:pt x="0" y="25398"/>
                </a:moveTo>
                <a:lnTo>
                  <a:pt x="0" y="50798"/>
                </a:lnTo>
                <a:lnTo>
                  <a:pt x="483196" y="50799"/>
                </a:lnTo>
                <a:lnTo>
                  <a:pt x="483196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916939" y="321564"/>
            <a:ext cx="97479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700">
                <a:latin typeface="Verdana"/>
                <a:ea typeface="Verdana"/>
                <a:cs typeface="Verdana"/>
                <a:sym typeface="Verdana"/>
              </a:rPr>
              <a:t>Partitioning a dataset into separate training  and test sets</a:t>
            </a:r>
            <a:endParaRPr sz="3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916939" y="1756155"/>
            <a:ext cx="10351800" cy="4979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4150" lvl="0" marL="2413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Trade-off between training and test sets</a:t>
            </a:r>
            <a:endParaRPr b="0" i="0" sz="2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1" marL="6985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large test set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2" marL="1155065" marR="448309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withhold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too much valuable information that the learning algorithm could benefit  from.</a:t>
            </a:r>
            <a:endParaRPr/>
          </a:p>
          <a:p>
            <a:pPr indent="-184150" lvl="2" marL="1155065" marR="448309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학습 알고리즘에 좋을 수 있는 정보들을 안 넣게 된다. 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1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small test set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785" lvl="2" marL="1155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estimation of the generalization error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not accurate.</a:t>
            </a:r>
            <a:endParaRPr/>
          </a:p>
          <a:p>
            <a:pPr indent="-184785" lvl="2" marL="1155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일반화 오류 추정이 정확하지 않다. (트레인 셋에 치중된 모델) 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41300" marR="191770" rtl="0" algn="l">
              <a:lnSpc>
                <a:spcPct val="96785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Dividing a dataset into training and test sets is all about balancing the  trade-off.</a:t>
            </a:r>
            <a:endParaRPr/>
          </a:p>
          <a:p>
            <a:pPr indent="-184150" lvl="0" marL="241300" marR="191770" rtl="0" algn="l">
              <a:lnSpc>
                <a:spcPct val="96785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이러한 트레이드 오프를 잘 고려하여 학습과 테스트 셋을 나눠야 함. </a:t>
            </a:r>
            <a:endParaRPr b="0" i="0" sz="2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1" marL="698500" marR="0" rtl="0" algn="l">
              <a:lnSpc>
                <a:spcPct val="116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practice, the commonly used splits are 60:40, 70:30, or 80:20.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1" marL="698500" marR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large datasets, 90:10 is also common.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41300" marR="5080" rtl="0" algn="l">
              <a:lnSpc>
                <a:spcPct val="77100"/>
              </a:lnSpc>
              <a:spcBef>
                <a:spcPts val="109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After model training and evaluation, it is a common practice to </a:t>
            </a:r>
            <a:r>
              <a:rPr b="0" i="0" lang="en-US" sz="21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retrain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 classifier on the entire dataset.</a:t>
            </a:r>
            <a:endParaRPr/>
          </a:p>
          <a:p>
            <a:pPr indent="-184150" lvl="0" marL="241300" marR="5080" rtl="0" algn="l">
              <a:lnSpc>
                <a:spcPct val="77100"/>
              </a:lnSpc>
              <a:spcBef>
                <a:spcPts val="109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모델 트레이닝과 평가 이후에, 다시 전체 데이터셋을 가지고 재학습 재평가 시키는 일은 흔한 일이다. </a:t>
            </a:r>
            <a:endParaRPr b="0" i="0" sz="2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98b4cffe_0_0"/>
          <p:cNvSpPr txBox="1"/>
          <p:nvPr>
            <p:ph type="title"/>
          </p:nvPr>
        </p:nvSpPr>
        <p:spPr>
          <a:xfrm>
            <a:off x="3097657" y="2082800"/>
            <a:ext cx="59967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e98b4cffe_0_0"/>
          <p:cNvSpPr txBox="1"/>
          <p:nvPr>
            <p:ph idx="1" type="body"/>
          </p:nvPr>
        </p:nvSpPr>
        <p:spPr>
          <a:xfrm>
            <a:off x="1417725" y="3300558"/>
            <a:ext cx="8147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10e98b4cff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51"/>
            <a:ext cx="11409400" cy="66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916953" y="623325"/>
            <a:ext cx="1107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>
                <a:latin typeface="Verdana"/>
                <a:ea typeface="Verdana"/>
                <a:cs typeface="Verdana"/>
                <a:sym typeface="Verdana"/>
              </a:rPr>
              <a:t>Bringing features onto the same scale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916939" y="1807971"/>
            <a:ext cx="10350000" cy="250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5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feature scaling? 왜 해주는 걸까요?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1" marL="6985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Two features: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1135" lvl="2" marL="1155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feature is measured on a scale from 1 to 10.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1135" lvl="2" marL="11557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second feature is measured on a scale from 1 to 10,000.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1" marL="698500" marR="5080" rtl="0" algn="l">
              <a:lnSpc>
                <a:spcPct val="887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a feature has a variance that is </a:t>
            </a:r>
            <a:r>
              <a:rPr b="0" i="0" lang="en-US" sz="18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orders of magnitude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larger than others, it  might </a:t>
            </a:r>
            <a:r>
              <a:rPr b="0" i="0" lang="en-US" sz="18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dominate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objective function and make the estimator </a:t>
            </a:r>
            <a:r>
              <a:rPr b="0" i="0" lang="en-US" sz="18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unable to learn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other features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correctly as expected.</a:t>
            </a:r>
            <a:endParaRPr/>
          </a:p>
          <a:p>
            <a:pPr indent="-190500" lvl="2" marL="698500" marR="5080" rtl="0" algn="l">
              <a:lnSpc>
                <a:spcPct val="887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하나의 특성이 다른 특성보다 월등히 큰 경우는 목적함수에 영향력을 크게 발휘하게 되므로, 모든 값들을 같은 스케일로 변환해주는 것이 필요하다. 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2218418" y="4705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584825"/>
                <a:gridCol w="386075"/>
                <a:gridCol w="328925"/>
                <a:gridCol w="468625"/>
                <a:gridCol w="265425"/>
                <a:gridCol w="394975"/>
              </a:tblGrid>
              <a:tr h="2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x1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x2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8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1,000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101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1,100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477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0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0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5,800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0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0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103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7,000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104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3,400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105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7,000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5723680" y="5417619"/>
            <a:ext cx="1590040" cy="212090"/>
          </a:xfrm>
          <a:custGeom>
            <a:rect b="b" l="l" r="r" t="t"/>
            <a:pathLst>
              <a:path extrusionOk="0" h="212089" w="1590040">
                <a:moveTo>
                  <a:pt x="1522086" y="0"/>
                </a:moveTo>
                <a:lnTo>
                  <a:pt x="1519072" y="8594"/>
                </a:lnTo>
                <a:lnTo>
                  <a:pt x="1531329" y="13913"/>
                </a:lnTo>
                <a:lnTo>
                  <a:pt x="1541870" y="21277"/>
                </a:lnTo>
                <a:lnTo>
                  <a:pt x="1563274" y="55408"/>
                </a:lnTo>
                <a:lnTo>
                  <a:pt x="1570306" y="104811"/>
                </a:lnTo>
                <a:lnTo>
                  <a:pt x="1569521" y="123487"/>
                </a:lnTo>
                <a:lnTo>
                  <a:pt x="1557748" y="169217"/>
                </a:lnTo>
                <a:lnTo>
                  <a:pt x="1531472" y="197805"/>
                </a:lnTo>
                <a:lnTo>
                  <a:pt x="1519406" y="203149"/>
                </a:lnTo>
                <a:lnTo>
                  <a:pt x="1522086" y="211744"/>
                </a:lnTo>
                <a:lnTo>
                  <a:pt x="1562541" y="187707"/>
                </a:lnTo>
                <a:lnTo>
                  <a:pt x="1585263" y="143334"/>
                </a:lnTo>
                <a:lnTo>
                  <a:pt x="1589617" y="105928"/>
                </a:lnTo>
                <a:lnTo>
                  <a:pt x="1588525" y="86516"/>
                </a:lnTo>
                <a:lnTo>
                  <a:pt x="1572148" y="37113"/>
                </a:lnTo>
                <a:lnTo>
                  <a:pt x="1537437" y="5542"/>
                </a:lnTo>
                <a:lnTo>
                  <a:pt x="1522086" y="0"/>
                </a:lnTo>
                <a:close/>
              </a:path>
              <a:path extrusionOk="0" h="212089" w="1590040">
                <a:moveTo>
                  <a:pt x="67530" y="0"/>
                </a:moveTo>
                <a:lnTo>
                  <a:pt x="27148" y="24098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49"/>
                </a:lnTo>
                <a:lnTo>
                  <a:pt x="58144" y="197805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366734" y="5348732"/>
            <a:ext cx="2023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𝑑iff   i𝑑_100, i𝑑_101</a:t>
            </a:r>
            <a:endParaRPr b="0" i="0" sz="17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8258777" y="5419625"/>
            <a:ext cx="17780" cy="208279"/>
          </a:xfrm>
          <a:custGeom>
            <a:rect b="b" l="l" r="r" t="t"/>
            <a:pathLst>
              <a:path extrusionOk="0" h="208279" w="17779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7659400" y="5419625"/>
            <a:ext cx="17780" cy="208279"/>
          </a:xfrm>
          <a:custGeom>
            <a:rect b="b" l="l" r="r" t="t"/>
            <a:pathLst>
              <a:path extrusionOk="0" h="208279" w="17779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9965529" y="5419625"/>
            <a:ext cx="17780" cy="208279"/>
          </a:xfrm>
          <a:custGeom>
            <a:rect b="b" l="l" r="r" t="t"/>
            <a:pathLst>
              <a:path extrusionOk="0" h="208279" w="17779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8604153" y="5419625"/>
            <a:ext cx="17780" cy="208279"/>
          </a:xfrm>
          <a:custGeom>
            <a:rect b="b" l="l" r="r" t="t"/>
            <a:pathLst>
              <a:path extrusionOk="0" h="208279" w="17779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231780" y="5348732"/>
            <a:ext cx="3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=	1 − 9    +   1000 − 1100	= 108</a:t>
            </a:r>
            <a:endParaRPr b="0" i="0" sz="17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15600" y="593367"/>
            <a:ext cx="11360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Why data preprocessing?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916939" y="1807971"/>
            <a:ext cx="10073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778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of the data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0" lang="en-US" sz="2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amount of useful information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that it  contains are key factors that determine how well a machine learning  algorithm can learn.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2413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world data are generally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1615439" y="3573145"/>
            <a:ext cx="1377900" cy="30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Incomplete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2980689" y="3535171"/>
            <a:ext cx="1861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missing values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615439" y="3966845"/>
            <a:ext cx="736600" cy="355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Noisy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1374138" y="3507739"/>
            <a:ext cx="9132835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7100" lvl="0" marL="9652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containing errors or outliers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1615439" y="4360545"/>
            <a:ext cx="1485900" cy="307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Inconsistent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3088639" y="4321555"/>
            <a:ext cx="3115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containing discrepancies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2431680" y="5345701"/>
            <a:ext cx="88900" cy="127000"/>
          </a:xfrm>
          <a:custGeom>
            <a:rect b="b" l="l" r="r" t="t"/>
            <a:pathLst>
              <a:path extrusionOk="0" h="127000" w="88900">
                <a:moveTo>
                  <a:pt x="88900" y="0"/>
                </a:moveTo>
                <a:lnTo>
                  <a:pt x="0" y="0"/>
                </a:lnTo>
                <a:lnTo>
                  <a:pt x="0" y="127000"/>
                </a:lnTo>
                <a:lnTo>
                  <a:pt x="88900" y="127000"/>
                </a:lnTo>
                <a:lnTo>
                  <a:pt x="8890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449144" y="5574301"/>
            <a:ext cx="53975" cy="127000"/>
          </a:xfrm>
          <a:custGeom>
            <a:rect b="b" l="l" r="r" t="t"/>
            <a:pathLst>
              <a:path extrusionOk="0" h="127000" w="53975">
                <a:moveTo>
                  <a:pt x="53975" y="0"/>
                </a:moveTo>
                <a:lnTo>
                  <a:pt x="0" y="0"/>
                </a:lnTo>
                <a:lnTo>
                  <a:pt x="0" y="127000"/>
                </a:lnTo>
                <a:lnTo>
                  <a:pt x="53975" y="127000"/>
                </a:lnTo>
                <a:lnTo>
                  <a:pt x="5397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3415772" y="5574301"/>
            <a:ext cx="171450" cy="127000"/>
          </a:xfrm>
          <a:custGeom>
            <a:rect b="b" l="l" r="r" t="t"/>
            <a:pathLst>
              <a:path extrusionOk="0" h="127000" w="171450">
                <a:moveTo>
                  <a:pt x="171450" y="0"/>
                </a:moveTo>
                <a:lnTo>
                  <a:pt x="0" y="0"/>
                </a:lnTo>
                <a:lnTo>
                  <a:pt x="0" y="127000"/>
                </a:lnTo>
                <a:lnTo>
                  <a:pt x="171450" y="1270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2367387" y="5802901"/>
            <a:ext cx="217804" cy="127000"/>
          </a:xfrm>
          <a:custGeom>
            <a:rect b="b" l="l" r="r" t="t"/>
            <a:pathLst>
              <a:path extrusionOk="0" h="127000" w="217805">
                <a:moveTo>
                  <a:pt x="217487" y="0"/>
                </a:moveTo>
                <a:lnTo>
                  <a:pt x="0" y="0"/>
                </a:lnTo>
                <a:lnTo>
                  <a:pt x="0" y="127000"/>
                </a:lnTo>
                <a:lnTo>
                  <a:pt x="217487" y="127000"/>
                </a:lnTo>
                <a:lnTo>
                  <a:pt x="217487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894755" y="5802901"/>
            <a:ext cx="165100" cy="127000"/>
          </a:xfrm>
          <a:custGeom>
            <a:rect b="b" l="l" r="r" t="t"/>
            <a:pathLst>
              <a:path extrusionOk="0" h="127000" w="165100">
                <a:moveTo>
                  <a:pt x="165100" y="0"/>
                </a:moveTo>
                <a:lnTo>
                  <a:pt x="0" y="0"/>
                </a:lnTo>
                <a:lnTo>
                  <a:pt x="0" y="127000"/>
                </a:lnTo>
                <a:lnTo>
                  <a:pt x="165100" y="127000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2449144" y="6031501"/>
            <a:ext cx="53975" cy="127000"/>
          </a:xfrm>
          <a:custGeom>
            <a:rect b="b" l="l" r="r" t="t"/>
            <a:pathLst>
              <a:path extrusionOk="0" h="127000" w="53975">
                <a:moveTo>
                  <a:pt x="53975" y="0"/>
                </a:moveTo>
                <a:lnTo>
                  <a:pt x="0" y="0"/>
                </a:lnTo>
                <a:lnTo>
                  <a:pt x="0" y="126999"/>
                </a:lnTo>
                <a:lnTo>
                  <a:pt x="53975" y="126999"/>
                </a:lnTo>
                <a:lnTo>
                  <a:pt x="5397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2313412" y="6260101"/>
            <a:ext cx="325755" cy="127000"/>
          </a:xfrm>
          <a:custGeom>
            <a:rect b="b" l="l" r="r" t="t"/>
            <a:pathLst>
              <a:path extrusionOk="0" h="127000" w="325755">
                <a:moveTo>
                  <a:pt x="325437" y="0"/>
                </a:moveTo>
                <a:lnTo>
                  <a:pt x="0" y="0"/>
                </a:lnTo>
                <a:lnTo>
                  <a:pt x="0" y="126999"/>
                </a:lnTo>
                <a:lnTo>
                  <a:pt x="325437" y="126999"/>
                </a:lnTo>
                <a:lnTo>
                  <a:pt x="325437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431680" y="6488701"/>
            <a:ext cx="88900" cy="127000"/>
          </a:xfrm>
          <a:custGeom>
            <a:rect b="b" l="l" r="r" t="t"/>
            <a:pathLst>
              <a:path extrusionOk="0" h="127000" w="88900">
                <a:moveTo>
                  <a:pt x="88900" y="0"/>
                </a:moveTo>
                <a:lnTo>
                  <a:pt x="0" y="0"/>
                </a:lnTo>
                <a:lnTo>
                  <a:pt x="0" y="126999"/>
                </a:lnTo>
                <a:lnTo>
                  <a:pt x="88900" y="126999"/>
                </a:lnTo>
                <a:lnTo>
                  <a:pt x="8890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3444347" y="6488701"/>
            <a:ext cx="114300" cy="127000"/>
          </a:xfrm>
          <a:custGeom>
            <a:rect b="b" l="l" r="r" t="t"/>
            <a:pathLst>
              <a:path extrusionOk="0" h="127000" w="114300">
                <a:moveTo>
                  <a:pt x="114300" y="0"/>
                </a:moveTo>
                <a:lnTo>
                  <a:pt x="0" y="0"/>
                </a:lnTo>
                <a:lnTo>
                  <a:pt x="0" y="126999"/>
                </a:lnTo>
                <a:lnTo>
                  <a:pt x="114300" y="126999"/>
                </a:lnTo>
                <a:lnTo>
                  <a:pt x="11430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7"/>
          <p:cNvGraphicFramePr/>
          <p:nvPr/>
        </p:nvGraphicFramePr>
        <p:xfrm>
          <a:off x="1621942" y="4750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591550"/>
                <a:gridCol w="590225"/>
                <a:gridCol w="449925"/>
                <a:gridCol w="637675"/>
                <a:gridCol w="441350"/>
              </a:tblGrid>
              <a:tr h="5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Student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Gender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3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GPA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" lvl="0" marL="137795" marR="100330" rtl="0" algn="l">
                        <a:lnSpc>
                          <a:spcPct val="11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Midterm  (0-100)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65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Final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4.0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9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101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3.5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800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102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Male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636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9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103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3.8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9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85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104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Female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3.2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9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75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105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3.6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9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916939" y="623315"/>
            <a:ext cx="846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Bringing features onto the same scale</a:t>
            </a:r>
            <a:endParaRPr sz="3900"/>
          </a:p>
        </p:txBody>
      </p:sp>
      <p:sp>
        <p:nvSpPr>
          <p:cNvPr id="227" name="Google Shape;227;p23"/>
          <p:cNvSpPr txBox="1"/>
          <p:nvPr/>
        </p:nvSpPr>
        <p:spPr>
          <a:xfrm>
            <a:off x="916939" y="1807971"/>
            <a:ext cx="9534600" cy="382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9685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Majority of machine learning and optimization algorithms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behave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much better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if features are on the same scale.</a:t>
            </a:r>
            <a:endParaRPr/>
          </a:p>
          <a:p>
            <a:pPr indent="-19685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대부분은 스케일링을 해야 성능이 올라간다.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0" i="0" lang="en-US" sz="34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endParaRPr b="0" i="0" sz="34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Scale-invariant algorithms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Approaches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Normalization (정규화)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Standardization (표준화)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916939" y="623315"/>
            <a:ext cx="3270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Normalization</a:t>
            </a:r>
            <a:endParaRPr sz="3800"/>
          </a:p>
        </p:txBody>
      </p:sp>
      <p:sp>
        <p:nvSpPr>
          <p:cNvPr id="233" name="Google Shape;233;p24"/>
          <p:cNvSpPr txBox="1"/>
          <p:nvPr/>
        </p:nvSpPr>
        <p:spPr>
          <a:xfrm>
            <a:off x="891539" y="1725675"/>
            <a:ext cx="72447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1905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rescaling of the features to a range of [0, 1].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66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Min-max scaling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723900" marR="0" rtl="0" algn="l">
              <a:lnSpc>
                <a:spcPct val="107916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Apply the min-max scaling to each feature column.</a:t>
            </a:r>
            <a:endParaRPr b="0" i="0" sz="12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1677761" y="3819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120025"/>
                <a:gridCol w="640075"/>
                <a:gridCol w="2266950"/>
                <a:gridCol w="640075"/>
                <a:gridCol w="235575"/>
              </a:tblGrid>
              <a:tr h="5486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559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0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(5 − 3)/(9 − 3)</a:t>
                      </a: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=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marR="2559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0.5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77100">
                <a:tc vMerge="1"/>
                <a:tc>
                  <a:txBody>
                    <a:bodyPr/>
                    <a:lstStyle/>
                    <a:p>
                      <a:pPr indent="0" lvl="0" marL="0" marR="2559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5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marR="2559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marR="2559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0.66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3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846" y="2973250"/>
            <a:ext cx="2237425" cy="4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916939" y="623315"/>
            <a:ext cx="349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Standardization</a:t>
            </a:r>
            <a:endParaRPr sz="3800"/>
          </a:p>
        </p:txBody>
      </p:sp>
      <p:sp>
        <p:nvSpPr>
          <p:cNvPr id="241" name="Google Shape;241;p25"/>
          <p:cNvSpPr txBox="1"/>
          <p:nvPr/>
        </p:nvSpPr>
        <p:spPr>
          <a:xfrm>
            <a:off x="916939" y="1807971"/>
            <a:ext cx="9975900" cy="402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5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standardization?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400685" rtl="0" algn="l">
              <a:lnSpc>
                <a:spcPct val="107916"/>
              </a:lnSpc>
              <a:spcBef>
                <a:spcPts val="46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Center feature columns at </a:t>
            </a:r>
            <a:r>
              <a:rPr b="0" i="0" lang="en-US" sz="18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 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</a:t>
            </a:r>
            <a:r>
              <a:rPr b="0" i="0" lang="en-US" sz="18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deviation 1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the  feature columns take the form of normal distribution.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Standardization can be more practical for many ML algorithms.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5080" rtl="0" algn="l">
              <a:lnSpc>
                <a:spcPct val="904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Many linear models (e.g., logistic regression, SVM) initialize the weights to  small random values close to 0. Standardization makes it easier to learn the  weights.</a:t>
            </a:r>
            <a:endParaRPr>
              <a:highlight>
                <a:srgbClr val="CFE2F3"/>
              </a:highlight>
            </a:endParaRPr>
          </a:p>
          <a:p>
            <a:pPr indent="-190500" lvl="1" marL="698500" marR="5080" rtl="0" algn="l">
              <a:lnSpc>
                <a:spcPct val="904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많은 선형모델들은 가중치를 0에 가까운 임의 값으로 초기화한다, 이를 통해 가중치 학습이 더 쉬워지는 효과가 있다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424815" rtl="0" algn="l">
              <a:lnSpc>
                <a:spcPct val="104166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Standardization maintains a useful information about outliers and makes  algorithms </a:t>
            </a:r>
            <a:r>
              <a:rPr b="0" i="0" lang="en-US" sz="18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less sensitive to them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190500" lvl="1" marL="698500" marR="424815" rtl="0" algn="l">
              <a:lnSpc>
                <a:spcPct val="104166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표준화는 이상값에 대한 유용한 정보를 유지하면서, 이상값에 덜 민감하게 만든다.. 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916939" y="623315"/>
            <a:ext cx="3492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700"/>
              <a:t>Standardization</a:t>
            </a:r>
            <a:endParaRPr sz="3700"/>
          </a:p>
        </p:txBody>
      </p:sp>
      <p:sp>
        <p:nvSpPr>
          <p:cNvPr id="247" name="Google Shape;247;p26"/>
          <p:cNvSpPr txBox="1"/>
          <p:nvPr/>
        </p:nvSpPr>
        <p:spPr>
          <a:xfrm>
            <a:off x="916939" y="1807971"/>
            <a:ext cx="3788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41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standardization?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542539" y="2506345"/>
            <a:ext cx="571500" cy="25400"/>
          </a:xfrm>
          <a:custGeom>
            <a:rect b="b" l="l" r="r" t="t"/>
            <a:pathLst>
              <a:path extrusionOk="0" h="25400" w="571500">
                <a:moveTo>
                  <a:pt x="571500" y="0"/>
                </a:moveTo>
                <a:lnTo>
                  <a:pt x="0" y="0"/>
                </a:lnTo>
                <a:lnTo>
                  <a:pt x="0" y="25400"/>
                </a:lnTo>
                <a:lnTo>
                  <a:pt x="571500" y="25400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348751" y="2215400"/>
            <a:ext cx="102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𝑠𝑡𝑑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= 	</a:t>
            </a:r>
            <a:r>
              <a:rPr b="0" baseline="30000" i="0" lang="en-US" sz="23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 - 𝜇</a:t>
            </a:r>
            <a:r>
              <a:rPr b="0" baseline="30000" i="0" lang="en-US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	in which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𝜇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the sample mean of a particular feature column,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577339" y="2520188"/>
            <a:ext cx="59277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18870" marR="0" rtl="0" algn="l">
              <a:lnSpc>
                <a:spcPct val="9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𝜎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</a:t>
            </a:r>
            <a:endParaRPr b="0" baseline="-25000" i="0" sz="16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9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𝜎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𝑥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the corresponding standard deviation.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51" name="Google Shape;251;p26"/>
          <p:cNvGraphicFramePr/>
          <p:nvPr/>
        </p:nvGraphicFramePr>
        <p:xfrm>
          <a:off x="1417725" y="330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2709550"/>
                <a:gridCol w="2709550"/>
                <a:gridCol w="270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Standardized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Min-max normalized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-1.46385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-0.87831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-0.29277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0.4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0.29277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0.6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0.87831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0.8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5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1.46385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1.0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916954" y="623325"/>
            <a:ext cx="3652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Main topics</a:t>
            </a:r>
            <a:endParaRPr sz="4000"/>
          </a:p>
        </p:txBody>
      </p:sp>
      <p:sp>
        <p:nvSpPr>
          <p:cNvPr id="99" name="Google Shape;99;p8"/>
          <p:cNvSpPr txBox="1"/>
          <p:nvPr/>
        </p:nvSpPr>
        <p:spPr>
          <a:xfrm>
            <a:off x="916939" y="1725675"/>
            <a:ext cx="83673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032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Dealing with </a:t>
            </a:r>
            <a:r>
              <a:rPr b="0" i="0" lang="en-US" sz="24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data 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413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</a:t>
            </a:r>
            <a:r>
              <a:rPr b="0" i="0" lang="en-US" sz="24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data 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413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dataset into separate training and test sets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41300" marR="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Bringing features onto the same </a:t>
            </a:r>
            <a:r>
              <a:rPr b="0" i="0" lang="en-US" sz="24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916939" y="623315"/>
            <a:ext cx="5736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Dealing with missing data</a:t>
            </a:r>
            <a:endParaRPr sz="3900"/>
          </a:p>
        </p:txBody>
      </p:sp>
      <p:sp>
        <p:nvSpPr>
          <p:cNvPr id="105" name="Google Shape;105;p9"/>
          <p:cNvSpPr txBox="1"/>
          <p:nvPr/>
        </p:nvSpPr>
        <p:spPr>
          <a:xfrm>
            <a:off x="916939" y="1807971"/>
            <a:ext cx="9716100" cy="3877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96850" lvl="0" marL="241300" marR="31813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real-world applications, datasets have many missing values for  various reasons such as:</a:t>
            </a:r>
            <a:endParaRPr/>
          </a:p>
          <a:p>
            <a:pPr indent="-196850" lvl="0" marL="241300" marR="31813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실제 데이터셋에는 다양한 이유로 인한 빈 값이 나타난다.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data collection process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measurements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are not applicable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Particular fields could have been simply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left blank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a survey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 so on …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5080" rtl="0" algn="l">
              <a:lnSpc>
                <a:spcPct val="107142"/>
              </a:lnSpc>
              <a:spcBef>
                <a:spcPts val="110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values are typically marked as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blank spaces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or placeholder  strings such as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NaN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0" lang="en-US" sz="23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196850" lvl="0" marL="241300" marR="5080" rtl="0" algn="l">
              <a:lnSpc>
                <a:spcPct val="107142"/>
              </a:lnSpc>
              <a:spcBef>
                <a:spcPts val="110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스페이스, NaN Null , 0 , - … 등으로 missing value 가 표시되어 있다. 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916939" y="623315"/>
            <a:ext cx="5736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Dealing with missing data</a:t>
            </a:r>
            <a:endParaRPr sz="3800"/>
          </a:p>
        </p:txBody>
      </p:sp>
      <p:sp>
        <p:nvSpPr>
          <p:cNvPr id="111" name="Google Shape;111;p10"/>
          <p:cNvSpPr txBox="1"/>
          <p:nvPr/>
        </p:nvSpPr>
        <p:spPr>
          <a:xfrm>
            <a:off x="916939" y="1807971"/>
            <a:ext cx="9537600" cy="3300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1905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computational tools are </a:t>
            </a:r>
            <a:r>
              <a:rPr b="0" i="0" lang="en-US" sz="2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unable to handle missing 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or  </a:t>
            </a:r>
            <a:r>
              <a:rPr b="0" i="0" lang="en-US" sz="2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 unpredictable results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if we ignore them.</a:t>
            </a:r>
            <a:endParaRPr/>
          </a:p>
          <a:p>
            <a:pPr indent="-1905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대부분 컴퓨터 프로그램들은 빈 값을 처리할 수 없으며, </a:t>
            </a:r>
            <a:endParaRPr/>
          </a:p>
          <a:p>
            <a:pPr indent="-1905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만약 무시하고 처리한다면, 예측하지 못한 결과를 낸다. 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t/>
            </a:r>
            <a:endParaRPr b="0" i="0" sz="33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3365" lvl="0" marL="303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Approaches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entries with missing values</a:t>
            </a:r>
            <a:endParaRPr/>
          </a:p>
          <a:p>
            <a:pPr indent="-190500" lvl="1" marL="6985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결측치가 들어있는 엔트리 (row, 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Imputing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values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916939" y="623315"/>
            <a:ext cx="8407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>
                <a:latin typeface="Verdana"/>
                <a:ea typeface="Verdana"/>
                <a:cs typeface="Verdana"/>
                <a:sym typeface="Verdana"/>
              </a:rPr>
              <a:t>Removing entries with missing values</a:t>
            </a:r>
            <a:endParaRPr sz="3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916939" y="1807971"/>
            <a:ext cx="9423900" cy="2285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87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Approaches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8750" lvl="1" marL="6985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Removing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(columns) with missing values. (열 제거)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8750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Removing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samples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(rows) with missing values (행 제거)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87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Disadvantages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8750" lvl="1" marL="6985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Removing too many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will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lose valuable information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158750" lvl="1" marL="6985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 열제거를 많이 하게 되면 중요한 정보가 손실됨)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8750" lvl="1" marL="698500" marR="5080" rtl="0" algn="l">
              <a:lnSpc>
                <a:spcPct val="109166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May end up removing too many </a:t>
            </a:r>
            <a:r>
              <a:rPr b="0" i="0" lang="en-US" sz="13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samples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and make a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reliable analysis  impossible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158750" lvl="1" marL="698500" marR="5080" rtl="0" algn="l">
              <a:lnSpc>
                <a:spcPct val="109166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 데이터 개수가 줄어들면 적은 양의 데이터를 기반으로 판단을 하게 되므로 신뢰성이 떨어짐)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5773268" y="5535005"/>
            <a:ext cx="165100" cy="127000"/>
          </a:xfrm>
          <a:custGeom>
            <a:rect b="b" l="l" r="r" t="t"/>
            <a:pathLst>
              <a:path extrusionOk="0" h="127000" w="165100">
                <a:moveTo>
                  <a:pt x="165100" y="0"/>
                </a:moveTo>
                <a:lnTo>
                  <a:pt x="0" y="0"/>
                </a:lnTo>
                <a:lnTo>
                  <a:pt x="0" y="127000"/>
                </a:lnTo>
                <a:lnTo>
                  <a:pt x="165100" y="127000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11"/>
          <p:cNvGraphicFramePr/>
          <p:nvPr/>
        </p:nvGraphicFramePr>
        <p:xfrm>
          <a:off x="4237614" y="4214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{0765B1DB-AB19-468B-9BBA-8ACEF1427461}</a:tableStyleId>
              </a:tblPr>
              <a:tblGrid>
                <a:gridCol w="255900"/>
                <a:gridCol w="570225"/>
                <a:gridCol w="549900"/>
                <a:gridCol w="464825"/>
                <a:gridCol w="602625"/>
                <a:gridCol w="426075"/>
                <a:gridCol w="234950"/>
              </a:tblGrid>
              <a:tr h="1349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57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Gender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GPA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4" lvl="0" marL="125729" marR="100330" rtl="0" algn="l">
                        <a:lnSpc>
                          <a:spcPct val="11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Midterm  (0-100)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6525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Final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4.0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6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101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3.5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8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5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71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Male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71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71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71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71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7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103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3.8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104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6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Female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3.2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75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105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3.6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</a:tr>
              <a:tr h="1191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916939" y="623315"/>
            <a:ext cx="5278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Imputing missing values</a:t>
            </a:r>
            <a:endParaRPr sz="3900"/>
          </a:p>
        </p:txBody>
      </p:sp>
      <p:sp>
        <p:nvSpPr>
          <p:cNvPr id="125" name="Google Shape;125;p12"/>
          <p:cNvSpPr txBox="1"/>
          <p:nvPr/>
        </p:nvSpPr>
        <p:spPr>
          <a:xfrm>
            <a:off x="916939" y="1807971"/>
            <a:ext cx="9711000" cy="3891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imputation?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255270" rtl="0" algn="l">
              <a:lnSpc>
                <a:spcPct val="107916"/>
              </a:lnSpc>
              <a:spcBef>
                <a:spcPts val="46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technique that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estimates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missing values from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other training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9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samples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same dataset.</a:t>
            </a:r>
            <a:endParaRPr/>
          </a:p>
          <a:p>
            <a:pPr indent="-196850" lvl="1" marL="698500" marR="255270" rtl="0" algn="l">
              <a:lnSpc>
                <a:spcPct val="107916"/>
              </a:lnSpc>
              <a:spcBef>
                <a:spcPts val="464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Imputation 이란 빈 값을 다른 트레이닝 값으로 부터 예측하는 것 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 imputation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Replaces a missing value with the </a:t>
            </a: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value of the entire feature column.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Median imputation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Replaces a missing value with the </a:t>
            </a: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median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value of the entire feature column.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frequent imputation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Replaces a missing value with the </a:t>
            </a: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frequent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value of the entire feature column.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7485" lvl="2" marL="1155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for imputing </a:t>
            </a: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 feature values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title"/>
          </p:nvPr>
        </p:nvSpPr>
        <p:spPr>
          <a:xfrm>
            <a:off x="916939" y="623315"/>
            <a:ext cx="885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Transformer &amp; Estimator in scikit-learn</a:t>
            </a:r>
            <a:endParaRPr sz="3900"/>
          </a:p>
        </p:txBody>
      </p:sp>
      <p:sp>
        <p:nvSpPr>
          <p:cNvPr id="131" name="Google Shape;131;p1"/>
          <p:cNvSpPr txBox="1"/>
          <p:nvPr/>
        </p:nvSpPr>
        <p:spPr>
          <a:xfrm>
            <a:off x="916939" y="1756968"/>
            <a:ext cx="10034400" cy="3533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1968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Transformer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data transformation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1305" lvl="0" marL="32512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Estimator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classification, clustering, regression, etc.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0" marL="24130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to learn the parameters from the training data</a:t>
            </a:r>
            <a:endParaRPr/>
          </a:p>
          <a:p>
            <a:pPr indent="-196850" lvl="2" marL="6985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학습 데이터셋에서 변환을 위한 기반 설정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uses those parameters to transform the data</a:t>
            </a:r>
            <a:endParaRPr/>
          </a:p>
          <a:p>
            <a:pPr indent="-196850" lvl="1" marL="6985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Fit 에서 저장한 설정값을 기반으로 실제 데이터를 변환하는 메서드 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Fit_transform() : 위의 두 동작을 연속적으로 수행 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698500" marR="5080" rtl="0" algn="l">
              <a:lnSpc>
                <a:spcPct val="109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Any data array that is to be transformed needs to have </a:t>
            </a:r>
            <a:r>
              <a:rPr b="0" i="0" lang="en-US" sz="15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same number of features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as the  data array that was used to fit the model.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707" y="1377885"/>
            <a:ext cx="3654552" cy="237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916939" y="623315"/>
            <a:ext cx="885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00"/>
              <a:t>Fit, transform</a:t>
            </a:r>
            <a:endParaRPr sz="3900"/>
          </a:p>
        </p:txBody>
      </p:sp>
      <p:sp>
        <p:nvSpPr>
          <p:cNvPr id="138" name="Google Shape;138;p13"/>
          <p:cNvSpPr txBox="1"/>
          <p:nvPr/>
        </p:nvSpPr>
        <p:spPr>
          <a:xfrm>
            <a:off x="916939" y="1756968"/>
            <a:ext cx="10034400" cy="441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3" marL="8445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지도학습에서 특정 레이블을 예측하기 전에 데이터를 학습하기 위해 fit 메서드를 사용한다. 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fit() 🡪 predict()</a:t>
            </a:r>
            <a:endParaRPr/>
          </a:p>
          <a:p>
            <a:pPr indent="-342900" lvl="3" marL="8445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전처리 과정에서 사이킷런을 통해 데이터를 변환하는 대부분의 로직에서는 fit과 transform 을 쌍으로 사용한다. 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StandardScaler, MinMaxScaler, OneHotEncoder 등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fit() 🡪 transform().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EX) 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StandardScaler 객체를 생성한 후 fit() 메서드에 학습 데이터 세트를 인자로 넣게 되면, standardScaler 객체는 학습 데이터 세트의 변환을 위한 여러가지 기반을 설정한 후, 그 값을 내부에 저장한다. Transform 메서드는 fit메서드에서 저장한 설정값들을 기반으로 데이터를 변환하는 메서드이다.  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테스트 셋의 경우 훈련 셋에서 학습한 내용을 기반으로 예측을 적용시켜야 한다. Fit()에서 학습하여 설정하여 저장한 그 값을 사용해야 한다. 테스트 셋에서 fit(), fit_transform() 을 통해 적용을 하게 되면 훈련 셋의 기준을 다 무시하고 테스트 셋을 기반으로 새로운 값을 저장하고, 변화시키게 된다. 데이터 셋에서는 이미 fit()을 통해 저장된 값들을 기반으로 transform() 메서드만 사용해 변환시켜야 한다. </a:t>
            </a:r>
            <a:endParaRPr/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501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특히 스케일링 과정에서 유의해야 한다. 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66373" y="6234685"/>
            <a:ext cx="25619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https://dsbook.tistory.com/107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2021-08-02T12:30:43Z</dcterms:created>
</cp:coreProperties>
</file>