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1" r:id="rId11"/>
    <p:sldId id="272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장" id="{89F76D84-1FEF-485E-85EA-24D7B26AC37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9"/>
            <p14:sldId id="271"/>
            <p14:sldId id="272"/>
          </p14:sldIdLst>
        </p14:section>
        <p14:section name="02장" id="{4FD68C72-FD83-4C09-84B0-DCE635AB1810}">
          <p14:sldIdLst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03장" id="{92E09B98-F0E8-4C33-A054-5289B2AE7781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B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C731-7032-408E-BE1B-872F076AE48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F1EFB-38C2-4302-A416-3F2C91871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2C3D8-5EF5-417B-99C1-5C09BD8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fld id="{9627E24F-4C09-4FD8-BF30-BA7961EABFFF}" type="datetime1">
              <a:rPr lang="ko-KR" altLang="en-US" smtClean="0"/>
              <a:t>2021-06-25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9779D-7538-4BDE-B1B7-903C8F36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DFEED-589D-4DF4-86D7-915BB09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fld id="{F91D3489-9224-407A-8480-D6D3594DF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35218-806B-44F5-89D8-A110D4B9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10D68-E41E-497A-94FD-F0292811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EFD82-EC16-4F2F-BE6C-2AA3D95C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13C3-DCAC-42BC-A5FE-CEE8F024D7FF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15990-7D2E-4DE3-853C-DB021E8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66E96-170C-40D9-B3C2-7AFD6D0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A400E-2FF2-4EE9-A957-F4C64B70D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FCFAD-24D4-4580-A155-DA1FEDEE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4B45B-F1DC-4D57-B82F-D0A2C23C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17CE-7890-4FD3-9253-6195002FB14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A7E6-64CE-4F3C-A41B-DF7717ED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6D97B-A385-4A4D-B6E1-FF24551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5552C-6ED6-4BAB-9DBB-871772B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413-EE1A-4BD1-95CB-128B0109089A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25812-78D5-4780-8D98-325E3A2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8DD2E-3219-461F-83FE-3462AFC3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A653C-FEDD-460B-85F4-37965CFE38AD}"/>
              </a:ext>
            </a:extLst>
          </p:cNvPr>
          <p:cNvSpPr/>
          <p:nvPr userDrawn="1"/>
        </p:nvSpPr>
        <p:spPr>
          <a:xfrm>
            <a:off x="838200" y="804862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Draft</a:t>
            </a:r>
            <a:endParaRPr lang="ko-KR" altLang="en-US" sz="4400" b="1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6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F626-AE08-426D-9D45-B7A6713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32DC-49E8-4ECB-8CA7-5A7B6118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D3A09-2DCB-4E9F-B15F-CD8786F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4433-E3E1-4B97-879D-ED0A9BA94F60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88DCB-B2C9-4DD3-8AE6-8C5B0AEB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386F-EB4C-4425-9FAD-6EA5120D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FF5-0255-41C2-800C-6702A7DB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C5BF5-625B-466C-94F1-7B183C19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9D9EA-E0FE-43FF-8CB8-72005916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D7B7A-5E38-4B5A-AA6A-4968FA7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93E9-4511-442C-8E51-97D76C9681C6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07047-4066-4DDA-AEBB-9FE87CE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404EC-00A7-4F03-BC56-12D0CAFA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AFC0-702E-4BEB-967E-47505279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3C0E3-5F7B-4F88-9BBE-4FD9085D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9959-FDF8-43A2-ADE4-5E337687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C5E42F-2181-4905-AC3B-37B293CD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73BE6-42AB-439E-BDB4-8F56E3B1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7D9E4-8E01-4708-B2F1-44F09E2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E33B-FABD-44D5-81DA-845333DF7879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4FA79-2259-497E-8110-30598BC7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55DAB-0419-40F1-B049-E6DB5268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25391-87CC-457F-8005-9147FF08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DB60D7-64F1-4D4A-9AFA-E75C3C65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78EDA-844B-4B5A-8651-0DFE4C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E6F52-0246-4B42-88AF-EE051670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AE3EF6-36AF-4564-B155-CD89EF6D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E921-5EDC-4B47-AF81-77A192DB5D62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AE83B-76B2-4D19-80D4-F1B0087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2D4A0-D07C-4813-9CFF-7D0DC09A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F7008-0BF3-4347-8F54-C12E00F5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2892D-DDF7-48C5-99A4-C5C234A9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C0E6-CE32-4C71-8214-37694901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85983-CA98-4C69-8DCF-4B4B3CC7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32F-9AC2-42FA-9561-B08B8CDD8BDB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8FFCF-CAB6-468F-8C33-76D1AD8D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CEEE-955A-4F93-9262-AE45AF7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95B6-D18F-4A09-A6B7-5156D9FF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A496E-211F-4DCA-A50B-0626A6451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2C49-759F-4EDC-BFFF-B4178146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8677D-246A-490E-8B94-BC1B73F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8D2-81DD-4CF1-A266-38A7F6B826B4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05CB7-7D70-4324-8D11-032B4833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25C35-9786-4D65-BBA4-098FFE2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CDAD5-C15D-4A84-8FA0-D493FCE1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8A31D-9E7F-4860-AE80-CDFDC00F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404CE-8F03-4135-B2A8-72B0EDC9F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63F9-490F-4FD6-BAE7-756519A00C53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4177E-DBF1-477C-8FA0-67F5E62D3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DDADD-61BB-4C03-AF66-E71B5383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01-1 </a:t>
            </a:r>
            <a:r>
              <a:rPr lang="ko-KR" altLang="en-US" sz="3600" b="1" dirty="0"/>
              <a:t>인공지능을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인공지능</a:t>
            </a:r>
            <a:r>
              <a:rPr lang="en-US" altLang="ko-KR" sz="1600" b="0" i="0" u="none" strike="noStrike" spc="-100" baseline="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(Artificial Intelligence)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은 ‘사람의 지능을 만들기 위한 시스템이나 프로그램’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44BD0F-AF85-4F23-A864-17C99663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62" y="2248047"/>
            <a:ext cx="83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01-3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인공신경망을 여러 겹 쌓으면 딥러닝</a:t>
            </a:r>
            <a:endParaRPr lang="en-US" altLang="ko-KR" sz="1400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0AE4FE-F7FC-4A84-8234-D379666210A6}"/>
              </a:ext>
            </a:extLst>
          </p:cNvPr>
          <p:cNvGrpSpPr/>
          <p:nvPr/>
        </p:nvGrpSpPr>
        <p:grpSpPr>
          <a:xfrm>
            <a:off x="2355400" y="2286143"/>
            <a:ext cx="7481200" cy="2285714"/>
            <a:chOff x="2576705" y="2286143"/>
            <a:chExt cx="7481200" cy="228571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8CAC05-E5DB-4F07-B5DF-6FFDDAD6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705" y="2286143"/>
              <a:ext cx="3076190" cy="228571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C65D119-57F7-4B51-8FCA-18E9F43B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65639"/>
              <a:ext cx="3961905" cy="19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27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01-3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딥러닝은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머신러닝이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처리하기 어려운 데이터를 더 잘 처리함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비정형 데이터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400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AD7BE0-6877-4F41-B9FE-1F03A5B2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71" y="2476619"/>
            <a:ext cx="7942857" cy="19047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EF70745-6DC6-43D8-9DF2-D1E86A28BFF2}"/>
              </a:ext>
            </a:extLst>
          </p:cNvPr>
          <p:cNvSpPr/>
          <p:nvPr/>
        </p:nvSpPr>
        <p:spPr>
          <a:xfrm>
            <a:off x="2600325" y="2243201"/>
            <a:ext cx="2400300" cy="24003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02-1 </a:t>
            </a:r>
            <a:r>
              <a:rPr lang="ko-KR" altLang="en-US" sz="3600" b="1" dirty="0"/>
              <a:t>구글 </a:t>
            </a:r>
            <a:r>
              <a:rPr lang="ko-KR" altLang="en-US" sz="3600" b="1" dirty="0" err="1"/>
              <a:t>코랩을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코랩은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구글에서 교육과 과학 연구를 목적으로 개발한 도구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(2017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년에 무료 공개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3CF2-7F31-4534-88EE-603333A1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09" y="2076619"/>
            <a:ext cx="77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02-1 </a:t>
            </a:r>
            <a:r>
              <a:rPr lang="ko-KR" altLang="en-US" sz="3600" b="1" dirty="0"/>
              <a:t>구글 </a:t>
            </a:r>
            <a:r>
              <a:rPr lang="ko-KR" altLang="en-US" sz="3600" b="1" dirty="0" err="1"/>
              <a:t>코랩을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텍스트 셀을 수정하려고 하면 마크다운 편집기 영역과 결과 화면 영역이 함께 보임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8BE7A9-2978-4F03-8FA7-BF68CBFA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2200428"/>
            <a:ext cx="7161905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02-1 </a:t>
            </a:r>
            <a:r>
              <a:rPr lang="ko-KR" altLang="en-US" sz="3600" b="1" dirty="0"/>
              <a:t>구글 </a:t>
            </a:r>
            <a:r>
              <a:rPr lang="ko-KR" altLang="en-US" sz="3600" b="1" dirty="0" err="1"/>
              <a:t>코랩을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>
                <a:latin typeface="+mn-ea"/>
              </a:rPr>
              <a:t>코드 셀을 수정하려고 하면 다음과 같은 화면이 나타남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3FD6BF-E221-4C62-B54E-20920A74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4" y="2481381"/>
            <a:ext cx="8428571" cy="18952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017FB-4842-45F6-BA0E-7D5D5C71B802}"/>
              </a:ext>
            </a:extLst>
          </p:cNvPr>
          <p:cNvSpPr/>
          <p:nvPr/>
        </p:nvSpPr>
        <p:spPr>
          <a:xfrm>
            <a:off x="1962150" y="3943350"/>
            <a:ext cx="2266950" cy="342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02-1 </a:t>
            </a:r>
            <a:r>
              <a:rPr lang="ko-KR" altLang="en-US" sz="3600" b="1" dirty="0"/>
              <a:t>구글 </a:t>
            </a:r>
            <a:r>
              <a:rPr lang="ko-KR" altLang="en-US" sz="3600" b="1" dirty="0" err="1"/>
              <a:t>코랩을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76481"/>
            <a:ext cx="12192000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342900">
              <a:lnSpc>
                <a:spcPct val="150000"/>
              </a:lnSpc>
              <a:buAutoNum type="arabicPeriod"/>
            </a:pPr>
            <a:r>
              <a:rPr lang="ko-KR" altLang="en-US" spc="-100" dirty="0">
                <a:latin typeface="+mn-ea"/>
              </a:rPr>
              <a:t>구글 계정으로 로그인 후</a:t>
            </a:r>
            <a:r>
              <a:rPr lang="en-US" altLang="ko-KR" spc="-100" dirty="0">
                <a:latin typeface="+mn-ea"/>
              </a:rPr>
              <a:t>, </a:t>
            </a:r>
            <a:r>
              <a:rPr lang="ko-KR" altLang="en-US" spc="-100" dirty="0" err="1">
                <a:latin typeface="+mn-ea"/>
              </a:rPr>
              <a:t>코랩</a:t>
            </a:r>
            <a:r>
              <a:rPr lang="ko-KR" altLang="en-US" spc="-100" dirty="0">
                <a:latin typeface="+mn-ea"/>
              </a:rPr>
              <a:t> 접속하기</a:t>
            </a:r>
            <a:endParaRPr lang="en-US" altLang="ko-KR" spc="-100" dirty="0">
              <a:latin typeface="+mn-ea"/>
            </a:endParaRPr>
          </a:p>
          <a:p>
            <a:pPr marL="720000" lvl="1">
              <a:lnSpc>
                <a:spcPct val="150000"/>
              </a:lnSpc>
            </a:pPr>
            <a:r>
              <a:rPr lang="en-US" altLang="ko-KR" spc="-100" dirty="0">
                <a:latin typeface="+mn-ea"/>
                <a:hlinkClick r:id="rId2"/>
              </a:rPr>
              <a:t>https://colab.research.google.com</a:t>
            </a:r>
            <a:endParaRPr lang="en-US" altLang="ko-KR" spc="-100" dirty="0">
              <a:latin typeface="+mn-ea"/>
            </a:endParaRPr>
          </a:p>
          <a:p>
            <a:pPr marL="720000" indent="-342900">
              <a:lnSpc>
                <a:spcPct val="150000"/>
              </a:lnSpc>
              <a:buAutoNum type="arabicPeriod"/>
            </a:pPr>
            <a:endParaRPr lang="en-US" altLang="ko-KR" spc="-100" dirty="0">
              <a:latin typeface="+mn-ea"/>
            </a:endParaRPr>
          </a:p>
          <a:p>
            <a:pPr marL="720000" indent="-342900">
              <a:lnSpc>
                <a:spcPct val="150000"/>
              </a:lnSpc>
              <a:buAutoNum type="arabicPeriod"/>
            </a:pPr>
            <a:r>
              <a:rPr lang="ko-KR" altLang="en-US" spc="-100" dirty="0">
                <a:latin typeface="+mn-ea"/>
              </a:rPr>
              <a:t>단축키</a:t>
            </a:r>
            <a:endParaRPr lang="en-US" altLang="ko-KR" spc="-100" dirty="0">
              <a:latin typeface="+mn-ea"/>
            </a:endParaRPr>
          </a:p>
          <a:p>
            <a:pPr marL="11772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00" dirty="0" err="1">
                <a:latin typeface="+mn-ea"/>
              </a:rPr>
              <a:t>코드셀</a:t>
            </a:r>
            <a:r>
              <a:rPr lang="ko-KR" altLang="en-US" spc="-100" dirty="0">
                <a:latin typeface="+mn-ea"/>
              </a:rPr>
              <a:t> 실행 후 셀 정지 </a:t>
            </a:r>
            <a:r>
              <a:rPr lang="en-US" altLang="ko-KR" spc="-100" dirty="0">
                <a:latin typeface="+mn-ea"/>
              </a:rPr>
              <a:t>: </a:t>
            </a:r>
            <a:r>
              <a:rPr lang="en-US" altLang="ko-KR" spc="-100" dirty="0" err="1">
                <a:latin typeface="+mn-ea"/>
              </a:rPr>
              <a:t>Ctrl+Enter</a:t>
            </a:r>
            <a:endParaRPr lang="en-US" altLang="ko-KR" spc="-100" dirty="0">
              <a:latin typeface="+mn-ea"/>
            </a:endParaRPr>
          </a:p>
          <a:p>
            <a:pPr marL="11772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00" dirty="0" err="1">
                <a:latin typeface="+mn-ea"/>
              </a:rPr>
              <a:t>코드셀</a:t>
            </a:r>
            <a:r>
              <a:rPr lang="ko-KR" altLang="en-US" spc="-100" dirty="0">
                <a:latin typeface="+mn-ea"/>
              </a:rPr>
              <a:t> 실행 후 셀 이동 </a:t>
            </a:r>
            <a:r>
              <a:rPr lang="en-US" altLang="ko-KR" spc="-100" dirty="0">
                <a:latin typeface="+mn-ea"/>
              </a:rPr>
              <a:t>: </a:t>
            </a:r>
            <a:r>
              <a:rPr lang="en-US" altLang="ko-KR" spc="-100" dirty="0" err="1">
                <a:latin typeface="+mn-ea"/>
              </a:rPr>
              <a:t>Shift+Enter</a:t>
            </a:r>
            <a:endParaRPr lang="en-US" altLang="ko-KR" spc="-100" dirty="0">
              <a:latin typeface="+mn-ea"/>
            </a:endParaRPr>
          </a:p>
          <a:p>
            <a:pPr marL="11772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00" dirty="0" err="1">
                <a:latin typeface="+mn-ea"/>
              </a:rPr>
              <a:t>코드셀</a:t>
            </a:r>
            <a:r>
              <a:rPr lang="ko-KR" altLang="en-US" spc="-100" dirty="0">
                <a:latin typeface="+mn-ea"/>
              </a:rPr>
              <a:t> 실행 후 셀 삽입 </a:t>
            </a:r>
            <a:r>
              <a:rPr lang="en-US" altLang="ko-KR" spc="-100" dirty="0">
                <a:latin typeface="+mn-ea"/>
              </a:rPr>
              <a:t>: </a:t>
            </a:r>
            <a:r>
              <a:rPr lang="en-US" altLang="ko-KR" spc="-100" dirty="0" err="1">
                <a:latin typeface="+mn-ea"/>
              </a:rPr>
              <a:t>Alt+Enter</a:t>
            </a:r>
            <a:endParaRPr lang="en-US" altLang="ko-KR" spc="-100" dirty="0">
              <a:latin typeface="+mn-ea"/>
            </a:endParaRPr>
          </a:p>
          <a:p>
            <a:pPr marL="11772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00" dirty="0">
                <a:latin typeface="+mn-ea"/>
              </a:rPr>
              <a:t>셀 삭제 </a:t>
            </a:r>
            <a:r>
              <a:rPr lang="en-US" altLang="ko-KR" spc="-100" dirty="0">
                <a:latin typeface="+mn-ea"/>
              </a:rPr>
              <a:t>: </a:t>
            </a:r>
            <a:r>
              <a:rPr lang="en-US" altLang="ko-KR" spc="-100" dirty="0" err="1">
                <a:latin typeface="+mn-ea"/>
              </a:rPr>
              <a:t>Ctrl+MD</a:t>
            </a:r>
            <a:endParaRPr lang="en-US" altLang="ko-KR" spc="-100" dirty="0">
              <a:latin typeface="+mn-ea"/>
            </a:endParaRPr>
          </a:p>
          <a:p>
            <a:pPr marL="11772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00" dirty="0">
                <a:latin typeface="+mn-ea"/>
              </a:rPr>
              <a:t>단축키 열람 및 수정 </a:t>
            </a:r>
            <a:r>
              <a:rPr lang="en-US" altLang="ko-KR" spc="-100" dirty="0">
                <a:latin typeface="+mn-ea"/>
              </a:rPr>
              <a:t>: </a:t>
            </a:r>
            <a:r>
              <a:rPr lang="en-US" altLang="ko-KR" spc="-100" dirty="0" err="1">
                <a:latin typeface="+mn-ea"/>
              </a:rPr>
              <a:t>Ctrl+MH</a:t>
            </a:r>
            <a:endParaRPr lang="ko-KR" altLang="en-US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96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(NumPy)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파이썬의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핵심 과학 패키지 중 하나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특히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넘파이의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배열은 파이썬 리스트와 비슷함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63DBB7-5036-44A1-940A-146D6A6A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2" y="2843285"/>
            <a:ext cx="7238095" cy="11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A865E-2041-4A14-A0DB-8504E274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66" y="4148890"/>
            <a:ext cx="7152381" cy="6190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F88884-659F-4730-A103-897AA90BB0D7}"/>
              </a:ext>
            </a:extLst>
          </p:cNvPr>
          <p:cNvSpPr/>
          <p:nvPr/>
        </p:nvSpPr>
        <p:spPr>
          <a:xfrm>
            <a:off x="7633387" y="324433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차원 배열 형태의 리스트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23F699-FFD5-400E-9C0A-10EA49433DB7}"/>
              </a:ext>
            </a:extLst>
          </p:cNvPr>
          <p:cNvSpPr/>
          <p:nvPr/>
        </p:nvSpPr>
        <p:spPr>
          <a:xfrm>
            <a:off x="7633386" y="42975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차원 배열 형태의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02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파이썬 리스트로 만든 배열은 배열의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크기가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커질수록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성능이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떨어짐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단점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이를 위해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넘파이를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사용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저수준</a:t>
            </a:r>
            <a:r>
              <a:rPr lang="ko-KR" altLang="en-US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언어로 다차원 배열을 구현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성능이 높음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A0B60F-24BA-44DA-A47C-B3EF695B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1" y="2890905"/>
            <a:ext cx="7142857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배열 만들고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배열인지 확인하기</a:t>
            </a:r>
            <a:endParaRPr lang="ko-KR" altLang="en-US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04610-3658-40AC-9636-A438CF21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1" y="2776619"/>
            <a:ext cx="7142857" cy="1304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D8F7A-EA36-44EF-9404-31258408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70" y="4081381"/>
            <a:ext cx="7142857" cy="838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08CE3D-1E18-4C81-8DB6-D2A3DADFC6CA}"/>
              </a:ext>
            </a:extLst>
          </p:cNvPr>
          <p:cNvSpPr/>
          <p:nvPr/>
        </p:nvSpPr>
        <p:spPr>
          <a:xfrm>
            <a:off x="7633387" y="3244333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차원 배열 만들기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797E4-456E-45DF-9B2F-154933D3C7B4}"/>
              </a:ext>
            </a:extLst>
          </p:cNvPr>
          <p:cNvSpPr/>
          <p:nvPr/>
        </p:nvSpPr>
        <p:spPr>
          <a:xfrm>
            <a:off x="7633386" y="4315762"/>
            <a:ext cx="3258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type( )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함수로 객체의 타입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6F9CD1E-9F03-4AB9-A673-7D0CBB44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2986143"/>
            <a:ext cx="7161905" cy="885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8FD5AB-D787-4ED2-82C7-87BD5664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5" y="4071856"/>
            <a:ext cx="7171428" cy="8571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배열에서 요소 선택하기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넘파이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내장 함수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sum( 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사용하기</a:t>
            </a:r>
            <a:endParaRPr lang="ko-KR" altLang="en-US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08CE3D-1E18-4C81-8DB6-D2A3DADFC6CA}"/>
              </a:ext>
            </a:extLst>
          </p:cNvPr>
          <p:cNvSpPr/>
          <p:nvPr/>
        </p:nvSpPr>
        <p:spPr>
          <a:xfrm>
            <a:off x="6719353" y="3276219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번째 행의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번째 요소 선택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797E4-456E-45DF-9B2F-154933D3C7B4}"/>
              </a:ext>
            </a:extLst>
          </p:cNvPr>
          <p:cNvSpPr/>
          <p:nvPr/>
        </p:nvSpPr>
        <p:spPr>
          <a:xfrm>
            <a:off x="6095999" y="4273748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배열에 있는 모든 요소의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01-1 </a:t>
            </a:r>
            <a:r>
              <a:rPr lang="ko-KR" altLang="en-US" sz="3600" b="1" dirty="0"/>
              <a:t>인공지능을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8FD3E6-D68D-4F17-B40B-286DE7F5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63" y="2654491"/>
            <a:ext cx="3745474" cy="2297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머신러닝과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딥러닝은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약 인공지능에 포함되는 기술이고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딥러닝은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머신러닝에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포함되는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기술</a:t>
            </a:r>
            <a:endParaRPr lang="ko-KR" altLang="en-US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48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AC7113-5C98-4F37-81AC-9BD900CE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6" y="3114714"/>
            <a:ext cx="7171428" cy="6285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맷플롯립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(Matplotlib)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은 파이썬 과학 생태계의 표준 그래프 패키지</a:t>
            </a:r>
            <a:endParaRPr lang="ko-KR" altLang="en-US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08CE3D-1E18-4C81-8DB6-D2A3DADFC6CA}"/>
              </a:ext>
            </a:extLst>
          </p:cNvPr>
          <p:cNvSpPr/>
          <p:nvPr/>
        </p:nvSpPr>
        <p:spPr>
          <a:xfrm>
            <a:off x="6002502" y="3266846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맷플롯립은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관습적으로 </a:t>
            </a:r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plt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임포트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9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02-2 </a:t>
            </a:r>
            <a:r>
              <a:rPr lang="ko-KR" altLang="en-US" sz="3600" b="1" dirty="0" err="1"/>
              <a:t>딥러닝을</a:t>
            </a:r>
            <a:r>
              <a:rPr lang="ko-KR" altLang="en-US" sz="3600" b="1" dirty="0"/>
              <a:t> 위한 도구들을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1690688"/>
            <a:ext cx="1219199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맷플롯립으로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선 그래프 그리기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맷플롯립으로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산점도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그리기</a:t>
            </a:r>
            <a:endParaRPr lang="ko-KR" altLang="en-US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537BF-D61D-45BC-BBD5-5BEB32B107DD}"/>
              </a:ext>
            </a:extLst>
          </p:cNvPr>
          <p:cNvGrpSpPr/>
          <p:nvPr/>
        </p:nvGrpSpPr>
        <p:grpSpPr>
          <a:xfrm>
            <a:off x="1757933" y="2685747"/>
            <a:ext cx="8676134" cy="3056499"/>
            <a:chOff x="981972" y="3087875"/>
            <a:chExt cx="10314285" cy="36336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968EC0-A2CF-478A-B00A-07ADEC9E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495" y="3087875"/>
              <a:ext cx="7161905" cy="8285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5054A59-3EB3-48D7-8B7B-4B3F4C5B1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400" y="3087875"/>
              <a:ext cx="3142857" cy="216190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24974-3D80-480C-99FF-2BC91E1F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972" y="3940523"/>
              <a:ext cx="7171428" cy="27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476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>
                <a:solidFill>
                  <a:srgbClr val="000000"/>
                </a:solidFill>
                <a:latin typeface="+mn-ea"/>
              </a:rPr>
              <a:t>선형 회귀는 아주 간단한 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차 함수로 표현 가능</a:t>
            </a:r>
            <a:endParaRPr lang="en-US" altLang="ko-KR" spc="-1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DC005-544E-4CBB-A579-ADE1AA71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00" y="2257571"/>
            <a:ext cx="30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1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>
                <a:solidFill>
                  <a:srgbClr val="000000"/>
                </a:solidFill>
                <a:latin typeface="+mn-ea"/>
              </a:rPr>
              <a:t>선형 회귀의 문제 해결 과정</a:t>
            </a:r>
            <a:r>
              <a:rPr lang="en-US" altLang="ko-KR" sz="1400" spc="-10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>
                <a:solidFill>
                  <a:schemeClr val="bg2">
                    <a:lumMod val="50000"/>
                  </a:schemeClr>
                </a:solidFill>
                <a:latin typeface="+mn-ea"/>
              </a:rPr>
              <a:t>기울기와 절편을 조금씩 수정하여 데이터에 맞춤</a:t>
            </a:r>
            <a:r>
              <a:rPr lang="en-US" altLang="ko-KR" sz="1400" spc="-10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pc="-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03E9A-2A78-4AEC-98DC-9E2A6697A18C}"/>
              </a:ext>
            </a:extLst>
          </p:cNvPr>
          <p:cNvGrpSpPr/>
          <p:nvPr/>
        </p:nvGrpSpPr>
        <p:grpSpPr>
          <a:xfrm>
            <a:off x="1552574" y="2420247"/>
            <a:ext cx="9086851" cy="2571748"/>
            <a:chOff x="2114733" y="2515642"/>
            <a:chExt cx="9086851" cy="25717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4B58AA-6EA6-44BB-9D98-647BCAEB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733" y="2515642"/>
              <a:ext cx="2933333" cy="2323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2D0AF0-C6A9-407C-A2F3-E96B37C56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1147"/>
            <a:stretch/>
          </p:blipFill>
          <p:spPr>
            <a:xfrm>
              <a:off x="5172448" y="2525166"/>
              <a:ext cx="2980952" cy="232380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04CD7E-E02E-4014-93DC-29A6056C1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672" b="-193"/>
            <a:stretch/>
          </p:blipFill>
          <p:spPr>
            <a:xfrm>
              <a:off x="8220632" y="2544216"/>
              <a:ext cx="2980952" cy="254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10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>
                <a:solidFill>
                  <a:srgbClr val="000000"/>
                </a:solidFill>
                <a:latin typeface="+mn-ea"/>
              </a:rPr>
              <a:t>문제를 해결하기 위해 가장 먼저 해야 할 일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?</a:t>
            </a:r>
            <a:br>
              <a:rPr lang="en-US" altLang="ko-KR" spc="-100">
                <a:solidFill>
                  <a:srgbClr val="000000"/>
                </a:solidFill>
                <a:latin typeface="+mn-ea"/>
              </a:rPr>
            </a:br>
            <a:r>
              <a:rPr lang="ko-KR" altLang="en-US" spc="-100">
                <a:solidFill>
                  <a:srgbClr val="000000"/>
                </a:solidFill>
                <a:latin typeface="+mn-ea"/>
              </a:rPr>
              <a:t>충분한 양의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입력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데이터와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타깃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데이터를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준비</a:t>
            </a:r>
            <a:r>
              <a:rPr lang="en-US" altLang="ko-KR" sz="1400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당뇨병 데이터</a:t>
            </a:r>
            <a:r>
              <a:rPr lang="en-US" altLang="ko-KR" sz="1400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!</a:t>
            </a:r>
            <a:endParaRPr lang="en-US" altLang="ko-KR" spc="-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EDC847-F12D-4C98-87DA-3E6B3219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14" y="3052810"/>
            <a:ext cx="8040657" cy="10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7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>
                <a:solidFill>
                  <a:srgbClr val="000000"/>
                </a:solidFill>
                <a:latin typeface="+mn-ea"/>
              </a:rPr>
              <a:t>shape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속성으로 데이터 살펴보기</a:t>
            </a:r>
            <a:endParaRPr lang="en-US" altLang="ko-KR" spc="-1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8300C9-BC9D-4238-B493-0DA7D383A57C}"/>
              </a:ext>
            </a:extLst>
          </p:cNvPr>
          <p:cNvGrpSpPr/>
          <p:nvPr/>
        </p:nvGrpSpPr>
        <p:grpSpPr>
          <a:xfrm>
            <a:off x="838200" y="2229000"/>
            <a:ext cx="10786765" cy="2400000"/>
            <a:chOff x="838200" y="2229000"/>
            <a:chExt cx="10786765" cy="240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E89A72-2BCC-43BF-B169-36B1F9E8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81381"/>
              <a:ext cx="5838095" cy="69523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1B8DC2-B9BB-4E7C-A579-11399331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2584" y="2229000"/>
              <a:ext cx="4752381" cy="2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81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>
                <a:solidFill>
                  <a:srgbClr val="000000"/>
                </a:solidFill>
                <a:latin typeface="+mn-ea"/>
              </a:rPr>
              <a:t>data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속성에 있는 입력</a:t>
            </a:r>
            <a:r>
              <a:rPr lang="en-US" altLang="ko-KR" spc="-1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타깃 데이터 자세히 살펴보기</a:t>
            </a:r>
            <a:endParaRPr lang="en-US" altLang="ko-KR" spc="-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817B7-5C2F-416B-A344-CD954A04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90" y="2581381"/>
            <a:ext cx="5847619" cy="1695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0F8655-E7A9-4406-911F-7935D9CB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19" y="4276619"/>
            <a:ext cx="5876190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>
                <a:solidFill>
                  <a:srgbClr val="000000"/>
                </a:solidFill>
                <a:latin typeface="+mn-ea"/>
              </a:rPr>
              <a:t>data </a:t>
            </a:r>
            <a:r>
              <a:rPr lang="ko-KR" altLang="en-US" spc="-100">
                <a:solidFill>
                  <a:srgbClr val="000000"/>
                </a:solidFill>
                <a:latin typeface="+mn-ea"/>
              </a:rPr>
              <a:t>속성에 있는 데이터 시각화하기</a:t>
            </a:r>
            <a:endParaRPr lang="en-US" altLang="ko-KR" spc="-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F6B78D-E39B-4236-836F-35BDB0AC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43" y="2154033"/>
            <a:ext cx="588571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03-1 </a:t>
            </a:r>
            <a:r>
              <a:rPr lang="ko-KR" altLang="en-US" b="1"/>
              <a:t>선형 회귀에 대해 알아보고 데이터를 준비합니다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훈련 데이터 준비하기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46B7C1-523C-4841-BA0A-D00B49B9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2" y="3052809"/>
            <a:ext cx="5838095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선형 회귀와 경사 하강법의 관계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4D6C90-9985-4201-948B-0B5BE585A08D}"/>
              </a:ext>
            </a:extLst>
          </p:cNvPr>
          <p:cNvSpPr/>
          <p:nvPr/>
        </p:nvSpPr>
        <p:spPr>
          <a:xfrm>
            <a:off x="2481262" y="2782669"/>
            <a:ext cx="72294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Typo_SSiMyungJo_120"/>
              </a:rPr>
              <a:t>선형 회귀의 목표 </a:t>
            </a:r>
            <a:endParaRPr lang="en-US" altLang="ko-KR" b="1" dirty="0">
              <a:solidFill>
                <a:srgbClr val="000000"/>
              </a:solidFill>
              <a:latin typeface="Typo_SSiMyungJo_12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입력 데이터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(</a:t>
            </a:r>
            <a:r>
              <a:rPr lang="en-US" altLang="ko-KR" sz="1400" i="1" dirty="0">
                <a:solidFill>
                  <a:srgbClr val="333333"/>
                </a:solidFill>
                <a:latin typeface="EHsang-Italic"/>
              </a:rPr>
              <a:t>x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와 타깃 데이터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(</a:t>
            </a:r>
            <a:r>
              <a:rPr lang="en-US" altLang="ko-KR" sz="1400" i="1" dirty="0">
                <a:solidFill>
                  <a:srgbClr val="333333"/>
                </a:solidFill>
                <a:latin typeface="EHsang-Italic"/>
              </a:rPr>
              <a:t>y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를 통해 기울기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(</a:t>
            </a:r>
            <a:r>
              <a:rPr lang="en-US" altLang="ko-KR" sz="1400" i="1" dirty="0">
                <a:solidFill>
                  <a:srgbClr val="333333"/>
                </a:solidFill>
                <a:latin typeface="EHsang-Italic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와 절편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(</a:t>
            </a:r>
            <a:r>
              <a:rPr lang="en-US" altLang="ko-KR" sz="1400" i="1" dirty="0">
                <a:solidFill>
                  <a:srgbClr val="333333"/>
                </a:solidFill>
                <a:latin typeface="EHsang-Italic"/>
              </a:rPr>
              <a:t>b</a:t>
            </a:r>
            <a:r>
              <a:rPr lang="en-US" altLang="ko-KR" sz="1400" dirty="0">
                <a:solidFill>
                  <a:srgbClr val="333333"/>
                </a:solidFill>
                <a:latin typeface="Typo_SSiMyungJo_12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을 찾는 것</a:t>
            </a:r>
            <a:endParaRPr lang="en-US" altLang="ko-KR" sz="1600" dirty="0">
              <a:solidFill>
                <a:srgbClr val="000000"/>
              </a:solidFill>
              <a:latin typeface="Typo_SSiMyungJo_120"/>
            </a:endParaRPr>
          </a:p>
          <a:p>
            <a:endParaRPr lang="en-US" altLang="ko-KR" dirty="0">
              <a:solidFill>
                <a:srgbClr val="000000"/>
              </a:solidFill>
              <a:latin typeface="Typo_SSiMyungJo_120"/>
            </a:endParaRPr>
          </a:p>
          <a:p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endParaRPr lang="en-US" altLang="ko-KR" b="1" dirty="0"/>
          </a:p>
          <a:p>
            <a:r>
              <a:rPr lang="ko-KR" altLang="en-US" sz="1600" dirty="0"/>
              <a:t>모델이 데이터를 잘 표현할 수 있도록 기울기</a:t>
            </a:r>
            <a:r>
              <a:rPr lang="en-US" altLang="ko-KR" sz="1600" dirty="0"/>
              <a:t>(</a:t>
            </a:r>
            <a:r>
              <a:rPr lang="ko-KR" altLang="en-US" sz="1600" dirty="0"/>
              <a:t>변화율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사용하여 모델을 조금씩 조정하는 최적화 알고리즘</a:t>
            </a:r>
          </a:p>
        </p:txBody>
      </p:sp>
    </p:spTree>
    <p:extLst>
      <p:ext uri="{BB962C8B-B14F-4D97-AF65-F5344CB8AC3E}">
        <p14:creationId xmlns:p14="http://schemas.microsoft.com/office/powerpoint/2010/main" val="26186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-76200" y="1690688"/>
            <a:ext cx="12268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전통적인 프로그램은 사람이 규칙을 수정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7AF447-4E9A-40FE-AA64-F5ABF4BC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29" y="2219476"/>
            <a:ext cx="7857143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3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예측값과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변화율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4D6C90-9985-4201-948B-0B5BE585A08D}"/>
              </a:ext>
            </a:extLst>
          </p:cNvPr>
          <p:cNvSpPr/>
          <p:nvPr/>
        </p:nvSpPr>
        <p:spPr>
          <a:xfrm>
            <a:off x="2481262" y="2782669"/>
            <a:ext cx="722947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Typo_SSiMyungJo_120"/>
              </a:rPr>
              <a:t>예측값</a:t>
            </a:r>
            <a:endParaRPr lang="en-US" altLang="ko-KR" b="1" dirty="0">
              <a:solidFill>
                <a:srgbClr val="000000"/>
              </a:solidFill>
              <a:latin typeface="Typo_SSiMyungJo_12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ypo_SSiMyungJo_120"/>
              </a:rPr>
              <a:t>모델을 통해 예측한 값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(ex. y=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7x+4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라는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모델의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 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 7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넣으면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 53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이 예측 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ypo_SSiMyungJo_120"/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Typo_SSiMyungJo_120"/>
            </a:endParaRPr>
          </a:p>
          <a:p>
            <a:endParaRPr lang="en-US" altLang="ko-KR" dirty="0">
              <a:solidFill>
                <a:srgbClr val="000000"/>
              </a:solidFill>
              <a:latin typeface="Typo_SSiMyungJo_120"/>
            </a:endParaRPr>
          </a:p>
          <a:p>
            <a:r>
              <a:rPr lang="ko-KR" altLang="en-US" b="1" dirty="0"/>
              <a:t>변화율</a:t>
            </a:r>
          </a:p>
          <a:p>
            <a:r>
              <a:rPr lang="ko-KR" altLang="en-US" sz="1600" dirty="0"/>
              <a:t>모델의 가중치와 절편을 </a:t>
            </a:r>
            <a:r>
              <a:rPr lang="ko-KR" altLang="en-US" sz="1600" b="1" dirty="0"/>
              <a:t>효율적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업데이트시키기</a:t>
            </a:r>
            <a:r>
              <a:rPr lang="ko-KR" altLang="en-US" sz="1600" dirty="0"/>
              <a:t> 위한 값</a:t>
            </a:r>
          </a:p>
        </p:txBody>
      </p:sp>
    </p:spTree>
    <p:extLst>
      <p:ext uri="{BB962C8B-B14F-4D97-AF65-F5344CB8AC3E}">
        <p14:creationId xmlns:p14="http://schemas.microsoft.com/office/powerpoint/2010/main" val="4255125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변화율은 단순한 방법으로 가중치를 업데이트할 수 있게 만들어 줍니다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10A2C0-2516-419E-9242-A5556B76F27A}"/>
              </a:ext>
            </a:extLst>
          </p:cNvPr>
          <p:cNvGrpSpPr/>
          <p:nvPr/>
        </p:nvGrpSpPr>
        <p:grpSpPr>
          <a:xfrm>
            <a:off x="274209" y="2562329"/>
            <a:ext cx="11643583" cy="2038904"/>
            <a:chOff x="280988" y="2562329"/>
            <a:chExt cx="11643583" cy="203890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12BF16C-4333-45D2-89D2-ADA8A50C3F77}"/>
                </a:ext>
              </a:extLst>
            </p:cNvPr>
            <p:cNvGrpSpPr/>
            <p:nvPr/>
          </p:nvGrpSpPr>
          <p:grpSpPr>
            <a:xfrm>
              <a:off x="838200" y="2562329"/>
              <a:ext cx="4786039" cy="1761905"/>
              <a:chOff x="5005524" y="2567097"/>
              <a:chExt cx="4786039" cy="176190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F0CCEBD-1229-4F04-B0D2-CA67B68B2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5524" y="2624238"/>
                <a:ext cx="2180952" cy="1609524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34CF57-5D0D-44B0-ADE8-3654A4F66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1087" y="2567097"/>
                <a:ext cx="2190476" cy="1761905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D5DE40-C2F9-47B3-88FF-BAC77AF0B53E}"/>
                </a:ext>
              </a:extLst>
            </p:cNvPr>
            <p:cNvSpPr/>
            <p:nvPr/>
          </p:nvSpPr>
          <p:spPr>
            <a:xfrm>
              <a:off x="280988" y="4324234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spc="-100" dirty="0">
                  <a:solidFill>
                    <a:srgbClr val="000000"/>
                  </a:solidFill>
                  <a:latin typeface="+mn-ea"/>
                </a:rPr>
                <a:t>변화율이 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+mn-ea"/>
                </a:rPr>
                <a:t>0</a:t>
              </a:r>
              <a:r>
                <a:rPr lang="ko-KR" altLang="en-US" sz="1200" spc="-100" dirty="0">
                  <a:solidFill>
                    <a:srgbClr val="000000"/>
                  </a:solidFill>
                  <a:latin typeface="+mn-ea"/>
                </a:rPr>
                <a:t>보다 크거나 작은 경우 모두 가중치에 변화율을 더하기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+mn-ea"/>
                </a:rPr>
                <a:t>(+)</a:t>
              </a:r>
              <a:r>
                <a:rPr lang="ko-KR" altLang="en-US" sz="1200" spc="-100" dirty="0">
                  <a:solidFill>
                    <a:srgbClr val="000000"/>
                  </a:solidFill>
                  <a:latin typeface="+mn-ea"/>
                </a:rPr>
                <a:t>만 하면 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+mn-ea"/>
                </a:rPr>
                <a:t>OK</a:t>
              </a:r>
              <a:endParaRPr lang="en-US" altLang="ko-KR" sz="1200" spc="-1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773769D-5FDA-4B61-B806-ACE4AFAA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025456"/>
              <a:ext cx="5828571" cy="8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9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 변화율과 절편 변화율 공식에 의해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 변화율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== x[0],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절편 변화율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== 1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임을 알 수 있음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F2337-F103-4679-8EE1-DBD1C3EE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24" y="2715326"/>
            <a:ext cx="4780952" cy="10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72E89C-A2C1-4B2D-A8E7-1648F5C9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81" y="4024437"/>
            <a:ext cx="4695238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9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가중치와 절편을 더 적절하게 업데이트하려면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?</a:t>
            </a:r>
          </a:p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y-hat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y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의 차이를 변화율에 곱하면 된다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!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AC3E93-BF9D-48AF-9FDC-EABFC1BE6368}"/>
              </a:ext>
            </a:extLst>
          </p:cNvPr>
          <p:cNvGrpSpPr/>
          <p:nvPr/>
        </p:nvGrpSpPr>
        <p:grpSpPr>
          <a:xfrm>
            <a:off x="3181714" y="2567066"/>
            <a:ext cx="5828571" cy="2857143"/>
            <a:chOff x="3181714" y="2795666"/>
            <a:chExt cx="5828571" cy="28571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88563DE-C6D5-4899-9977-1C69908E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1714" y="2795666"/>
              <a:ext cx="5828571" cy="126666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72734A-1654-406E-A7CD-B67100C13913}"/>
                </a:ext>
              </a:extLst>
            </p:cNvPr>
            <p:cNvSpPr/>
            <p:nvPr/>
          </p:nvSpPr>
          <p:spPr>
            <a:xfrm>
              <a:off x="3362325" y="3702804"/>
              <a:ext cx="2305050" cy="212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6A35CA7-6FAE-4B47-8E6B-1E1E2109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764" y="4062333"/>
              <a:ext cx="5780952" cy="159047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2E5398-D782-4B03-B7FA-EADEFFD4537B}"/>
                </a:ext>
              </a:extLst>
            </p:cNvPr>
            <p:cNvSpPr/>
            <p:nvPr/>
          </p:nvSpPr>
          <p:spPr>
            <a:xfrm>
              <a:off x="3362325" y="5317476"/>
              <a:ext cx="2305050" cy="212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0DE15898-2905-4EAD-A0A5-30E83A8697A0}"/>
                </a:ext>
              </a:extLst>
            </p:cNvPr>
            <p:cNvCxnSpPr>
              <a:stCxn id="13" idx="3"/>
              <a:endCxn id="16" idx="3"/>
            </p:cNvCxnSpPr>
            <p:nvPr/>
          </p:nvCxnSpPr>
          <p:spPr>
            <a:xfrm>
              <a:off x="5667375" y="3809207"/>
              <a:ext cx="12700" cy="161467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20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전체 샘플에 가중치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절편 업데이트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(err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변화율에 곱하여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한 결과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이를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‘1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에포크동안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훈련시켰다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라고 함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6EF939-EECF-4395-B300-A743E449941E}"/>
              </a:ext>
            </a:extLst>
          </p:cNvPr>
          <p:cNvGrpSpPr/>
          <p:nvPr/>
        </p:nvGrpSpPr>
        <p:grpSpPr>
          <a:xfrm>
            <a:off x="291419" y="2431032"/>
            <a:ext cx="11609161" cy="3390479"/>
            <a:chOff x="309927" y="2462335"/>
            <a:chExt cx="11609161" cy="339047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BDC1CD1-E0AD-469A-AF4C-853668CEDF5C}"/>
                </a:ext>
              </a:extLst>
            </p:cNvPr>
            <p:cNvGrpSpPr/>
            <p:nvPr/>
          </p:nvGrpSpPr>
          <p:grpSpPr>
            <a:xfrm>
              <a:off x="309927" y="2462335"/>
              <a:ext cx="5809524" cy="1866667"/>
              <a:chOff x="3191238" y="2495666"/>
              <a:chExt cx="5809524" cy="186666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1854D54-290C-4DC6-BBF5-614BCBDD8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1238" y="2495666"/>
                <a:ext cx="5809524" cy="1866667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BD133F-975F-4112-8752-17499887BA4F}"/>
                  </a:ext>
                </a:extLst>
              </p:cNvPr>
              <p:cNvSpPr/>
              <p:nvPr/>
            </p:nvSpPr>
            <p:spPr>
              <a:xfrm>
                <a:off x="3343275" y="4003547"/>
                <a:ext cx="2305050" cy="21280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0180B3-D229-4294-AC7C-B407A56FD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088" y="2481385"/>
              <a:ext cx="5800000" cy="33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445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100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에포크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동안 훈련시킨 결과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F47061-4201-4D73-93FF-9FA56B83A8B7}"/>
              </a:ext>
            </a:extLst>
          </p:cNvPr>
          <p:cNvGrpSpPr/>
          <p:nvPr/>
        </p:nvGrpSpPr>
        <p:grpSpPr>
          <a:xfrm>
            <a:off x="338857" y="2154033"/>
            <a:ext cx="11514286" cy="3228571"/>
            <a:chOff x="838200" y="2715645"/>
            <a:chExt cx="11514286" cy="32285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0600D0-E7C2-4E8A-9BB2-E44EC6E8A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715645"/>
              <a:ext cx="5771429" cy="198095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E701BF6-C4C2-45F8-97FB-D38953D2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629" y="2715645"/>
              <a:ext cx="5742857" cy="3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770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03-2 </a:t>
            </a:r>
            <a:r>
              <a:rPr lang="ko-KR" altLang="en-US" b="1" dirty="0"/>
              <a:t>경사 하강법으로 학습하는 방법을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100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에포크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동안 훈련시킨 모델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모델로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예측값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출력</a:t>
            </a:r>
            <a:endParaRPr lang="en-US" altLang="ko-KR" spc="-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EBB368-823E-49A4-8C2F-B781E0D63436}"/>
              </a:ext>
            </a:extLst>
          </p:cNvPr>
          <p:cNvGrpSpPr/>
          <p:nvPr/>
        </p:nvGrpSpPr>
        <p:grpSpPr>
          <a:xfrm>
            <a:off x="3291249" y="2230781"/>
            <a:ext cx="5780952" cy="3666666"/>
            <a:chOff x="3291249" y="2316506"/>
            <a:chExt cx="5780952" cy="36666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6B5476-58CB-48F9-99E7-59564CEA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249" y="2316506"/>
              <a:ext cx="1485714" cy="428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D57EA1-61E6-4DA4-8E04-0A4A11D8D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1249" y="2745077"/>
              <a:ext cx="5780952" cy="104761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3A0948-DF95-434F-BC80-50E274FF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8399" y="3792696"/>
              <a:ext cx="3266667" cy="219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919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03-3 </a:t>
            </a:r>
            <a:r>
              <a:rPr lang="ko-KR" altLang="en-US" b="1" dirty="0"/>
              <a:t>손실 함수와 경사 하강법의 관계를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경사 하강법의 기술적 표현은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어떤 손실 함수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(loss function)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가 정의되었을 때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손실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함수의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값이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최소가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되는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지점을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찾아가는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방법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’</a:t>
            </a: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제곱 오차는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많은 손실 함수 중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가지 함수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70F831-C2EB-4824-B621-137659D8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07" y="3133735"/>
            <a:ext cx="1771586" cy="5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8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03-3 </a:t>
            </a:r>
            <a:r>
              <a:rPr lang="ko-KR" altLang="en-US" b="1" dirty="0"/>
              <a:t>손실 함수와 경사 하강법의 관계를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경사 하강법에서는 손실 함수를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가중치나 절편에 대해 편미분한 다음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 변화율에서 빼는 방법을 사용함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0CF3AC-FF67-4C0F-8B47-E9D1537AC902}"/>
              </a:ext>
            </a:extLst>
          </p:cNvPr>
          <p:cNvGrpSpPr/>
          <p:nvPr/>
        </p:nvGrpSpPr>
        <p:grpSpPr>
          <a:xfrm>
            <a:off x="1981501" y="2324241"/>
            <a:ext cx="4828573" cy="1123809"/>
            <a:chOff x="3676951" y="3133762"/>
            <a:chExt cx="4828573" cy="11238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F8FEDD-8059-45DD-8D9D-3AACB65E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476" y="3133762"/>
              <a:ext cx="4819048" cy="5904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495316-ADAC-4B2D-91B2-02E5FF48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951" y="3724238"/>
              <a:ext cx="4742857" cy="533333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183E70-3AFF-44C4-8251-2BEB7E116925}"/>
              </a:ext>
            </a:extLst>
          </p:cNvPr>
          <p:cNvSpPr/>
          <p:nvPr/>
        </p:nvSpPr>
        <p:spPr>
          <a:xfrm>
            <a:off x="6819599" y="2465590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손실 함수</a:t>
            </a:r>
            <a:r>
              <a:rPr lang="en-US" altLang="ko-KR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제곱 오차</a:t>
            </a:r>
            <a:r>
              <a:rPr lang="en-US" altLang="ko-KR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</a:t>
            </a:r>
            <a:r>
              <a:rPr lang="en-US" altLang="ko-KR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가중치에 대해 </a:t>
            </a:r>
            <a:r>
              <a:rPr lang="ko-KR" altLang="en-US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편미분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EC4975-F397-4382-89B9-1A0753810166}"/>
              </a:ext>
            </a:extLst>
          </p:cNvPr>
          <p:cNvSpPr/>
          <p:nvPr/>
        </p:nvSpPr>
        <p:spPr>
          <a:xfrm>
            <a:off x="6819599" y="3027494"/>
            <a:ext cx="3294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손실 함수</a:t>
            </a:r>
            <a:r>
              <a:rPr lang="en-US" altLang="ko-KR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제곱 오차</a:t>
            </a:r>
            <a:r>
              <a:rPr lang="en-US" altLang="ko-KR" sz="11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절편에 대해 </a:t>
            </a:r>
            <a:r>
              <a:rPr lang="ko-KR" altLang="en-US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편미분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C728F0-48B5-4870-8A87-DED123128AC3}"/>
              </a:ext>
            </a:extLst>
          </p:cNvPr>
          <p:cNvGrpSpPr/>
          <p:nvPr/>
        </p:nvGrpSpPr>
        <p:grpSpPr>
          <a:xfrm>
            <a:off x="1991026" y="3778391"/>
            <a:ext cx="2133333" cy="1123809"/>
            <a:chOff x="1991026" y="3778391"/>
            <a:chExt cx="2133333" cy="11238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4FC4E3-78DC-4F2C-ADBB-B7F42F406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026" y="3778391"/>
              <a:ext cx="2133333" cy="590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5C04536-8393-4AB0-BC4C-2EFC3835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1026" y="4321248"/>
              <a:ext cx="1885714" cy="58095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BD8415-D3B4-4C17-A5CA-B3702A3550F6}"/>
              </a:ext>
            </a:extLst>
          </p:cNvPr>
          <p:cNvSpPr/>
          <p:nvPr/>
        </p:nvSpPr>
        <p:spPr>
          <a:xfrm>
            <a:off x="4038600" y="3910549"/>
            <a:ext cx="2417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가중치에서 </a:t>
            </a:r>
            <a:r>
              <a:rPr lang="ko-KR" altLang="en-US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편미분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결과를 뺌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52329E-C15C-47B7-9ED1-5E401E753C4A}"/>
              </a:ext>
            </a:extLst>
          </p:cNvPr>
          <p:cNvSpPr/>
          <p:nvPr/>
        </p:nvSpPr>
        <p:spPr>
          <a:xfrm>
            <a:off x="4038600" y="4482368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절편에서 </a:t>
            </a:r>
            <a:r>
              <a:rPr lang="ko-KR" altLang="en-US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편미분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결과를 뺌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02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03-4 </a:t>
            </a:r>
            <a:r>
              <a:rPr lang="ko-KR" altLang="en-US" b="1" dirty="0"/>
              <a:t>선형 회귀를 위한 뉴런을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정방향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계산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== y-hat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을 구함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역방향 계산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==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그래이디언트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변화율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을 구함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A6A19D-BC04-410C-9D12-CA676460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70" y="2497707"/>
            <a:ext cx="4266859" cy="25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-76200" y="1690688"/>
            <a:ext cx="12268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머신러닝은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스스로 규칙을 수정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42733-0010-4236-9E05-6A47B6E5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86" y="2109952"/>
            <a:ext cx="8171428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42BB8-9589-434C-9500-0B61B93EBD3A}"/>
              </a:ext>
            </a:extLst>
          </p:cNvPr>
          <p:cNvSpPr/>
          <p:nvPr/>
        </p:nvSpPr>
        <p:spPr>
          <a:xfrm>
            <a:off x="0" y="2279869"/>
            <a:ext cx="12192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머신러닝은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학습 방식에 따라 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지도 학습</a:t>
            </a:r>
            <a:r>
              <a:rPr lang="en-US" altLang="ko-KR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(supervised learning), 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비지도 학습</a:t>
            </a:r>
            <a:r>
              <a:rPr lang="en-US" altLang="ko-KR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(unsupervised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29755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지도 학습은 입력과 타깃으로 모델을 훈련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65A6-829D-453B-B728-432707BC9EC1}"/>
              </a:ext>
            </a:extLst>
          </p:cNvPr>
          <p:cNvGrpSpPr/>
          <p:nvPr/>
        </p:nvGrpSpPr>
        <p:grpSpPr>
          <a:xfrm>
            <a:off x="1779065" y="2376526"/>
            <a:ext cx="8633870" cy="2104948"/>
            <a:chOff x="1714666" y="2415662"/>
            <a:chExt cx="8633870" cy="21049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1DA0E1-559D-4BB9-B2C1-1656C916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666" y="2415662"/>
              <a:ext cx="3904917" cy="205008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F0326D-4B9D-4B1F-82A4-60A074EA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2419" y="2470528"/>
              <a:ext cx="3776117" cy="2050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6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비지도 학습은 타깃이 없는 데이터를 사용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(ex.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군집</a:t>
            </a:r>
            <a:r>
              <a:rPr lang="en-US" altLang="ko-KR" sz="1400" spc="-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(clustering)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0B3DC0-337B-4175-88DA-5A557DF7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85" y="2438524"/>
            <a:ext cx="437142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규칙이란 가중치와 절편을 의미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5BE44E-0693-4AD0-BE47-CB9274FA7DE7}"/>
              </a:ext>
            </a:extLst>
          </p:cNvPr>
          <p:cNvGrpSpPr/>
          <p:nvPr/>
        </p:nvGrpSpPr>
        <p:grpSpPr>
          <a:xfrm>
            <a:off x="893134" y="2151228"/>
            <a:ext cx="10405733" cy="2628571"/>
            <a:chOff x="838200" y="2151228"/>
            <a:chExt cx="10405733" cy="26285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03695D-2B87-4650-94FF-A4957C13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51228"/>
              <a:ext cx="4666667" cy="26285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FAA629-CB6E-4202-96E9-603C94F55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7266" y="2884561"/>
              <a:ext cx="5266667" cy="1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37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01-2 </a:t>
            </a:r>
            <a:r>
              <a:rPr lang="ko-KR" altLang="en-US" sz="3600" b="1" dirty="0" err="1"/>
              <a:t>머신러닝을</a:t>
            </a:r>
            <a:r>
              <a:rPr lang="ko-KR" altLang="en-US" sz="3600" b="1" dirty="0"/>
              <a:t> 소개합니다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639FB-924A-4275-96CA-C08A6BB5E443}"/>
              </a:ext>
            </a:extLst>
          </p:cNvPr>
          <p:cNvSpPr/>
          <p:nvPr/>
        </p:nvSpPr>
        <p:spPr>
          <a:xfrm>
            <a:off x="0" y="1696936"/>
            <a:ext cx="1219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손실 함수로 모델의 규칙을 수정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47AF22-2EBA-4E66-8D85-BD76CD9A0D04}"/>
              </a:ext>
            </a:extLst>
          </p:cNvPr>
          <p:cNvGrpSpPr/>
          <p:nvPr/>
        </p:nvGrpSpPr>
        <p:grpSpPr>
          <a:xfrm>
            <a:off x="1357905" y="2086143"/>
            <a:ext cx="9476191" cy="2685714"/>
            <a:chOff x="1822676" y="2086143"/>
            <a:chExt cx="9476191" cy="26857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B4A8BD-3D3B-4BD6-AC90-2AFCB8309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2676" y="2086143"/>
              <a:ext cx="4209524" cy="268571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12A510-6A56-451A-B2FE-2D758724E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2200" y="2884561"/>
              <a:ext cx="5266667" cy="116190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E642E-0178-4E70-895D-E2E38EA66DAC}"/>
              </a:ext>
            </a:extLst>
          </p:cNvPr>
          <p:cNvSpPr/>
          <p:nvPr/>
        </p:nvSpPr>
        <p:spPr>
          <a:xfrm>
            <a:off x="6112669" y="3321763"/>
            <a:ext cx="323850" cy="2476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B28C9B-AF2A-4914-87D8-5FD595468D01}"/>
              </a:ext>
            </a:extLst>
          </p:cNvPr>
          <p:cNvSpPr/>
          <p:nvPr/>
        </p:nvSpPr>
        <p:spPr>
          <a:xfrm>
            <a:off x="6867525" y="3323684"/>
            <a:ext cx="264319" cy="2476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933CF7-26F4-48ED-B930-78FB9698207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096000" y="2151228"/>
            <a:ext cx="178594" cy="1170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B088E1-75F4-4831-ADD9-A36623253C7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096000" y="2151228"/>
            <a:ext cx="903685" cy="1172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b="1" dirty="0" smtClean="0">
            <a:solidFill>
              <a:schemeClr val="tx1"/>
            </a:solidFill>
            <a:latin typeface="바탕체" panose="02030609000101010101" pitchFamily="17" charset="-127"/>
            <a:ea typeface="바탕체" panose="02030609000101010101" pitchFamily="17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1157</Words>
  <Application>Microsoft Office PowerPoint</Application>
  <PresentationFormat>와이드스크린</PresentationFormat>
  <Paragraphs>238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EHsang-Italic</vt:lpstr>
      <vt:lpstr>KoPubWorld바탕체 Light</vt:lpstr>
      <vt:lpstr>Typo_SSiMyungJo_120</vt:lpstr>
      <vt:lpstr>맑은 고딕</vt:lpstr>
      <vt:lpstr>바탕체</vt:lpstr>
      <vt:lpstr>Arial</vt:lpstr>
      <vt:lpstr>Wingdings</vt:lpstr>
      <vt:lpstr>Office 테마</vt:lpstr>
      <vt:lpstr>01-1 인공지능을 소개합니다</vt:lpstr>
      <vt:lpstr>01-1 인공지능을 소개합니다</vt:lpstr>
      <vt:lpstr>01-2 머신러닝을 소개합니다</vt:lpstr>
      <vt:lpstr>01-2 머신러닝을 소개합니다</vt:lpstr>
      <vt:lpstr>01-2 머신러닝을 소개합니다</vt:lpstr>
      <vt:lpstr>01-2 머신러닝을 소개합니다</vt:lpstr>
      <vt:lpstr>01-2 머신러닝을 소개합니다</vt:lpstr>
      <vt:lpstr>01-2 머신러닝을 소개합니다</vt:lpstr>
      <vt:lpstr>01-2 머신러닝을 소개합니다</vt:lpstr>
      <vt:lpstr>01-3 딥러닝을 소개합니다</vt:lpstr>
      <vt:lpstr>01-3 딥러닝을 소개합니다</vt:lpstr>
      <vt:lpstr>02-1 구글 코랩을 소개합니다</vt:lpstr>
      <vt:lpstr>02-1 구글 코랩을 소개합니다</vt:lpstr>
      <vt:lpstr>02-1 구글 코랩을 소개합니다</vt:lpstr>
      <vt:lpstr>02-1 구글 코랩을 소개합니다</vt:lpstr>
      <vt:lpstr>02-2 딥러닝을 위한 도구들을 알아봅니다</vt:lpstr>
      <vt:lpstr>02-2 딥러닝을 위한 도구들을 알아봅니다</vt:lpstr>
      <vt:lpstr>02-2 딥러닝을 위한 도구들을 알아봅니다</vt:lpstr>
      <vt:lpstr>02-2 딥러닝을 위한 도구들을 알아봅니다</vt:lpstr>
      <vt:lpstr>02-2 딥러닝을 위한 도구들을 알아봅니다</vt:lpstr>
      <vt:lpstr>02-2 딥러닝을 위한 도구들을 알아봅니다</vt:lpstr>
      <vt:lpstr>03-1 선형 회귀에 대해 알아보고 데이터를 준비합니다</vt:lpstr>
      <vt:lpstr>03-1 선형 회귀에 대해 알아보고 데이터를 준비합니다</vt:lpstr>
      <vt:lpstr>03-1 선형 회귀에 대해 알아보고 데이터를 준비합니다</vt:lpstr>
      <vt:lpstr>03-1 선형 회귀에 대해 알아보고 데이터를 준비합니다</vt:lpstr>
      <vt:lpstr>03-1 선형 회귀에 대해 알아보고 데이터를 준비합니다</vt:lpstr>
      <vt:lpstr>03-1 선형 회귀에 대해 알아보고 데이터를 준비합니다</vt:lpstr>
      <vt:lpstr>03-1 선형 회귀에 대해 알아보고 데이터를 준비합니다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03-2 경사 하강법으로 학습하는 방법을 알아봅니다</vt:lpstr>
      <vt:lpstr>03-3 손실 함수와 경사 하강법의 관계를 알아봅니다</vt:lpstr>
      <vt:lpstr>03-3 손실 함수와 경사 하강법의 관계를 알아봅니다</vt:lpstr>
      <vt:lpstr>03-4 선형 회귀를 위한 뉴런을 만듭니다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이규영</dc:creator>
  <cp:lastModifiedBy>PE Lee</cp:lastModifiedBy>
  <cp:revision>60</cp:revision>
  <dcterms:created xsi:type="dcterms:W3CDTF">2019-09-27T06:10:14Z</dcterms:created>
  <dcterms:modified xsi:type="dcterms:W3CDTF">2021-06-25T14:21:07Z</dcterms:modified>
  <cp:contentStatus/>
</cp:coreProperties>
</file>