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17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7" r:id="rId10"/>
    <p:sldId id="328" r:id="rId11"/>
    <p:sldId id="329" r:id="rId12"/>
    <p:sldId id="385" r:id="rId13"/>
    <p:sldId id="386" r:id="rId14"/>
    <p:sldId id="387" r:id="rId15"/>
    <p:sldId id="331" r:id="rId16"/>
    <p:sldId id="332" r:id="rId17"/>
    <p:sldId id="333" r:id="rId18"/>
    <p:sldId id="384" r:id="rId19"/>
    <p:sldId id="334" r:id="rId20"/>
    <p:sldId id="339" r:id="rId21"/>
    <p:sldId id="340" r:id="rId22"/>
    <p:sldId id="344" r:id="rId23"/>
    <p:sldId id="346" r:id="rId24"/>
    <p:sldId id="347" r:id="rId25"/>
    <p:sldId id="349" r:id="rId26"/>
    <p:sldId id="350" r:id="rId27"/>
    <p:sldId id="351" r:id="rId28"/>
    <p:sldId id="352" r:id="rId29"/>
    <p:sldId id="353" r:id="rId30"/>
    <p:sldId id="357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2" r:id="rId40"/>
    <p:sldId id="374" r:id="rId41"/>
    <p:sldId id="376" r:id="rId42"/>
    <p:sldId id="377" r:id="rId43"/>
    <p:sldId id="378" r:id="rId44"/>
    <p:sldId id="379" r:id="rId45"/>
    <p:sldId id="380" r:id="rId46"/>
    <p:sldId id="381" r:id="rId47"/>
    <p:sldId id="38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4장" id="{79F8CF98-8900-4469-AA75-9A916970BD34}">
          <p14:sldIdLst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  <p14:sldId id="328"/>
            <p14:sldId id="329"/>
            <p14:sldId id="385"/>
            <p14:sldId id="386"/>
            <p14:sldId id="387"/>
            <p14:sldId id="331"/>
            <p14:sldId id="332"/>
            <p14:sldId id="333"/>
            <p14:sldId id="384"/>
            <p14:sldId id="334"/>
            <p14:sldId id="339"/>
            <p14:sldId id="340"/>
            <p14:sldId id="344"/>
            <p14:sldId id="346"/>
            <p14:sldId id="347"/>
            <p14:sldId id="349"/>
            <p14:sldId id="350"/>
            <p14:sldId id="351"/>
            <p14:sldId id="352"/>
            <p14:sldId id="353"/>
            <p14:sldId id="357"/>
          </p14:sldIdLst>
        </p14:section>
        <p14:section name="05장" id="{FBF59F17-5EBF-4E43-AA6A-EBC346703582}">
          <p14:sldIdLst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2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4B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7C731-7032-408E-BE1B-872F076AE48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F1EFB-38C2-4302-A416-3F2C91871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0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2C3D8-5EF5-417B-99C1-5C09BD8E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fld id="{9627E24F-4C09-4FD8-BF30-BA7961EABFFF}" type="datetime1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9779D-7538-4BDE-B1B7-903C8F36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DFEED-589D-4DF4-86D7-915BB09C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fld id="{F91D3489-9224-407A-8480-D6D3594DF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44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35218-806B-44F5-89D8-A110D4B9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10D68-E41E-497A-94FD-F02928112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EFD82-EC16-4F2F-BE6C-2AA3D95C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13C3-DCAC-42BC-A5FE-CEE8F024D7FF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15990-7D2E-4DE3-853C-DB021E8D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66E96-170C-40D9-B3C2-7AFD6D0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1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0A400E-2FF2-4EE9-A957-F4C64B70D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FCFAD-24D4-4580-A155-DA1FEDEE4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4B45B-F1DC-4D57-B82F-D0A2C23C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17CE-7890-4FD3-9253-6195002FB14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4A7E6-64CE-4F3C-A41B-DF7717ED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6D97B-A385-4A4D-B6E1-FF245510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2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5552C-6ED6-4BAB-9DBB-871772B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1413-EE1A-4BD1-95CB-128B0109089A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25812-78D5-4780-8D98-325E3A2A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8DD2E-3219-461F-83FE-3462AFC3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3A653C-FEDD-460B-85F4-37965CFE38AD}"/>
              </a:ext>
            </a:extLst>
          </p:cNvPr>
          <p:cNvSpPr/>
          <p:nvPr userDrawn="1"/>
        </p:nvSpPr>
        <p:spPr>
          <a:xfrm>
            <a:off x="838200" y="804862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Draft</a:t>
            </a:r>
            <a:endParaRPr lang="ko-KR" altLang="en-US" sz="4400" b="1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46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F626-AE08-426D-9D45-B7A6713D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E32DC-49E8-4ECB-8CA7-5A7B6118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D3A09-2DCB-4E9F-B15F-CD8786FE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4433-E3E1-4B97-879D-ED0A9BA94F60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88DCB-B2C9-4DD3-8AE6-8C5B0AEB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386F-EB4C-4425-9FAD-6EA5120D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FF5-0255-41C2-800C-6702A7DB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C5BF5-625B-466C-94F1-7B183C195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9D9EA-E0FE-43FF-8CB8-720059165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D7B7A-5E38-4B5A-AA6A-4968FA77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93E9-4511-442C-8E51-97D76C9681C6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07047-4066-4DDA-AEBB-9FE87CE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404EC-00A7-4F03-BC56-12D0CAFA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9AFC0-702E-4BEB-967E-47505279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3C0E3-5F7B-4F88-9BBE-4FD9085D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09959-FDF8-43A2-ADE4-5E3376870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C5E42F-2181-4905-AC3B-37B293CD0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73BE6-42AB-439E-BDB4-8F56E3B10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57D9E4-8E01-4708-B2F1-44F09E2B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E33B-FABD-44D5-81DA-845333DF7879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4FA79-2259-497E-8110-30598BC7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55DAB-0419-40F1-B049-E6DB5268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6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25391-87CC-457F-8005-9147FF08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DB60D7-64F1-4D4A-9AFA-E75C3C65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78EDA-844B-4B5A-8651-0DFE4CFD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7E6F52-0246-4B42-88AF-EE051670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AE3EF6-36AF-4564-B155-CD89EF6D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E921-5EDC-4B47-AF81-77A192DB5D62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8AE83B-76B2-4D19-80D4-F1B0087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D2D4A0-D07C-4813-9CFF-7D0DC09A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0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F7008-0BF3-4347-8F54-C12E00F5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2892D-DDF7-48C5-99A4-C5C234A9D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FC0E6-CE32-4C71-8214-37694901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85983-CA98-4C69-8DCF-4B4B3CC7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32F-9AC2-42FA-9561-B08B8CDD8BDB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8FFCF-CAB6-468F-8C33-76D1AD8D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2CEEE-955A-4F93-9262-AE45AF79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895B6-D18F-4A09-A6B7-5156D9FF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1A496E-211F-4DCA-A50B-0626A6451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42C49-759F-4EDC-BFFF-B4178146B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8677D-246A-490E-8B94-BC1B73F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8D2-81DD-4CF1-A266-38A7F6B826B4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05CB7-7D70-4324-8D11-032B4833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25C35-9786-4D65-BBA4-098FFE29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2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BCDAD5-C15D-4A84-8FA0-D493FCE1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8A31D-9E7F-4860-AE80-CDFDC00F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404CE-8F03-4135-B2A8-72B0EDC9F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63F9-490F-4FD6-BAE7-756519A00C53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4177E-DBF1-477C-8FA0-67F5E62D3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DDADD-61BB-4C03-AF66-E71B53836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3489-9224-407A-8480-D6D3594D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4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8DEEF-577B-40AE-AF77-2748A31C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3887-B1ED-4D18-B352-0074EB551708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25C0F-2A1A-46BB-A74D-BCEC8A7C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A0A78-EA1B-4914-AC96-C959B77B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8AEE4-1286-4147-9958-1B0B53A413FE}"/>
              </a:ext>
            </a:extLst>
          </p:cNvPr>
          <p:cNvSpPr txBox="1"/>
          <p:nvPr/>
        </p:nvSpPr>
        <p:spPr>
          <a:xfrm>
            <a:off x="0" y="272111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04</a:t>
            </a:r>
            <a:r>
              <a:rPr lang="ko-KR" altLang="en-US" sz="4000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장 분류하는 뉴런을 만듭니다</a:t>
            </a:r>
            <a:endParaRPr lang="en-US" altLang="ko-KR" sz="4000" b="1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ctr"/>
            <a:r>
              <a:rPr lang="en-US" altLang="ko-KR" sz="4000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― </a:t>
            </a:r>
            <a:r>
              <a:rPr lang="ko-KR" altLang="en-US" sz="4000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이진</a:t>
            </a:r>
            <a:r>
              <a:rPr lang="en-US" altLang="ko-KR" sz="4000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4000" b="1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322108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04-2 </a:t>
            </a:r>
            <a:r>
              <a:rPr lang="ko-KR" altLang="en-US" sz="2800" b="1" dirty="0" err="1"/>
              <a:t>시그모이드</a:t>
            </a:r>
            <a:r>
              <a:rPr lang="ko-KR" altLang="en-US" sz="2800" b="1" dirty="0"/>
              <a:t> 함수로 확률을 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시그모이드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함수를 만드는 과정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오즈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비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&gt; </a:t>
            </a:r>
            <a:r>
              <a:rPr lang="ko-KR" altLang="en-US" sz="1400" spc="-100" dirty="0" err="1">
                <a:solidFill>
                  <a:srgbClr val="000000"/>
                </a:solidFill>
                <a:latin typeface="+mn-ea"/>
              </a:rPr>
              <a:t>로짓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함수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&gt; </a:t>
            </a:r>
            <a:r>
              <a:rPr lang="ko-KR" altLang="en-US" sz="1400" spc="-100" dirty="0" err="1">
                <a:solidFill>
                  <a:srgbClr val="000000"/>
                </a:solidFill>
                <a:latin typeface="+mn-ea"/>
              </a:rPr>
              <a:t>시그모이드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함수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B97EBA-2613-4115-ABF0-14CD25370CF2}"/>
              </a:ext>
            </a:extLst>
          </p:cNvPr>
          <p:cNvGrpSpPr/>
          <p:nvPr/>
        </p:nvGrpSpPr>
        <p:grpSpPr>
          <a:xfrm>
            <a:off x="838200" y="2549214"/>
            <a:ext cx="3414451" cy="2991341"/>
            <a:chOff x="838200" y="2549214"/>
            <a:chExt cx="3414451" cy="299134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D7CBA6F-75BA-4638-8F07-CB3CD6656EE1}"/>
                </a:ext>
              </a:extLst>
            </p:cNvPr>
            <p:cNvGrpSpPr/>
            <p:nvPr/>
          </p:nvGrpSpPr>
          <p:grpSpPr>
            <a:xfrm>
              <a:off x="838200" y="2549214"/>
              <a:ext cx="3414451" cy="2683564"/>
              <a:chOff x="767024" y="2101319"/>
              <a:chExt cx="4180952" cy="328599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2A046EF-D2D8-4A8E-B910-FD22DABD2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7024" y="2549214"/>
                <a:ext cx="4180952" cy="283809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8A9B3F40-ACB3-4ADE-8C97-D20EDBA5B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6568" y="2101319"/>
                <a:ext cx="2181007" cy="536313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A7B558-D017-447C-BDEF-BBED7C59E6CB}"/>
                </a:ext>
              </a:extLst>
            </p:cNvPr>
            <p:cNvSpPr/>
            <p:nvPr/>
          </p:nvSpPr>
          <p:spPr>
            <a:xfrm>
              <a:off x="2178177" y="5232778"/>
              <a:ext cx="734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00" dirty="0">
                  <a:solidFill>
                    <a:srgbClr val="000000"/>
                  </a:solidFill>
                  <a:latin typeface="+mn-ea"/>
                </a:rPr>
                <a:t>오즈</a:t>
              </a:r>
              <a:r>
                <a:rPr lang="en-US" altLang="ko-KR" sz="1400" spc="-1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400" spc="-100" dirty="0">
                  <a:solidFill>
                    <a:srgbClr val="000000"/>
                  </a:solidFill>
                  <a:latin typeface="+mn-ea"/>
                </a:rPr>
                <a:t>비</a:t>
              </a:r>
              <a:endParaRPr lang="en-US" altLang="ko-KR" sz="1400" spc="-10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1BAC00-E6CA-4F10-B291-42BD79C6118B}"/>
              </a:ext>
            </a:extLst>
          </p:cNvPr>
          <p:cNvGrpSpPr/>
          <p:nvPr/>
        </p:nvGrpSpPr>
        <p:grpSpPr>
          <a:xfrm>
            <a:off x="4252649" y="2560661"/>
            <a:ext cx="3364113" cy="2672117"/>
            <a:chOff x="6745609" y="2868438"/>
            <a:chExt cx="3364113" cy="267211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B72D3AA-E51D-427D-8533-70F12CF4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8283" y="2868438"/>
              <a:ext cx="1171318" cy="39043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B440708-2DC9-44C7-8C25-EFD9E1C80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5609" y="3258877"/>
              <a:ext cx="3364113" cy="2281678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E0181-9D49-4765-9854-5BD21C49C311}"/>
              </a:ext>
            </a:extLst>
          </p:cNvPr>
          <p:cNvSpPr/>
          <p:nvPr/>
        </p:nvSpPr>
        <p:spPr>
          <a:xfrm>
            <a:off x="5478683" y="5232777"/>
            <a:ext cx="1234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로지스틱 함수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4CDC9C6-0755-41DA-841F-BC2CDDAA250B}"/>
              </a:ext>
            </a:extLst>
          </p:cNvPr>
          <p:cNvGrpSpPr/>
          <p:nvPr/>
        </p:nvGrpSpPr>
        <p:grpSpPr>
          <a:xfrm>
            <a:off x="7578620" y="2924593"/>
            <a:ext cx="3359051" cy="2612965"/>
            <a:chOff x="7578620" y="2924593"/>
            <a:chExt cx="3359051" cy="261296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A7136DC-A0FB-4C65-8068-67290BF8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8620" y="2924593"/>
              <a:ext cx="3359051" cy="228602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3A2C537-08B6-4CBE-A0E4-9B0D03AF4541}"/>
                </a:ext>
              </a:extLst>
            </p:cNvPr>
            <p:cNvSpPr/>
            <p:nvPr/>
          </p:nvSpPr>
          <p:spPr>
            <a:xfrm>
              <a:off x="8781427" y="5229781"/>
              <a:ext cx="14013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00" dirty="0" err="1">
                  <a:solidFill>
                    <a:srgbClr val="000000"/>
                  </a:solidFill>
                  <a:latin typeface="+mn-ea"/>
                </a:rPr>
                <a:t>시그모이드</a:t>
              </a:r>
              <a:r>
                <a:rPr lang="ko-KR" altLang="en-US" sz="1400" spc="-100" dirty="0">
                  <a:solidFill>
                    <a:srgbClr val="000000"/>
                  </a:solidFill>
                  <a:latin typeface="+mn-ea"/>
                </a:rPr>
                <a:t> 함수</a:t>
              </a:r>
              <a:endParaRPr lang="en-US" altLang="ko-KR" sz="1400" spc="-100" dirty="0">
                <a:solidFill>
                  <a:srgbClr val="0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7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04-2 </a:t>
            </a:r>
            <a:r>
              <a:rPr lang="ko-KR" altLang="en-US" sz="2800" b="1" dirty="0" err="1"/>
              <a:t>시그모이드</a:t>
            </a:r>
            <a:r>
              <a:rPr lang="ko-KR" altLang="en-US" sz="2800" b="1" dirty="0"/>
              <a:t> 함수로 확률을 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로지스틱 회귀 중간 정리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2FC7ADF-D0CB-420D-92CC-CA33B82A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81" y="2619476"/>
            <a:ext cx="5295238" cy="1619048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C36FC5-3F1E-4F32-9CAF-F55E71BF0A6D}"/>
              </a:ext>
            </a:extLst>
          </p:cNvPr>
          <p:cNvCxnSpPr>
            <a:cxnSpLocks/>
          </p:cNvCxnSpPr>
          <p:nvPr/>
        </p:nvCxnSpPr>
        <p:spPr>
          <a:xfrm flipV="1">
            <a:off x="6238875" y="3838575"/>
            <a:ext cx="0" cy="733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32629E-F393-4B89-8E99-CD8CF9390134}"/>
              </a:ext>
            </a:extLst>
          </p:cNvPr>
          <p:cNvSpPr/>
          <p:nvPr/>
        </p:nvSpPr>
        <p:spPr>
          <a:xfrm>
            <a:off x="4519612" y="4703967"/>
            <a:ext cx="3438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000000"/>
                </a:solidFill>
                <a:latin typeface="+mn-ea"/>
              </a:rPr>
              <a:t>무한대의 범위를 가지는 </a:t>
            </a:r>
            <a:r>
              <a:rPr lang="en-US" altLang="ko-KR" sz="1100" spc="-100" dirty="0">
                <a:solidFill>
                  <a:srgbClr val="000000"/>
                </a:solidFill>
                <a:latin typeface="+mn-ea"/>
              </a:rPr>
              <a:t>Z </a:t>
            </a:r>
            <a:r>
              <a:rPr lang="ko-KR" altLang="en-US" sz="1100" spc="-100" dirty="0">
                <a:solidFill>
                  <a:srgbClr val="000000"/>
                </a:solidFill>
                <a:latin typeface="+mn-ea"/>
              </a:rPr>
              <a:t>값을 </a:t>
            </a:r>
            <a:r>
              <a:rPr lang="ko-KR" altLang="en-US" sz="1100" spc="-100" dirty="0" err="1">
                <a:solidFill>
                  <a:srgbClr val="000000"/>
                </a:solidFill>
                <a:latin typeface="+mn-ea"/>
              </a:rPr>
              <a:t>시그모이드</a:t>
            </a:r>
            <a:r>
              <a:rPr lang="ko-KR" altLang="en-US" sz="1100" spc="-100" dirty="0">
                <a:solidFill>
                  <a:srgbClr val="000000"/>
                </a:solidFill>
                <a:latin typeface="+mn-ea"/>
              </a:rPr>
              <a:t> 함수로 조절</a:t>
            </a:r>
            <a:endParaRPr lang="en-US" altLang="ko-KR" sz="1100" spc="-1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4D4507-5431-4F4E-AE21-664AD15EA159}"/>
              </a:ext>
            </a:extLst>
          </p:cNvPr>
          <p:cNvSpPr/>
          <p:nvPr/>
        </p:nvSpPr>
        <p:spPr>
          <a:xfrm>
            <a:off x="8377238" y="4572000"/>
            <a:ext cx="17573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000000"/>
                </a:solidFill>
                <a:latin typeface="+mn-ea"/>
              </a:rPr>
              <a:t>임계 함수로 이진</a:t>
            </a:r>
            <a:r>
              <a:rPr lang="en-US" altLang="ko-KR" sz="1100" spc="-100" dirty="0">
                <a:solidFill>
                  <a:srgbClr val="000000"/>
                </a:solidFill>
                <a:latin typeface="+mn-ea"/>
              </a:rPr>
              <a:t>(0, 1) </a:t>
            </a:r>
            <a:r>
              <a:rPr lang="ko-KR" altLang="en-US" sz="1100" spc="-100" dirty="0">
                <a:solidFill>
                  <a:srgbClr val="000000"/>
                </a:solidFill>
                <a:latin typeface="+mn-ea"/>
              </a:rPr>
              <a:t>분류</a:t>
            </a:r>
            <a:endParaRPr lang="en-US" altLang="ko-KR" sz="1100" spc="-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972A1A1-5E75-4F6D-AA74-1F9B47D7BEC3}"/>
              </a:ext>
            </a:extLst>
          </p:cNvPr>
          <p:cNvCxnSpPr>
            <a:cxnSpLocks/>
          </p:cNvCxnSpPr>
          <p:nvPr/>
        </p:nvCxnSpPr>
        <p:spPr>
          <a:xfrm flipH="1" flipV="1">
            <a:off x="7777162" y="3838575"/>
            <a:ext cx="752476" cy="709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7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04-3 </a:t>
            </a:r>
            <a:r>
              <a:rPr lang="ko-KR" altLang="en-US" sz="2800" b="1" dirty="0"/>
              <a:t>경사 </a:t>
            </a:r>
            <a:r>
              <a:rPr lang="ko-KR" altLang="en-US" sz="2800" b="1" dirty="0" err="1"/>
              <a:t>하강법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E88530-5E35-4F64-B1C1-141458F5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5593"/>
            <a:ext cx="2438095" cy="1009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9565AF-2E73-44D4-B0BE-2ADCB1A99F76}"/>
              </a:ext>
            </a:extLst>
          </p:cNvPr>
          <p:cNvSpPr/>
          <p:nvPr/>
        </p:nvSpPr>
        <p:spPr>
          <a:xfrm>
            <a:off x="545690" y="1379075"/>
            <a:ext cx="438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[1]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평균제곱오차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=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비용함수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(Cost Function)</a:t>
            </a:r>
            <a:endParaRPr lang="en-US" altLang="ko-KR" sz="1400" spc="-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6DDAC5-C35D-4F64-802D-AA69696F1B20}"/>
              </a:ext>
            </a:extLst>
          </p:cNvPr>
          <p:cNvSpPr/>
          <p:nvPr/>
        </p:nvSpPr>
        <p:spPr>
          <a:xfrm>
            <a:off x="5277209" y="1379075"/>
            <a:ext cx="5220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[2]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비용함수값이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최소가 되는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w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b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를 찾아야 함</a:t>
            </a:r>
            <a:endParaRPr lang="en-US" altLang="ko-KR" sz="1400" spc="-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F1A7BB-F768-40D5-A22F-B1CB4E93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209" y="1965593"/>
            <a:ext cx="5752381" cy="22190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F44D4C-B347-4126-A128-041EF06D0382}"/>
              </a:ext>
            </a:extLst>
          </p:cNvPr>
          <p:cNvSpPr/>
          <p:nvPr/>
        </p:nvSpPr>
        <p:spPr>
          <a:xfrm>
            <a:off x="545690" y="3429000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[3]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가중치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w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업데이트 방법</a:t>
            </a:r>
            <a:endParaRPr lang="en-US" altLang="ko-KR" sz="1400" spc="-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EC9B58-C5DD-44B8-AF34-0586A0D12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24" y="3988142"/>
            <a:ext cx="3780952" cy="273333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336C0-463F-4A7C-B40A-ECB9833854EB}"/>
              </a:ext>
            </a:extLst>
          </p:cNvPr>
          <p:cNvSpPr/>
          <p:nvPr/>
        </p:nvSpPr>
        <p:spPr>
          <a:xfrm>
            <a:off x="5267121" y="4893143"/>
            <a:ext cx="5762469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최적의 </a:t>
            </a:r>
            <a:r>
              <a:rPr lang="en-US" altLang="ko-KR" dirty="0"/>
              <a:t>w</a:t>
            </a:r>
            <a:r>
              <a:rPr lang="ko-KR" altLang="en-US" dirty="0"/>
              <a:t>값을 찾아가기 위해서 비용함수를 </a:t>
            </a:r>
            <a:r>
              <a:rPr lang="en-US" altLang="ko-KR" dirty="0"/>
              <a:t>w</a:t>
            </a:r>
            <a:r>
              <a:rPr lang="ko-KR" altLang="en-US" dirty="0"/>
              <a:t>에 대해서 편미분한 것에 </a:t>
            </a:r>
            <a:r>
              <a:rPr lang="ko-KR" altLang="en-US" dirty="0" err="1"/>
              <a:t>학습률</a:t>
            </a:r>
            <a:r>
              <a:rPr lang="en-US" altLang="ko-KR" dirty="0"/>
              <a:t>(learning rate)</a:t>
            </a:r>
            <a:r>
              <a:rPr lang="ko-KR" altLang="en-US" dirty="0"/>
              <a:t>로 불리는 파라미터 알파를 곱한 것을 초기 설정된 </a:t>
            </a:r>
            <a:r>
              <a:rPr lang="en-US" altLang="ko-KR" dirty="0"/>
              <a:t>w </a:t>
            </a:r>
            <a:r>
              <a:rPr lang="ko-KR" altLang="en-US" dirty="0"/>
              <a:t>값에서 </a:t>
            </a:r>
            <a:r>
              <a:rPr lang="ko-KR" altLang="en-US" dirty="0" err="1"/>
              <a:t>빼준다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21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04-3 </a:t>
            </a:r>
            <a:r>
              <a:rPr lang="ko-KR" altLang="en-US" sz="2800" b="1" dirty="0"/>
              <a:t>경사 </a:t>
            </a:r>
            <a:r>
              <a:rPr lang="ko-KR" altLang="en-US" sz="2800" b="1" dirty="0" err="1"/>
              <a:t>하강법</a:t>
            </a:r>
            <a:endParaRPr lang="ko-KR" altLang="en-US" sz="28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C706CE-F5F6-4A22-B366-03F35371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21" y="2133635"/>
            <a:ext cx="2419048" cy="10476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9E8C5C-E653-4B64-A196-A245B67591B5}"/>
              </a:ext>
            </a:extLst>
          </p:cNvPr>
          <p:cNvSpPr/>
          <p:nvPr/>
        </p:nvSpPr>
        <p:spPr>
          <a:xfrm>
            <a:off x="575187" y="1671025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[3]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가중치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w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업데이트 공식</a:t>
            </a:r>
            <a:endParaRPr lang="en-US" altLang="ko-KR" sz="1400" spc="-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AB0DF9-59FF-4A95-B3D0-A2660E1D25CC}"/>
              </a:ext>
            </a:extLst>
          </p:cNvPr>
          <p:cNvSpPr/>
          <p:nvPr/>
        </p:nvSpPr>
        <p:spPr>
          <a:xfrm>
            <a:off x="3970164" y="1656277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[4]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가중치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w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업데이트 고찰</a:t>
            </a:r>
            <a:endParaRPr lang="en-US" altLang="ko-KR" sz="1400" spc="-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450FDA-CC33-4D30-B64A-79AC19D714F4}"/>
              </a:ext>
            </a:extLst>
          </p:cNvPr>
          <p:cNvSpPr/>
          <p:nvPr/>
        </p:nvSpPr>
        <p:spPr>
          <a:xfrm>
            <a:off x="4100049" y="2095319"/>
            <a:ext cx="7787147" cy="4193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비용함수를 </a:t>
            </a:r>
            <a:r>
              <a:rPr lang="en-US" altLang="ko-KR" dirty="0"/>
              <a:t>w</a:t>
            </a:r>
            <a:r>
              <a:rPr lang="ko-KR" altLang="en-US" dirty="0"/>
              <a:t>에 대해서 </a:t>
            </a:r>
            <a:r>
              <a:rPr lang="ko-KR" altLang="en-US" dirty="0" err="1"/>
              <a:t>편미분하면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위치에서 접선의 기울기와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현재 </a:t>
            </a:r>
            <a:r>
              <a:rPr lang="en-US" altLang="ko-KR" dirty="0"/>
              <a:t>w</a:t>
            </a:r>
            <a:r>
              <a:rPr lang="ko-KR" altLang="en-US" dirty="0"/>
              <a:t>가 최저점 좌측에 위치한 경우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</a:t>
            </a:r>
            <a:r>
              <a:rPr lang="en-US" altLang="ko-KR" dirty="0"/>
              <a:t>: </a:t>
            </a:r>
            <a:r>
              <a:rPr lang="ko-KR" altLang="en-US" dirty="0"/>
              <a:t>접선의 기울기가 음수 → </a:t>
            </a:r>
            <a:r>
              <a:rPr lang="en-US" altLang="ko-KR" dirty="0" err="1"/>
              <a:t>Wnew</a:t>
            </a:r>
            <a:r>
              <a:rPr lang="en-US" altLang="ko-KR" dirty="0"/>
              <a:t>=</a:t>
            </a:r>
            <a:r>
              <a:rPr lang="en-US" altLang="ko-KR" dirty="0" err="1"/>
              <a:t>Wold</a:t>
            </a:r>
            <a:r>
              <a:rPr lang="en-US" altLang="ko-KR" dirty="0"/>
              <a:t>-</a:t>
            </a:r>
            <a:r>
              <a:rPr lang="ko-KR" altLang="en-US" dirty="0"/>
              <a:t>기울기 →</a:t>
            </a:r>
            <a:r>
              <a:rPr lang="en-US" altLang="ko-KR" dirty="0"/>
              <a:t> </a:t>
            </a:r>
            <a:r>
              <a:rPr lang="ko-KR" altLang="en-US" dirty="0"/>
              <a:t>결국 </a:t>
            </a:r>
            <a:r>
              <a:rPr lang="en-US" altLang="ko-KR" dirty="0" err="1"/>
              <a:t>Wnew</a:t>
            </a:r>
            <a:r>
              <a:rPr lang="en-US" altLang="ko-KR" dirty="0"/>
              <a:t> &gt; </a:t>
            </a:r>
            <a:r>
              <a:rPr lang="en-US" altLang="ko-KR" dirty="0" err="1"/>
              <a:t>Wold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→</a:t>
            </a:r>
            <a:r>
              <a:rPr lang="en-US" altLang="ko-KR" dirty="0"/>
              <a:t> w </a:t>
            </a:r>
            <a:r>
              <a:rPr lang="ko-KR" altLang="en-US" dirty="0"/>
              <a:t>우측이동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현재 </a:t>
            </a:r>
            <a:r>
              <a:rPr lang="en-US" altLang="ko-KR" dirty="0"/>
              <a:t>w</a:t>
            </a:r>
            <a:r>
              <a:rPr lang="ko-KR" altLang="en-US" dirty="0"/>
              <a:t>가 최저점 우측에 위치한 경우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</a:t>
            </a:r>
            <a:r>
              <a:rPr lang="en-US" altLang="ko-KR" dirty="0"/>
              <a:t>: </a:t>
            </a:r>
            <a:r>
              <a:rPr lang="ko-KR" altLang="en-US" dirty="0"/>
              <a:t>접선의 기울기가 양수 →</a:t>
            </a:r>
            <a:r>
              <a:rPr lang="en-US" altLang="ko-KR" dirty="0"/>
              <a:t> </a:t>
            </a:r>
            <a:r>
              <a:rPr lang="en-US" altLang="ko-KR" dirty="0" err="1"/>
              <a:t>Wnew</a:t>
            </a:r>
            <a:r>
              <a:rPr lang="en-US" altLang="ko-KR" dirty="0"/>
              <a:t>=</a:t>
            </a:r>
            <a:r>
              <a:rPr lang="en-US" altLang="ko-KR" dirty="0" err="1"/>
              <a:t>Wold</a:t>
            </a:r>
            <a:r>
              <a:rPr lang="en-US" altLang="ko-KR" dirty="0"/>
              <a:t>-</a:t>
            </a:r>
            <a:r>
              <a:rPr lang="ko-KR" altLang="en-US" dirty="0"/>
              <a:t>기울기 →</a:t>
            </a:r>
            <a:r>
              <a:rPr lang="en-US" altLang="ko-KR" dirty="0"/>
              <a:t> </a:t>
            </a:r>
            <a:r>
              <a:rPr lang="ko-KR" altLang="en-US" dirty="0"/>
              <a:t>결국 </a:t>
            </a:r>
            <a:r>
              <a:rPr lang="en-US" altLang="ko-KR" dirty="0" err="1"/>
              <a:t>Wnew</a:t>
            </a:r>
            <a:r>
              <a:rPr lang="en-US" altLang="ko-KR" dirty="0"/>
              <a:t> &lt; </a:t>
            </a:r>
            <a:r>
              <a:rPr lang="en-US" altLang="ko-KR" dirty="0" err="1"/>
              <a:t>Wold</a:t>
            </a:r>
            <a:r>
              <a:rPr lang="en-US" altLang="ko-KR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→</a:t>
            </a:r>
            <a:r>
              <a:rPr lang="en-US" altLang="ko-KR" dirty="0"/>
              <a:t> w </a:t>
            </a:r>
            <a:r>
              <a:rPr lang="ko-KR" altLang="en-US" dirty="0"/>
              <a:t>좌측이동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기울기의 부호에 </a:t>
            </a:r>
            <a:r>
              <a:rPr lang="ko-KR" altLang="en-US" dirty="0" err="1"/>
              <a:t>신경쓰지</a:t>
            </a:r>
            <a:r>
              <a:rPr lang="ko-KR" altLang="en-US" dirty="0"/>
              <a:t> 말고</a:t>
            </a:r>
            <a:r>
              <a:rPr lang="en-US" altLang="ko-KR" dirty="0"/>
              <a:t>, "</a:t>
            </a:r>
            <a:r>
              <a:rPr lang="en-US" altLang="ko-KR" dirty="0" err="1"/>
              <a:t>Wnew</a:t>
            </a:r>
            <a:r>
              <a:rPr lang="en-US" altLang="ko-KR" dirty="0"/>
              <a:t>=</a:t>
            </a:r>
            <a:r>
              <a:rPr lang="en-US" altLang="ko-KR" dirty="0" err="1"/>
              <a:t>Wold</a:t>
            </a:r>
            <a:r>
              <a:rPr lang="en-US" altLang="ko-KR" dirty="0"/>
              <a:t>-</a:t>
            </a:r>
            <a:r>
              <a:rPr lang="ko-KR" altLang="en-US" dirty="0"/>
              <a:t>기울기</a:t>
            </a:r>
            <a:r>
              <a:rPr lang="en-US" altLang="ko-KR" dirty="0"/>
              <a:t>" </a:t>
            </a:r>
            <a:r>
              <a:rPr lang="ko-KR" altLang="en-US" dirty="0"/>
              <a:t>공식을 적용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바로 이런 점 때문에 비용함수의 </a:t>
            </a:r>
            <a:r>
              <a:rPr lang="ko-KR" altLang="en-US" dirty="0" err="1"/>
              <a:t>미분값</a:t>
            </a:r>
            <a:r>
              <a:rPr lang="en-US" altLang="ko-KR" dirty="0"/>
              <a:t>(=</a:t>
            </a:r>
            <a:r>
              <a:rPr lang="ko-KR" altLang="en-US" dirty="0"/>
              <a:t>접선의 기울기</a:t>
            </a:r>
            <a:r>
              <a:rPr lang="en-US" altLang="ko-KR" dirty="0"/>
              <a:t>)</a:t>
            </a:r>
            <a:r>
              <a:rPr lang="ko-KR" altLang="en-US" dirty="0"/>
              <a:t>를 가지고 </a:t>
            </a:r>
            <a:r>
              <a:rPr lang="en-US" altLang="ko-KR" dirty="0"/>
              <a:t>w</a:t>
            </a:r>
            <a:r>
              <a:rPr lang="ko-KR" altLang="en-US" dirty="0"/>
              <a:t>값을 업데이트함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33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04-3 </a:t>
            </a:r>
            <a:r>
              <a:rPr lang="ko-KR" altLang="en-US" sz="2800" b="1" dirty="0"/>
              <a:t>경사 </a:t>
            </a:r>
            <a:r>
              <a:rPr lang="ko-KR" altLang="en-US" sz="2800" b="1" dirty="0" err="1"/>
              <a:t>하강법</a:t>
            </a:r>
            <a:endParaRPr lang="ko-KR" altLang="en-US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525248-BABE-4816-A0B1-658DCCA5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6" y="1733821"/>
            <a:ext cx="5247619" cy="228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E6B37C-4A0D-4080-AA13-BFAC7DA57080}"/>
              </a:ext>
            </a:extLst>
          </p:cNvPr>
          <p:cNvSpPr/>
          <p:nvPr/>
        </p:nvSpPr>
        <p:spPr>
          <a:xfrm>
            <a:off x="7129001" y="2876678"/>
            <a:ext cx="396178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바로 이렇게 점차 접선의 기울기가 감소하는 것이 </a:t>
            </a:r>
            <a:r>
              <a:rPr lang="ko-KR" altLang="en-US" dirty="0" err="1"/>
              <a:t>경사하강법임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접선의 기울기가 </a:t>
            </a:r>
            <a:r>
              <a:rPr lang="en-US" altLang="ko-KR" dirty="0"/>
              <a:t>0</a:t>
            </a:r>
            <a:r>
              <a:rPr lang="ko-KR" altLang="en-US" dirty="0"/>
              <a:t>이 될 때가 최적의 </a:t>
            </a:r>
            <a:r>
              <a:rPr lang="en-US" altLang="ko-KR" dirty="0"/>
              <a:t>w</a:t>
            </a:r>
            <a:r>
              <a:rPr lang="ko-KR" altLang="en-US" dirty="0"/>
              <a:t>값이 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33B0C7-72A6-4B3D-9D85-1E4D4AAC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6" y="4892286"/>
            <a:ext cx="7038095" cy="1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A17811-C11F-4EA4-917B-95B46B41198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115665" y="2876678"/>
            <a:ext cx="1013336" cy="738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74D2FC7-FA18-47CB-A27B-24804BDF21B4}"/>
              </a:ext>
            </a:extLst>
          </p:cNvPr>
          <p:cNvCxnSpPr>
            <a:stCxn id="9" idx="2"/>
            <a:endCxn id="12" idx="3"/>
          </p:cNvCxnSpPr>
          <p:nvPr/>
        </p:nvCxnSpPr>
        <p:spPr>
          <a:xfrm rot="5400000">
            <a:off x="7896021" y="4364127"/>
            <a:ext cx="1223995" cy="1203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2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04-3 </a:t>
            </a:r>
            <a:r>
              <a:rPr lang="ko-KR" altLang="en-US" sz="2800" b="1" dirty="0"/>
              <a:t>로지스틱 손실 함수를 경사 하강법에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적용합니다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크로스 엔트로피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(cross entropy)</a:t>
            </a:r>
            <a:r>
              <a:rPr lang="en-US" altLang="ko-KR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손실 함수의 이진 버전이 로지스틱 손실 함수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로지스틱 함수와 다름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F067F2-2755-45F3-8DFC-1558201F9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762" y="2592979"/>
            <a:ext cx="3790476" cy="4666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19A99A-523C-4F33-ADD2-DF36E91B2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24" y="3059646"/>
            <a:ext cx="8580952" cy="12761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B627C1-DE8F-4270-A67F-46C2BF9F8AC8}"/>
              </a:ext>
            </a:extLst>
          </p:cNvPr>
          <p:cNvSpPr/>
          <p:nvPr/>
        </p:nvSpPr>
        <p:spPr>
          <a:xfrm>
            <a:off x="6096000" y="4335242"/>
            <a:ext cx="3283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의 값이 우리가 원하는 목표치가 된다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6F6486-DCFA-4F18-AB4A-83D922C05E1C}"/>
              </a:ext>
            </a:extLst>
          </p:cNvPr>
          <p:cNvSpPr/>
          <p:nvPr/>
        </p:nvSpPr>
        <p:spPr>
          <a:xfrm>
            <a:off x="1805524" y="4335243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y</a:t>
            </a:r>
            <a:r>
              <a:rPr lang="ko-KR" altLang="en-US" sz="1400" dirty="0">
                <a:latin typeface="+mn-ea"/>
              </a:rPr>
              <a:t>에 따라서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6F0AFE-6B2B-4C48-80F4-D01129D82635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2859018" y="4489131"/>
            <a:ext cx="323698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0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04-3 </a:t>
            </a:r>
            <a:r>
              <a:rPr lang="ko-KR" altLang="en-US" sz="2800" b="1" dirty="0"/>
              <a:t>로지스틱 손실 함수를 경사 하강법에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적용합니다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로지스틱 손실 함수 미분</a:t>
            </a:r>
            <a:endParaRPr lang="en-US" altLang="ko-KR" sz="1400" spc="-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AC3186-BCBB-4F2A-9741-6E470A5C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666" y="2557880"/>
            <a:ext cx="2490667" cy="17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2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04-3 </a:t>
            </a:r>
            <a:r>
              <a:rPr lang="ko-KR" altLang="en-US" sz="2800" b="1" dirty="0"/>
              <a:t>로지스틱 손실 함수를 경사 하강법에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적용합니다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395937" y="1483106"/>
            <a:ext cx="6077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로지스틱 손실 함수의 미분 과정 정리하고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역전파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이해하기</a:t>
            </a:r>
            <a:endParaRPr lang="en-US" altLang="ko-KR" sz="1400" spc="-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3C44A9-62D8-482A-B583-DC16FD62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7" y="2076263"/>
            <a:ext cx="6361905" cy="228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43" y="1323890"/>
            <a:ext cx="5029626" cy="4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04-3 </a:t>
            </a:r>
            <a:r>
              <a:rPr lang="ko-KR" altLang="en-US" sz="2800" b="1" dirty="0"/>
              <a:t>로지스틱 손실 함수를 경사 하강법에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적용합니다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2667189" y="1235631"/>
            <a:ext cx="6077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100" dirty="0">
                <a:solidFill>
                  <a:srgbClr val="000000"/>
                </a:solidFill>
                <a:latin typeface="+mn-ea"/>
              </a:rPr>
              <a:t>로지스틱 손실 함수 미분하기</a:t>
            </a:r>
            <a:endParaRPr lang="en-US" altLang="ko-KR" sz="1400" b="1" spc="-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872" y="2261648"/>
            <a:ext cx="4679660" cy="35097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10006" y="2235430"/>
            <a:ext cx="4653936" cy="34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0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04-3 </a:t>
            </a:r>
            <a:r>
              <a:rPr lang="ko-KR" altLang="en-US" sz="2800" b="1" dirty="0"/>
              <a:t>로지스틱 손실 함수를 경사 하강법에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적용합니다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로지스틱 손실 함수로 가중치와 절편 업데이트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738463-9D62-4C41-87E1-551D98D495CC}"/>
              </a:ext>
            </a:extLst>
          </p:cNvPr>
          <p:cNvGrpSpPr/>
          <p:nvPr/>
        </p:nvGrpSpPr>
        <p:grpSpPr>
          <a:xfrm>
            <a:off x="4743619" y="2781381"/>
            <a:ext cx="2704762" cy="1295238"/>
            <a:chOff x="4743619" y="3086143"/>
            <a:chExt cx="2704762" cy="1295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8407A51-C568-49F5-B24C-691F61D4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3619" y="3086143"/>
              <a:ext cx="2704762" cy="68571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C37B2CE-BB7E-4F51-9D1B-BDBDD8336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3619" y="3771857"/>
              <a:ext cx="2342857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15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04-1 </a:t>
            </a:r>
            <a:r>
              <a:rPr lang="ko-KR" altLang="en-US" sz="2800" b="1" dirty="0"/>
              <a:t>초기 인공지능 알고리즘과 로지스틱 회귀를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1957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년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코넬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항공 연구소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(Cornell Aeronautical Lab)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의 프랑크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로젠블라트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(Frank Rosenblatt)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는</a:t>
            </a:r>
          </a:p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이진 분류 문제에서 최적의 가중치를 학습하는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퍼셉트론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(Perceptron)</a:t>
            </a:r>
            <a:r>
              <a:rPr lang="en-US" altLang="ko-KR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알고리즘을 발표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3F9E62-F7EE-49EC-A7C5-2EE823FE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85" y="2619476"/>
            <a:ext cx="4371429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86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04-5 </a:t>
            </a:r>
            <a:r>
              <a:rPr lang="ko-KR" altLang="en-US" sz="2800" b="1" dirty="0"/>
              <a:t>로지스틱 회귀를 위한 뉴런을 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8AAA0B-F5DE-4979-99D2-A1A1D146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38" y="2549214"/>
            <a:ext cx="4104762" cy="24476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E158FC-381F-495E-BDDB-1014FD8CB56E}"/>
              </a:ext>
            </a:extLst>
          </p:cNvPr>
          <p:cNvSpPr/>
          <p:nvPr/>
        </p:nvSpPr>
        <p:spPr>
          <a:xfrm>
            <a:off x="0" y="178470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latin typeface="+mn-ea"/>
              </a:rPr>
              <a:t>모델을 학습시킨 세트로 또 성능을 평가하면 좋은 성능이 나오므로</a:t>
            </a:r>
            <a:r>
              <a:rPr lang="en-US" altLang="ko-KR" spc="-100" dirty="0">
                <a:latin typeface="+mn-ea"/>
              </a:rPr>
              <a:t>,</a:t>
            </a:r>
            <a:r>
              <a:rPr lang="ko-KR" altLang="en-US" spc="-100" dirty="0">
                <a:latin typeface="+mn-ea"/>
              </a:rPr>
              <a:t> 그렇게 하면 안됨</a:t>
            </a:r>
            <a:r>
              <a:rPr lang="en-US" altLang="ko-KR" spc="-100" dirty="0">
                <a:latin typeface="+mn-ea"/>
              </a:rPr>
              <a:t>.</a:t>
            </a:r>
            <a:r>
              <a:rPr lang="ko-KR" altLang="en-US" spc="-100" dirty="0">
                <a:latin typeface="+mn-ea"/>
              </a:rPr>
              <a:t> </a:t>
            </a:r>
            <a:endParaRPr lang="en-US" altLang="ko-KR" spc="-100" dirty="0">
              <a:latin typeface="+mn-ea"/>
            </a:endParaRPr>
          </a:p>
          <a:p>
            <a:pPr algn="ctr"/>
            <a:r>
              <a:rPr lang="ko-KR" altLang="en-US" spc="-100" dirty="0">
                <a:latin typeface="+mn-ea"/>
              </a:rPr>
              <a:t>따라서 훈련</a:t>
            </a:r>
            <a:r>
              <a:rPr lang="en-US" altLang="ko-KR" spc="-100" dirty="0">
                <a:latin typeface="+mn-ea"/>
              </a:rPr>
              <a:t>, </a:t>
            </a:r>
            <a:r>
              <a:rPr lang="ko-KR" altLang="en-US" spc="-100" dirty="0">
                <a:latin typeface="+mn-ea"/>
              </a:rPr>
              <a:t>테스트 용도의 세트를 구분해야 함</a:t>
            </a:r>
            <a:endParaRPr lang="en-US" altLang="ko-KR" spc="-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902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04-5 </a:t>
            </a:r>
            <a:r>
              <a:rPr lang="ko-KR" altLang="en-US" sz="2800" b="1" dirty="0"/>
              <a:t>로지스틱 회귀를 위한 뉴런을 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158FC-381F-495E-BDDB-1014FD8CB56E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 err="1">
                <a:latin typeface="+mn-ea"/>
              </a:rPr>
              <a:t>사이킷런에</a:t>
            </a:r>
            <a:r>
              <a:rPr lang="ko-KR" altLang="en-US" spc="-100" dirty="0">
                <a:latin typeface="+mn-ea"/>
              </a:rPr>
              <a:t> 준비되어 있는 도구를 사용하면 세트를 편리하게</a:t>
            </a:r>
            <a:r>
              <a:rPr lang="en-US" altLang="ko-KR" spc="-100" dirty="0">
                <a:latin typeface="+mn-ea"/>
              </a:rPr>
              <a:t> </a:t>
            </a:r>
            <a:r>
              <a:rPr lang="ko-KR" altLang="en-US" spc="-100" dirty="0">
                <a:latin typeface="+mn-ea"/>
              </a:rPr>
              <a:t>나눌 수 있음</a:t>
            </a:r>
            <a:endParaRPr lang="en-US" altLang="ko-KR" spc="-100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1E265D-EB06-4CBA-9F17-3DF033AC1404}"/>
              </a:ext>
            </a:extLst>
          </p:cNvPr>
          <p:cNvGrpSpPr/>
          <p:nvPr/>
        </p:nvGrpSpPr>
        <p:grpSpPr>
          <a:xfrm>
            <a:off x="2538857" y="2333771"/>
            <a:ext cx="7114286" cy="1608236"/>
            <a:chOff x="2538857" y="2948047"/>
            <a:chExt cx="7114286" cy="160823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D4143B8-20BE-49A5-8907-E5F7E8FA5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857" y="2948047"/>
              <a:ext cx="7114286" cy="9619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AB6F46-86BD-4CE2-8BBB-6B0C0184B2D3}"/>
                </a:ext>
              </a:extLst>
            </p:cNvPr>
            <p:cNvSpPr/>
            <p:nvPr/>
          </p:nvSpPr>
          <p:spPr>
            <a:xfrm>
              <a:off x="2538857" y="3909952"/>
              <a:ext cx="385233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Typo_SSiGothic_120"/>
                </a:rPr>
                <a:t>① </a:t>
              </a:r>
              <a:r>
                <a:rPr lang="ko-KR" altLang="en-US" sz="1200" dirty="0">
                  <a:latin typeface="Typo_SSiGothic_120"/>
                </a:rPr>
                <a:t>훈련 데이터를 나눌 때 클래스 비율을 동일하게 나눔</a:t>
              </a:r>
              <a:endParaRPr lang="en-US" altLang="ko-KR" sz="1200" dirty="0">
                <a:latin typeface="Typo_SSiGothic_120"/>
              </a:endParaRPr>
            </a:p>
            <a:p>
              <a:r>
                <a:rPr lang="en-US" altLang="ko-KR" sz="1200" dirty="0"/>
                <a:t>② </a:t>
              </a:r>
              <a:r>
                <a:rPr lang="ko-KR" altLang="en-US" sz="1200" dirty="0"/>
                <a:t>데이터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세트를</a:t>
              </a:r>
              <a:r>
                <a:rPr lang="en-US" altLang="ko-KR" sz="1200" dirty="0"/>
                <a:t> 75:25 </a:t>
              </a:r>
              <a:r>
                <a:rPr lang="ko-KR" altLang="en-US" sz="1200" dirty="0"/>
                <a:t>비율로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나눔</a:t>
              </a:r>
              <a:endParaRPr lang="en-US" altLang="ko-KR" sz="1200" dirty="0"/>
            </a:p>
            <a:p>
              <a:r>
                <a:rPr lang="en-US" altLang="ko-KR" sz="1200" dirty="0"/>
                <a:t>③ </a:t>
              </a:r>
              <a:r>
                <a:rPr lang="ko-KR" altLang="en-US" sz="1200" dirty="0"/>
                <a:t>무작위로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데이터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세트를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섞은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다음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나눔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87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04-5 </a:t>
            </a:r>
            <a:r>
              <a:rPr lang="ko-KR" altLang="en-US" sz="2800" b="1" dirty="0"/>
              <a:t>로지스틱 회귀를 위한 뉴런을 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614A2B-1A61-44AF-8272-DFA1F580E8C3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latin typeface="+mn-ea"/>
              </a:rPr>
              <a:t>모델 훈련 후 테스트 세트로 모델 정확도 평가하기</a:t>
            </a:r>
            <a:endParaRPr lang="en-US" altLang="ko-KR" spc="-100" dirty="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0DC809-1AA9-41EC-9A5A-67CC7181A63F}"/>
              </a:ext>
            </a:extLst>
          </p:cNvPr>
          <p:cNvGrpSpPr/>
          <p:nvPr/>
        </p:nvGrpSpPr>
        <p:grpSpPr>
          <a:xfrm>
            <a:off x="2524571" y="2333771"/>
            <a:ext cx="7142857" cy="1675580"/>
            <a:chOff x="2524571" y="3024238"/>
            <a:chExt cx="7142857" cy="16755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9CF407-76CF-459B-8B60-42A1EE865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571" y="3024238"/>
              <a:ext cx="7142857" cy="80952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9538E7C-3C29-484D-88BC-F1200EBA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4094" y="3909342"/>
              <a:ext cx="7123809" cy="790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69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04-6 </a:t>
            </a:r>
            <a:r>
              <a:rPr lang="ko-KR" altLang="en-US" sz="2800" b="1" dirty="0"/>
              <a:t>로지스틱 회귀 뉴런으로 </a:t>
            </a:r>
            <a:r>
              <a:rPr lang="ko-KR" altLang="en-US" sz="2800" b="1" dirty="0" err="1"/>
              <a:t>단일층</a:t>
            </a:r>
            <a:r>
              <a:rPr lang="ko-KR" altLang="en-US" sz="2800" b="1" dirty="0"/>
              <a:t> 신경망을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614A2B-1A61-44AF-8272-DFA1F580E8C3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latin typeface="+mn-ea"/>
              </a:rPr>
              <a:t>일반적으로 신경망은 다음과 같이 표현</a:t>
            </a:r>
            <a:endParaRPr lang="en-US" altLang="ko-KR" spc="-100" dirty="0">
              <a:latin typeface="+mn-ea"/>
            </a:endParaRPr>
          </a:p>
          <a:p>
            <a:pPr algn="ctr"/>
            <a:r>
              <a:rPr lang="ko-KR" altLang="en-US" sz="1400" spc="-100" dirty="0">
                <a:latin typeface="+mn-ea"/>
              </a:rPr>
              <a:t>가장 왼쪽 </a:t>
            </a:r>
            <a:r>
              <a:rPr lang="ko-KR" altLang="en-US" sz="1400" spc="-100" dirty="0" err="1">
                <a:latin typeface="+mn-ea"/>
              </a:rPr>
              <a:t>입력층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(input layer)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가장 오른쪽 </a:t>
            </a:r>
            <a:r>
              <a:rPr lang="ko-KR" altLang="en-US" sz="1400" spc="-100" dirty="0" err="1">
                <a:latin typeface="+mn-ea"/>
              </a:rPr>
              <a:t>출력층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(output layer)</a:t>
            </a:r>
            <a:r>
              <a:rPr lang="en-US" altLang="ko-KR" sz="1200" spc="-100" dirty="0">
                <a:latin typeface="+mn-ea"/>
              </a:rPr>
              <a:t>,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가운데 층들 </a:t>
            </a:r>
            <a:r>
              <a:rPr lang="ko-KR" altLang="en-US" sz="1400" spc="-100" dirty="0" err="1">
                <a:latin typeface="+mn-ea"/>
              </a:rPr>
              <a:t>은닉층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(hidden layer)</a:t>
            </a:r>
            <a:r>
              <a:rPr lang="ko-KR" altLang="en-US" sz="1400" spc="-100" dirty="0">
                <a:latin typeface="+mn-ea"/>
              </a:rPr>
              <a:t>이라 부름</a:t>
            </a:r>
            <a:endParaRPr lang="en-US" altLang="ko-KR" sz="1400" spc="-1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587733-C4A6-44D4-A2FA-EF5B8B95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24" y="2514714"/>
            <a:ext cx="3780952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04-6 </a:t>
            </a:r>
            <a:r>
              <a:rPr lang="ko-KR" altLang="en-US" sz="2800" b="1" dirty="0"/>
              <a:t>로지스틱 회귀 뉴런으로 </a:t>
            </a:r>
            <a:r>
              <a:rPr lang="ko-KR" altLang="en-US" sz="2800" b="1" dirty="0" err="1"/>
              <a:t>단일층</a:t>
            </a:r>
            <a:r>
              <a:rPr lang="ko-KR" altLang="en-US" sz="2800" b="1" dirty="0"/>
              <a:t> 신경망을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614A2B-1A61-44AF-8272-DFA1F580E8C3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 err="1">
                <a:latin typeface="+mn-ea"/>
              </a:rPr>
              <a:t>단일층</a:t>
            </a:r>
            <a:r>
              <a:rPr lang="ko-KR" altLang="en-US" spc="-100" dirty="0">
                <a:latin typeface="+mn-ea"/>
              </a:rPr>
              <a:t> 신경망의 구조</a:t>
            </a:r>
            <a:endParaRPr lang="en-US" altLang="ko-KR" sz="1400" spc="-1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58D89B-5911-49A1-940D-DA70BE95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05" y="2476619"/>
            <a:ext cx="2876190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3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04-6 </a:t>
            </a:r>
            <a:r>
              <a:rPr lang="ko-KR" altLang="en-US" sz="2800" b="1" dirty="0"/>
              <a:t>로지스틱 회귀 뉴런으로 </a:t>
            </a:r>
            <a:r>
              <a:rPr lang="ko-KR" altLang="en-US" sz="2800" b="1" dirty="0" err="1"/>
              <a:t>단일층</a:t>
            </a:r>
            <a:r>
              <a:rPr lang="ko-KR" altLang="en-US" sz="2800" b="1" dirty="0"/>
              <a:t> 신경망을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4A65AC-AC42-4A44-A7E4-6D8963C6262D}"/>
              </a:ext>
            </a:extLst>
          </p:cNvPr>
          <p:cNvSpPr/>
          <p:nvPr/>
        </p:nvSpPr>
        <p:spPr>
          <a:xfrm>
            <a:off x="0" y="1784701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latin typeface="+mn-ea"/>
              </a:rPr>
              <a:t>확률적</a:t>
            </a:r>
            <a:r>
              <a:rPr lang="en-US" altLang="ko-KR" spc="-100" dirty="0">
                <a:latin typeface="+mn-ea"/>
              </a:rPr>
              <a:t> </a:t>
            </a:r>
            <a:r>
              <a:rPr lang="ko-KR" altLang="en-US" spc="-100" dirty="0">
                <a:latin typeface="+mn-ea"/>
              </a:rPr>
              <a:t>경사</a:t>
            </a:r>
            <a:r>
              <a:rPr lang="en-US" altLang="ko-KR" spc="-100" dirty="0">
                <a:latin typeface="+mn-ea"/>
              </a:rPr>
              <a:t> </a:t>
            </a:r>
            <a:r>
              <a:rPr lang="ko-KR" altLang="en-US" spc="-100" dirty="0" err="1">
                <a:latin typeface="+mn-ea"/>
              </a:rPr>
              <a:t>하강법</a:t>
            </a:r>
            <a:r>
              <a:rPr lang="en-US" altLang="ko-KR" spc="-100" dirty="0">
                <a:latin typeface="+mn-ea"/>
              </a:rPr>
              <a:t>(stochastic gradient descent)</a:t>
            </a:r>
          </a:p>
          <a:p>
            <a:pPr algn="ctr"/>
            <a:r>
              <a:rPr lang="ko-KR" altLang="en-US" sz="1400" spc="-100" dirty="0">
                <a:latin typeface="+mn-ea"/>
              </a:rPr>
              <a:t>지금까지 사용한 경사 </a:t>
            </a:r>
            <a:r>
              <a:rPr lang="ko-KR" altLang="en-US" sz="1400" spc="-100" dirty="0" err="1">
                <a:latin typeface="+mn-ea"/>
              </a:rPr>
              <a:t>하강법</a:t>
            </a:r>
            <a:endParaRPr lang="en-US" altLang="ko-KR" sz="1400" spc="-100" dirty="0">
              <a:latin typeface="+mn-ea"/>
            </a:endParaRPr>
          </a:p>
          <a:p>
            <a:pPr algn="ctr"/>
            <a:r>
              <a:rPr lang="ko-KR" altLang="en-US" sz="1400" spc="-100" dirty="0">
                <a:latin typeface="+mn-ea"/>
              </a:rPr>
              <a:t>샘플 데이터 </a:t>
            </a:r>
            <a:r>
              <a:rPr lang="en-US" altLang="ko-KR" sz="1400" spc="-100" dirty="0">
                <a:latin typeface="+mn-ea"/>
              </a:rPr>
              <a:t>1</a:t>
            </a:r>
            <a:r>
              <a:rPr lang="ko-KR" altLang="en-US" sz="1400" spc="-100" dirty="0">
                <a:latin typeface="+mn-ea"/>
              </a:rPr>
              <a:t>개에 대한 </a:t>
            </a:r>
            <a:r>
              <a:rPr lang="ko-KR" altLang="en-US" sz="1400" spc="-100" dirty="0" err="1">
                <a:latin typeface="+mn-ea"/>
              </a:rPr>
              <a:t>그레이디언트</a:t>
            </a:r>
            <a:r>
              <a:rPr lang="ko-KR" altLang="en-US" sz="1400" spc="-100" dirty="0">
                <a:latin typeface="+mn-ea"/>
              </a:rPr>
              <a:t> 계산</a:t>
            </a:r>
            <a:r>
              <a:rPr lang="en-US" altLang="ko-KR" sz="1400" spc="-100" dirty="0"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C262DC-2BBB-4992-8820-32E8FC73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476" y="2764658"/>
            <a:ext cx="6419048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0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04-6 </a:t>
            </a:r>
            <a:r>
              <a:rPr lang="ko-KR" altLang="en-US" sz="2800" b="1" dirty="0"/>
              <a:t>로지스틱 회귀 뉴런으로 </a:t>
            </a:r>
            <a:r>
              <a:rPr lang="ko-KR" altLang="en-US" sz="2800" b="1" dirty="0" err="1"/>
              <a:t>단일층</a:t>
            </a:r>
            <a:r>
              <a:rPr lang="ko-KR" altLang="en-US" sz="2800" b="1" dirty="0"/>
              <a:t> 신경망을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4A65AC-AC42-4A44-A7E4-6D8963C6262D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latin typeface="+mn-ea"/>
              </a:rPr>
              <a:t>배치</a:t>
            </a:r>
            <a:r>
              <a:rPr lang="en-US" altLang="ko-KR" spc="-100" dirty="0">
                <a:latin typeface="+mn-ea"/>
              </a:rPr>
              <a:t> </a:t>
            </a:r>
            <a:r>
              <a:rPr lang="ko-KR" altLang="en-US" spc="-100" dirty="0">
                <a:latin typeface="+mn-ea"/>
              </a:rPr>
              <a:t>경사</a:t>
            </a:r>
            <a:r>
              <a:rPr lang="en-US" altLang="ko-KR" spc="-100" dirty="0">
                <a:latin typeface="+mn-ea"/>
              </a:rPr>
              <a:t> </a:t>
            </a:r>
            <a:r>
              <a:rPr lang="ko-KR" altLang="en-US" spc="-100" dirty="0" err="1">
                <a:latin typeface="+mn-ea"/>
              </a:rPr>
              <a:t>하강법</a:t>
            </a:r>
            <a:r>
              <a:rPr lang="en-US" altLang="ko-KR" spc="-100" dirty="0">
                <a:latin typeface="+mn-ea"/>
              </a:rPr>
              <a:t>(batch gradient descent)</a:t>
            </a:r>
          </a:p>
          <a:p>
            <a:pPr algn="ctr"/>
            <a:r>
              <a:rPr lang="ko-KR" altLang="en-US" sz="1400" spc="-100" dirty="0">
                <a:latin typeface="+mn-ea"/>
              </a:rPr>
              <a:t>전체 훈련 세트를 사용하여 한 번에 </a:t>
            </a:r>
            <a:r>
              <a:rPr lang="ko-KR" altLang="en-US" sz="1400" spc="-100" dirty="0" err="1">
                <a:latin typeface="+mn-ea"/>
              </a:rPr>
              <a:t>그레이디언트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계산</a:t>
            </a:r>
            <a:endParaRPr lang="en-US" altLang="ko-KR" sz="1400" spc="-1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D53ACA-3143-4C94-87C9-88A984DD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71" y="2486143"/>
            <a:ext cx="6942857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08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04-6 </a:t>
            </a:r>
            <a:r>
              <a:rPr lang="ko-KR" altLang="en-US" sz="2800" b="1" dirty="0"/>
              <a:t>로지스틱 회귀 뉴런으로 </a:t>
            </a:r>
            <a:r>
              <a:rPr lang="ko-KR" altLang="en-US" sz="2800" b="1" dirty="0" err="1"/>
              <a:t>단일층</a:t>
            </a:r>
            <a:r>
              <a:rPr lang="ko-KR" altLang="en-US" sz="2800" b="1" dirty="0"/>
              <a:t> 신경망을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4A65AC-AC42-4A44-A7E4-6D8963C6262D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latin typeface="+mn-ea"/>
              </a:rPr>
              <a:t>미니 배치</a:t>
            </a:r>
            <a:r>
              <a:rPr lang="en-US" altLang="ko-KR" spc="-100" dirty="0">
                <a:latin typeface="+mn-ea"/>
              </a:rPr>
              <a:t> </a:t>
            </a:r>
            <a:r>
              <a:rPr lang="ko-KR" altLang="en-US" spc="-100" dirty="0">
                <a:latin typeface="+mn-ea"/>
              </a:rPr>
              <a:t>경사</a:t>
            </a:r>
            <a:r>
              <a:rPr lang="en-US" altLang="ko-KR" spc="-100" dirty="0">
                <a:latin typeface="+mn-ea"/>
              </a:rPr>
              <a:t> </a:t>
            </a:r>
            <a:r>
              <a:rPr lang="ko-KR" altLang="en-US" spc="-100" dirty="0" err="1">
                <a:latin typeface="+mn-ea"/>
              </a:rPr>
              <a:t>하강법</a:t>
            </a:r>
            <a:r>
              <a:rPr lang="en-US" altLang="ko-KR" spc="-100" dirty="0">
                <a:latin typeface="+mn-ea"/>
              </a:rPr>
              <a:t>(mini-batch gradient descent)</a:t>
            </a:r>
          </a:p>
          <a:p>
            <a:pPr algn="ctr"/>
            <a:r>
              <a:rPr lang="ko-KR" altLang="en-US" sz="1400" spc="-100" dirty="0">
                <a:latin typeface="+mn-ea"/>
              </a:rPr>
              <a:t>배치 크기를 적절히 조절하여 처리</a:t>
            </a:r>
            <a:endParaRPr lang="en-US" altLang="ko-KR" sz="1400" spc="-1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518DF1-853C-4E95-A815-5406A8B1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47" y="2471857"/>
            <a:ext cx="6561905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19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04-6 </a:t>
            </a:r>
            <a:r>
              <a:rPr lang="ko-KR" altLang="en-US" sz="2800" b="1" dirty="0"/>
              <a:t>로지스틱 회귀 뉴런으로 </a:t>
            </a:r>
            <a:r>
              <a:rPr lang="ko-KR" altLang="en-US" sz="2800" b="1" dirty="0" err="1"/>
              <a:t>단일층</a:t>
            </a:r>
            <a:r>
              <a:rPr lang="ko-KR" altLang="en-US" sz="2800" b="1" dirty="0"/>
              <a:t> 신경망을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4A65AC-AC42-4A44-A7E4-6D8963C6262D}"/>
              </a:ext>
            </a:extLst>
          </p:cNvPr>
          <p:cNvSpPr/>
          <p:nvPr/>
        </p:nvSpPr>
        <p:spPr>
          <a:xfrm>
            <a:off x="0" y="1784701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latin typeface="+mn-ea"/>
              </a:rPr>
              <a:t>확률적 경사 </a:t>
            </a:r>
            <a:r>
              <a:rPr lang="ko-KR" altLang="en-US" spc="-100" dirty="0" err="1">
                <a:latin typeface="+mn-ea"/>
              </a:rPr>
              <a:t>하강법</a:t>
            </a:r>
            <a:r>
              <a:rPr lang="ko-KR" altLang="en-US" spc="-100" dirty="0">
                <a:latin typeface="+mn-ea"/>
              </a:rPr>
              <a:t> </a:t>
            </a:r>
            <a:r>
              <a:rPr lang="en-US" altLang="ko-KR" spc="-100" dirty="0">
                <a:latin typeface="+mn-ea"/>
              </a:rPr>
              <a:t>vs (</a:t>
            </a:r>
            <a:r>
              <a:rPr lang="ko-KR" altLang="en-US" spc="-100" dirty="0">
                <a:latin typeface="+mn-ea"/>
              </a:rPr>
              <a:t>미니</a:t>
            </a:r>
            <a:r>
              <a:rPr lang="en-US" altLang="ko-KR" spc="-100" dirty="0">
                <a:latin typeface="+mn-ea"/>
              </a:rPr>
              <a:t>) </a:t>
            </a:r>
            <a:r>
              <a:rPr lang="ko-KR" altLang="en-US" spc="-100" dirty="0">
                <a:latin typeface="+mn-ea"/>
              </a:rPr>
              <a:t>배치 경사 </a:t>
            </a:r>
            <a:r>
              <a:rPr lang="ko-KR" altLang="en-US" spc="-100" dirty="0" err="1">
                <a:latin typeface="+mn-ea"/>
              </a:rPr>
              <a:t>하강법</a:t>
            </a:r>
            <a:endParaRPr lang="en-US" altLang="ko-KR" spc="-100" dirty="0">
              <a:latin typeface="+mn-ea"/>
            </a:endParaRPr>
          </a:p>
          <a:p>
            <a:pPr algn="ctr"/>
            <a:r>
              <a:rPr lang="ko-KR" altLang="en-US" sz="1400" spc="-100" dirty="0">
                <a:latin typeface="+mn-ea"/>
              </a:rPr>
              <a:t>확률적 경사 </a:t>
            </a:r>
            <a:r>
              <a:rPr lang="ko-KR" altLang="en-US" sz="1400" spc="-100" dirty="0" err="1">
                <a:latin typeface="+mn-ea"/>
              </a:rPr>
              <a:t>하강법</a:t>
            </a:r>
            <a:r>
              <a:rPr lang="ko-KR" altLang="en-US" sz="1400" spc="-100" dirty="0">
                <a:latin typeface="+mn-ea"/>
              </a:rPr>
              <a:t> </a:t>
            </a:r>
            <a:r>
              <a:rPr lang="en-US" altLang="ko-KR" sz="1400" spc="-100" dirty="0">
                <a:latin typeface="+mn-ea"/>
              </a:rPr>
              <a:t>== </a:t>
            </a:r>
            <a:r>
              <a:rPr lang="ko-KR" altLang="en-US" sz="1400" spc="-100" dirty="0">
                <a:latin typeface="+mn-ea"/>
              </a:rPr>
              <a:t>계산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비용 </a:t>
            </a:r>
            <a:r>
              <a:rPr lang="en-US" altLang="ko-KR" sz="1400" spc="-100" dirty="0">
                <a:latin typeface="+mn-ea"/>
              </a:rPr>
              <a:t>low, </a:t>
            </a:r>
            <a:r>
              <a:rPr lang="ko-KR" altLang="en-US" sz="1400" spc="-100" dirty="0">
                <a:latin typeface="+mn-ea"/>
              </a:rPr>
              <a:t>가중치가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 err="1">
                <a:latin typeface="+mn-ea"/>
              </a:rPr>
              <a:t>최적값에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수렴하는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과정 </a:t>
            </a:r>
            <a:r>
              <a:rPr lang="en-US" altLang="ko-KR" sz="1400" spc="-100" dirty="0">
                <a:latin typeface="+mn-ea"/>
              </a:rPr>
              <a:t>unstable</a:t>
            </a:r>
          </a:p>
          <a:p>
            <a:pPr algn="ctr"/>
            <a:r>
              <a:rPr lang="en-US" altLang="ko-KR" sz="1400" spc="-100" dirty="0">
                <a:latin typeface="+mn-ea"/>
              </a:rPr>
              <a:t>(</a:t>
            </a:r>
            <a:r>
              <a:rPr lang="ko-KR" altLang="en-US" sz="1400" spc="-100" dirty="0">
                <a:latin typeface="+mn-ea"/>
              </a:rPr>
              <a:t>미니</a:t>
            </a:r>
            <a:r>
              <a:rPr lang="en-US" altLang="ko-KR" sz="1400" spc="-100" dirty="0">
                <a:latin typeface="+mn-ea"/>
              </a:rPr>
              <a:t>) </a:t>
            </a:r>
            <a:r>
              <a:rPr lang="ko-KR" altLang="en-US" sz="1400" spc="-100" dirty="0">
                <a:latin typeface="+mn-ea"/>
              </a:rPr>
              <a:t>배치 경사 </a:t>
            </a:r>
            <a:r>
              <a:rPr lang="ko-KR" altLang="en-US" sz="1400" spc="-100" dirty="0" err="1">
                <a:latin typeface="+mn-ea"/>
              </a:rPr>
              <a:t>하강법</a:t>
            </a:r>
            <a:r>
              <a:rPr lang="ko-KR" altLang="en-US" sz="1400" spc="-100" dirty="0">
                <a:latin typeface="+mn-ea"/>
              </a:rPr>
              <a:t> </a:t>
            </a:r>
            <a:r>
              <a:rPr lang="en-US" altLang="ko-KR" sz="1400" spc="-100" dirty="0">
                <a:latin typeface="+mn-ea"/>
              </a:rPr>
              <a:t>== </a:t>
            </a:r>
            <a:r>
              <a:rPr lang="ko-KR" altLang="en-US" sz="1400" spc="-100" dirty="0">
                <a:latin typeface="+mn-ea"/>
              </a:rPr>
              <a:t>계산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비용 </a:t>
            </a:r>
            <a:r>
              <a:rPr lang="en-US" altLang="ko-KR" sz="1400" spc="-100" dirty="0">
                <a:latin typeface="+mn-ea"/>
              </a:rPr>
              <a:t>high, </a:t>
            </a:r>
            <a:r>
              <a:rPr lang="ko-KR" altLang="en-US" sz="1400" spc="-100" dirty="0">
                <a:latin typeface="+mn-ea"/>
              </a:rPr>
              <a:t>가중치가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 err="1">
                <a:latin typeface="+mn-ea"/>
              </a:rPr>
              <a:t>최적값에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수렴하는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과정 </a:t>
            </a:r>
            <a:r>
              <a:rPr lang="en-US" altLang="ko-KR" sz="1400" spc="-100" dirty="0">
                <a:latin typeface="+mn-ea"/>
              </a:rPr>
              <a:t>stable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4DCF7F-F40B-417E-AE51-1C938B5B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05" y="2764658"/>
            <a:ext cx="5876190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04-6 </a:t>
            </a:r>
            <a:r>
              <a:rPr lang="ko-KR" altLang="en-US" sz="2800" b="1" dirty="0"/>
              <a:t>로지스틱 회귀 뉴런으로 </a:t>
            </a:r>
            <a:r>
              <a:rPr lang="ko-KR" altLang="en-US" sz="2800" b="1" dirty="0" err="1"/>
              <a:t>단일층</a:t>
            </a:r>
            <a:r>
              <a:rPr lang="ko-KR" altLang="en-US" sz="2800" b="1" dirty="0"/>
              <a:t> 신경망을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4A65AC-AC42-4A44-A7E4-6D8963C6262D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latin typeface="+mn-ea"/>
              </a:rPr>
              <a:t>경사 하강법은 </a:t>
            </a:r>
            <a:r>
              <a:rPr lang="ko-KR" altLang="en-US" spc="-100" dirty="0" err="1">
                <a:latin typeface="+mn-ea"/>
              </a:rPr>
              <a:t>에포크마다</a:t>
            </a:r>
            <a:r>
              <a:rPr lang="en-US" altLang="ko-KR" spc="-100" dirty="0">
                <a:latin typeface="+mn-ea"/>
              </a:rPr>
              <a:t> </a:t>
            </a:r>
            <a:r>
              <a:rPr lang="ko-KR" altLang="en-US" spc="-100" dirty="0">
                <a:latin typeface="+mn-ea"/>
              </a:rPr>
              <a:t>샘플 순서를 섞어야 함</a:t>
            </a:r>
            <a:endParaRPr lang="en-US" altLang="ko-KR" spc="-100" dirty="0">
              <a:latin typeface="+mn-ea"/>
            </a:endParaRPr>
          </a:p>
          <a:p>
            <a:pPr algn="ctr"/>
            <a:r>
              <a:rPr lang="ko-KR" altLang="en-US" sz="1400" spc="-100" dirty="0">
                <a:latin typeface="+mn-ea"/>
              </a:rPr>
              <a:t>가중치 </a:t>
            </a:r>
            <a:r>
              <a:rPr lang="ko-KR" altLang="en-US" sz="1400" spc="-100" dirty="0" err="1">
                <a:latin typeface="+mn-ea"/>
              </a:rPr>
              <a:t>최적값의</a:t>
            </a:r>
            <a:r>
              <a:rPr lang="ko-KR" altLang="en-US" sz="1400" spc="-100" dirty="0">
                <a:latin typeface="+mn-ea"/>
              </a:rPr>
              <a:t> 탐색 과정이 </a:t>
            </a:r>
            <a:r>
              <a:rPr lang="ko-KR" altLang="en-US" sz="1400" spc="-100" dirty="0" err="1">
                <a:latin typeface="+mn-ea"/>
              </a:rPr>
              <a:t>다양해져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가중치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 err="1">
                <a:latin typeface="+mn-ea"/>
              </a:rPr>
              <a:t>최적값을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제대로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찾을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수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있기</a:t>
            </a:r>
            <a:r>
              <a:rPr lang="en-US" altLang="ko-KR" sz="1400" spc="-100" dirty="0">
                <a:latin typeface="+mn-ea"/>
              </a:rPr>
              <a:t> </a:t>
            </a:r>
            <a:r>
              <a:rPr lang="ko-KR" altLang="en-US" sz="1400" spc="-100" dirty="0">
                <a:latin typeface="+mn-ea"/>
              </a:rPr>
              <a:t>때문</a:t>
            </a:r>
            <a:endParaRPr lang="en-US" altLang="ko-KR" sz="1400" spc="-100" dirty="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53E1D59-DD77-4306-A28C-CECD909B4AD5}"/>
              </a:ext>
            </a:extLst>
          </p:cNvPr>
          <p:cNvGrpSpPr/>
          <p:nvPr/>
        </p:nvGrpSpPr>
        <p:grpSpPr>
          <a:xfrm>
            <a:off x="2243619" y="2860305"/>
            <a:ext cx="7704762" cy="1523810"/>
            <a:chOff x="2381490" y="2860305"/>
            <a:chExt cx="7704762" cy="15238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C4262DE-CA4B-4F46-926C-A0698A52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1490" y="2860305"/>
              <a:ext cx="3847619" cy="14761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75202C9-C2D4-46C4-B026-ABFD5CDC8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109" y="2860305"/>
              <a:ext cx="3857143" cy="1523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2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04-1 </a:t>
            </a:r>
            <a:r>
              <a:rPr lang="ko-KR" altLang="en-US" sz="2800" b="1" dirty="0"/>
              <a:t>초기 인공지능 알고리즘과 로지스틱 회귀를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계단 함수는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z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보다 크거나 같으면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로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, 0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보다 작으면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-1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로 분류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B0D073-BD97-412D-90D4-5694C1C9B859}"/>
              </a:ext>
            </a:extLst>
          </p:cNvPr>
          <p:cNvGrpSpPr/>
          <p:nvPr/>
        </p:nvGrpSpPr>
        <p:grpSpPr>
          <a:xfrm>
            <a:off x="4345883" y="2538524"/>
            <a:ext cx="3500233" cy="1780952"/>
            <a:chOff x="5410285" y="2538523"/>
            <a:chExt cx="3500233" cy="178095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D90986-2D91-4EC1-8A93-B3389135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0285" y="3143285"/>
              <a:ext cx="1371429" cy="57142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352B8C-E389-4069-BEAC-61928249C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6232" y="2538523"/>
              <a:ext cx="1914286" cy="17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387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04-7 </a:t>
            </a:r>
            <a:r>
              <a:rPr lang="ko-KR" altLang="en-US" b="1" dirty="0" err="1"/>
              <a:t>사이킷런으로</a:t>
            </a:r>
            <a:r>
              <a:rPr lang="ko-KR" altLang="en-US" b="1" dirty="0"/>
              <a:t> 로지스틱 회귀를 수행합니다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SGDClassifier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클래스를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통해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로지스틱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회귀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문제를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간단히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해결할 수 있음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DD0C89-E530-4289-8F98-06A794326C07}"/>
              </a:ext>
            </a:extLst>
          </p:cNvPr>
          <p:cNvGrpSpPr/>
          <p:nvPr/>
        </p:nvGrpSpPr>
        <p:grpSpPr>
          <a:xfrm>
            <a:off x="2524571" y="2530747"/>
            <a:ext cx="7142857" cy="898253"/>
            <a:chOff x="2524571" y="3133762"/>
            <a:chExt cx="7142857" cy="8982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ED09249-DA27-44C6-8242-37CA345D4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571" y="3133762"/>
              <a:ext cx="7142857" cy="59047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0759B4-615A-42B4-947D-1B118CAF283B}"/>
                </a:ext>
              </a:extLst>
            </p:cNvPr>
            <p:cNvSpPr/>
            <p:nvPr/>
          </p:nvSpPr>
          <p:spPr>
            <a:xfrm>
              <a:off x="4157708" y="3724238"/>
              <a:ext cx="30796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00" dirty="0">
                  <a:solidFill>
                    <a:srgbClr val="000000"/>
                  </a:solidFill>
                  <a:latin typeface="+mn-ea"/>
                </a:rPr>
                <a:t>loss</a:t>
              </a:r>
              <a:r>
                <a:rPr lang="ko-KR" altLang="en-US" sz="1400" spc="-100" dirty="0">
                  <a:solidFill>
                    <a:srgbClr val="000000"/>
                  </a:solidFill>
                  <a:latin typeface="+mn-ea"/>
                </a:rPr>
                <a:t> 매개변수에 손실 함수로 </a:t>
              </a:r>
              <a:r>
                <a:rPr lang="en-US" altLang="ko-KR" sz="1400" spc="-100" dirty="0">
                  <a:solidFill>
                    <a:srgbClr val="000000"/>
                  </a:solidFill>
                  <a:latin typeface="+mn-ea"/>
                </a:rPr>
                <a:t>log</a:t>
              </a:r>
              <a:r>
                <a:rPr lang="ko-KR" altLang="en-US" sz="1400" spc="-100" dirty="0">
                  <a:solidFill>
                    <a:srgbClr val="000000"/>
                  </a:solidFill>
                  <a:latin typeface="+mn-ea"/>
                </a:rPr>
                <a:t>를 지정</a:t>
              </a:r>
              <a:endParaRPr lang="ko-KR" altLang="en-US" sz="1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B705D25-AACE-416D-8387-4358A233DDAE}"/>
                </a:ext>
              </a:extLst>
            </p:cNvPr>
            <p:cNvSpPr/>
            <p:nvPr/>
          </p:nvSpPr>
          <p:spPr>
            <a:xfrm>
              <a:off x="4238625" y="3295650"/>
              <a:ext cx="819150" cy="276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597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튜닝은 모델에 영향을 주는 요소들을 조정하는 것을 의미함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400" spc="-100" dirty="0" err="1">
                <a:solidFill>
                  <a:srgbClr val="000000"/>
                </a:solidFill>
                <a:latin typeface="+mn-ea"/>
              </a:rPr>
              <a:t>SGDClassifier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클래스의 매개변수를 조정함</a:t>
            </a:r>
            <a:r>
              <a:rPr lang="en-US" altLang="ko-KR" sz="1100" spc="-1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100" spc="-100" dirty="0">
                <a:solidFill>
                  <a:srgbClr val="000000"/>
                </a:solidFill>
                <a:latin typeface="+mn-ea"/>
              </a:rPr>
              <a:t>이때 조정하는 매개변수들을 </a:t>
            </a:r>
            <a:r>
              <a:rPr lang="ko-KR" altLang="en-US" sz="1100" spc="-100" dirty="0" err="1">
                <a:solidFill>
                  <a:srgbClr val="000000"/>
                </a:solidFill>
                <a:latin typeface="+mn-ea"/>
              </a:rPr>
              <a:t>하이퍼파라미터라고</a:t>
            </a:r>
            <a:r>
              <a:rPr lang="ko-KR" altLang="en-US" sz="1100" spc="-100" dirty="0">
                <a:solidFill>
                  <a:srgbClr val="000000"/>
                </a:solidFill>
                <a:latin typeface="+mn-ea"/>
              </a:rPr>
              <a:t> 부름</a:t>
            </a:r>
            <a:r>
              <a:rPr lang="en-US" altLang="ko-KR" sz="1100" spc="-1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3B7249-1861-48CA-971D-7CFE8A24BEED}"/>
              </a:ext>
            </a:extLst>
          </p:cNvPr>
          <p:cNvGrpSpPr/>
          <p:nvPr/>
        </p:nvGrpSpPr>
        <p:grpSpPr>
          <a:xfrm>
            <a:off x="1331385" y="2549214"/>
            <a:ext cx="9529229" cy="2428248"/>
            <a:chOff x="1824571" y="2524238"/>
            <a:chExt cx="9529229" cy="24282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19DD85-650B-439E-8E61-D8A9EC12B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571" y="2524238"/>
              <a:ext cx="5389029" cy="114148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4C084FE-CCAA-4534-8FCF-FECEE5C1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4771" y="3820489"/>
              <a:ext cx="5389029" cy="1131997"/>
            </a:xfrm>
            <a:prstGeom prst="rect">
              <a:avLst/>
            </a:prstGeom>
          </p:spPr>
        </p:pic>
      </p:grp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DE7E401-A326-4EF1-9758-8CEE8F96131A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4388362" y="3328240"/>
            <a:ext cx="720761" cy="144568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FF2166-BD41-4D61-B209-E1E1B4A43BEC}"/>
              </a:ext>
            </a:extLst>
          </p:cNvPr>
          <p:cNvSpPr/>
          <p:nvPr/>
        </p:nvSpPr>
        <p:spPr>
          <a:xfrm>
            <a:off x="2607733" y="2853267"/>
            <a:ext cx="635000" cy="203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9F4B9D-98BE-4B0E-BD23-94FE9ECAB15D}"/>
              </a:ext>
            </a:extLst>
          </p:cNvPr>
          <p:cNvSpPr/>
          <p:nvPr/>
        </p:nvSpPr>
        <p:spPr>
          <a:xfrm>
            <a:off x="6720414" y="4135900"/>
            <a:ext cx="794811" cy="203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6E6AFFE-53B9-43C9-9BB6-BE7A7CE2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05-1 </a:t>
            </a:r>
            <a:r>
              <a:rPr lang="ko-KR" altLang="en-US" sz="2800" b="1" dirty="0">
                <a:solidFill>
                  <a:schemeClr val="tx1"/>
                </a:solidFill>
              </a:rPr>
              <a:t>검증 세트를 나누고 </a:t>
            </a:r>
            <a:r>
              <a:rPr lang="ko-KR" altLang="en-US" sz="2800" b="1" dirty="0" err="1">
                <a:solidFill>
                  <a:schemeClr val="tx1"/>
                </a:solidFill>
              </a:rPr>
              <a:t>전처리</a:t>
            </a:r>
            <a:r>
              <a:rPr lang="ko-KR" altLang="en-US" sz="2800" b="1" dirty="0">
                <a:solidFill>
                  <a:schemeClr val="tx1"/>
                </a:solidFill>
              </a:rPr>
              <a:t> 과정을 배웁니다</a:t>
            </a:r>
          </a:p>
        </p:txBody>
      </p:sp>
    </p:spTree>
    <p:extLst>
      <p:ext uri="{BB962C8B-B14F-4D97-AF65-F5344CB8AC3E}">
        <p14:creationId xmlns:p14="http://schemas.microsoft.com/office/powerpoint/2010/main" val="2995903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05-1 </a:t>
            </a:r>
            <a:r>
              <a:rPr lang="ko-KR" altLang="en-US" sz="2800" b="1" dirty="0">
                <a:solidFill>
                  <a:schemeClr val="tx1"/>
                </a:solidFill>
              </a:rPr>
              <a:t>검증 세트를 나누고 </a:t>
            </a:r>
            <a:r>
              <a:rPr lang="ko-KR" altLang="en-US" sz="2800" b="1" dirty="0" err="1">
                <a:solidFill>
                  <a:schemeClr val="tx1"/>
                </a:solidFill>
              </a:rPr>
              <a:t>전처리</a:t>
            </a:r>
            <a:r>
              <a:rPr lang="ko-KR" altLang="en-US" sz="2800" b="1" dirty="0">
                <a:solidFill>
                  <a:schemeClr val="tx1"/>
                </a:solidFill>
              </a:rPr>
              <a:t> 과정을 배웁니다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주의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!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테스트 세트로 모델을 튜닝하면 실전 성능이 떨어짐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F2620D-AD21-4857-B10E-35E0ED72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62" y="2648047"/>
            <a:ext cx="5790476" cy="1561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B9B297-AC11-41A4-9809-1E83664A96AB}"/>
              </a:ext>
            </a:extLst>
          </p:cNvPr>
          <p:cNvSpPr txBox="1"/>
          <p:nvPr/>
        </p:nvSpPr>
        <p:spPr>
          <a:xfrm>
            <a:off x="4743449" y="2985191"/>
            <a:ext cx="399097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모델이 문제를 외워 버리면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테스트 세트의 정보가 모델에 새면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한 문제지에 대해서만 뛰어난 성능을 보이고 실전 문제지에서는 좋은 성능을 보이지 못한다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571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05-1 </a:t>
            </a:r>
            <a:r>
              <a:rPr lang="ko-KR" altLang="en-US" sz="2800" b="1" dirty="0">
                <a:solidFill>
                  <a:schemeClr val="tx1"/>
                </a:solidFill>
              </a:rPr>
              <a:t>검증 세트를 나누고 </a:t>
            </a:r>
            <a:r>
              <a:rPr lang="ko-KR" altLang="en-US" sz="2800" b="1" dirty="0" err="1">
                <a:solidFill>
                  <a:schemeClr val="tx1"/>
                </a:solidFill>
              </a:rPr>
              <a:t>전처리</a:t>
            </a:r>
            <a:r>
              <a:rPr lang="ko-KR" altLang="en-US" sz="2800" b="1" dirty="0">
                <a:solidFill>
                  <a:schemeClr val="tx1"/>
                </a:solidFill>
              </a:rPr>
              <a:t> 과정을 배웁니다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테스트 세트가 아니라 검증 세트로 모델을 튜닝해야 함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훈련 세트 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검증 세트 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테스트 세트 비율은 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6 : 2 : 2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가 일반적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35A388-70A2-4AF0-A499-4FF3DC35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000" y="2824238"/>
            <a:ext cx="5200000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34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05-1 </a:t>
            </a:r>
            <a:r>
              <a:rPr lang="ko-KR" altLang="en-US" sz="2800" b="1" dirty="0">
                <a:solidFill>
                  <a:schemeClr val="tx1"/>
                </a:solidFill>
              </a:rPr>
              <a:t>검증 세트를 나누고 </a:t>
            </a:r>
            <a:r>
              <a:rPr lang="ko-KR" altLang="en-US" sz="2800" b="1" dirty="0" err="1">
                <a:solidFill>
                  <a:schemeClr val="tx1"/>
                </a:solidFill>
              </a:rPr>
              <a:t>전처리</a:t>
            </a:r>
            <a:r>
              <a:rPr lang="ko-KR" altLang="en-US" sz="2800" b="1" dirty="0">
                <a:solidFill>
                  <a:schemeClr val="tx1"/>
                </a:solidFill>
              </a:rPr>
              <a:t> 과정을 배웁니다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데이터 전처리도 무척 중요한 작업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!</a:t>
            </a:r>
          </a:p>
          <a:p>
            <a:pPr algn="ctr"/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스케일이 다른 경우도 주의해야 함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F3C59A-80FD-4786-BC93-BBC0CD94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85" y="2852809"/>
            <a:ext cx="5771429" cy="115238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270C06D-5FC6-4784-82D3-814864001DBB}"/>
              </a:ext>
            </a:extLst>
          </p:cNvPr>
          <p:cNvGrpSpPr/>
          <p:nvPr/>
        </p:nvGrpSpPr>
        <p:grpSpPr>
          <a:xfrm>
            <a:off x="6254750" y="2644775"/>
            <a:ext cx="1631950" cy="441325"/>
            <a:chOff x="6254750" y="2644775"/>
            <a:chExt cx="1631950" cy="441325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C322713-7996-4507-A40B-9DA8C11BBB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750" y="2644775"/>
              <a:ext cx="460375" cy="431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E81F8CF-7EA8-4511-9BE5-0F8ACF52B5FD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75" y="2647950"/>
              <a:ext cx="1190625" cy="4381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569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05-1 </a:t>
            </a:r>
            <a:r>
              <a:rPr lang="ko-KR" altLang="en-US" sz="2800" b="1" dirty="0">
                <a:solidFill>
                  <a:schemeClr val="tx1"/>
                </a:solidFill>
              </a:rPr>
              <a:t>검증 세트를 나누고 </a:t>
            </a:r>
            <a:r>
              <a:rPr lang="ko-KR" altLang="en-US" sz="2800" b="1" dirty="0" err="1">
                <a:solidFill>
                  <a:schemeClr val="tx1"/>
                </a:solidFill>
              </a:rPr>
              <a:t>전처리</a:t>
            </a:r>
            <a:r>
              <a:rPr lang="ko-KR" altLang="en-US" sz="2800" b="1" dirty="0">
                <a:solidFill>
                  <a:schemeClr val="tx1"/>
                </a:solidFill>
              </a:rPr>
              <a:t> 과정을 배웁니다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가중치를 적절한 속도로 찾을 수 있도록 </a:t>
            </a:r>
            <a:r>
              <a:rPr lang="ko-KR" altLang="en-US" spc="-100" dirty="0" err="1">
                <a:solidFill>
                  <a:srgbClr val="FF0000"/>
                </a:solidFill>
                <a:latin typeface="+mn-ea"/>
              </a:rPr>
              <a:t>학습률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을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도입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z="1400" spc="-100" dirty="0" err="1">
                <a:solidFill>
                  <a:srgbClr val="000000"/>
                </a:solidFill>
                <a:latin typeface="+mn-ea"/>
              </a:rPr>
              <a:t>학습률도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 err="1">
                <a:solidFill>
                  <a:srgbClr val="000000"/>
                </a:solidFill>
                <a:latin typeface="+mn-ea"/>
              </a:rPr>
              <a:t>하이퍼파라미터의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 한 종류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FB18C-2438-4A7F-9690-281A83CDC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14" y="2369476"/>
            <a:ext cx="7428571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55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05-1 </a:t>
            </a:r>
            <a:r>
              <a:rPr lang="ko-KR" altLang="en-US" sz="2800" b="1" dirty="0">
                <a:solidFill>
                  <a:schemeClr val="tx1"/>
                </a:solidFill>
              </a:rPr>
              <a:t>검증 세트를 나누고 </a:t>
            </a:r>
            <a:r>
              <a:rPr lang="ko-KR" altLang="en-US" sz="2800" b="1" dirty="0" err="1">
                <a:solidFill>
                  <a:schemeClr val="tx1"/>
                </a:solidFill>
              </a:rPr>
              <a:t>전처리</a:t>
            </a:r>
            <a:r>
              <a:rPr lang="ko-KR" altLang="en-US" sz="2800" b="1" dirty="0">
                <a:solidFill>
                  <a:schemeClr val="tx1"/>
                </a:solidFill>
              </a:rPr>
              <a:t> 과정을 배웁니다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스케일이 서로 다른 요소로 모델을 훈련시키면 가중치를 찾는 경로가 크게 흔들림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1AF49-FEDB-4560-8047-B077BA26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74" y="2333771"/>
            <a:ext cx="4447852" cy="29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3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05-1 </a:t>
            </a:r>
            <a:r>
              <a:rPr lang="ko-KR" altLang="en-US" sz="2800" b="1" dirty="0">
                <a:solidFill>
                  <a:schemeClr val="tx1"/>
                </a:solidFill>
              </a:rPr>
              <a:t>검증 세트를 나누고 </a:t>
            </a:r>
            <a:r>
              <a:rPr lang="ko-KR" altLang="en-US" sz="2800" b="1" dirty="0" err="1">
                <a:solidFill>
                  <a:schemeClr val="tx1"/>
                </a:solidFill>
              </a:rPr>
              <a:t>전처리</a:t>
            </a:r>
            <a:r>
              <a:rPr lang="ko-KR" altLang="en-US" sz="2800" b="1" dirty="0">
                <a:solidFill>
                  <a:schemeClr val="tx1"/>
                </a:solidFill>
              </a:rPr>
              <a:t> 과정을 배웁니다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스케일을 조정하여 모델을 훈련시키면 가중치를 찾는 경로가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매끄러워짐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363039-298E-4E33-B634-B2BE250E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74" y="2334371"/>
            <a:ext cx="4485558" cy="2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71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05-1 </a:t>
            </a:r>
            <a:r>
              <a:rPr lang="ko-KR" altLang="en-US" sz="2800" b="1" dirty="0">
                <a:solidFill>
                  <a:schemeClr val="tx1"/>
                </a:solidFill>
              </a:rPr>
              <a:t>검증 세트를 나누고 </a:t>
            </a:r>
            <a:r>
              <a:rPr lang="ko-KR" altLang="en-US" sz="2800" b="1" dirty="0" err="1">
                <a:solidFill>
                  <a:schemeClr val="tx1"/>
                </a:solidFill>
              </a:rPr>
              <a:t>전처리</a:t>
            </a:r>
            <a:r>
              <a:rPr lang="ko-KR" altLang="en-US" sz="2800" b="1" dirty="0">
                <a:solidFill>
                  <a:schemeClr val="tx1"/>
                </a:solidFill>
              </a:rPr>
              <a:t> 과정을 배웁니다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훈련 세트와 검증 세트를 동일한 비율로 스케일 조정해야 함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같은 비율로 전처리해야 함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866F48-0DC1-4266-AF26-6856BBF7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34314"/>
            <a:ext cx="5733333" cy="156190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D3F60F4-4983-4963-9B3D-EC3C3AD79A37}"/>
              </a:ext>
            </a:extLst>
          </p:cNvPr>
          <p:cNvGrpSpPr/>
          <p:nvPr/>
        </p:nvGrpSpPr>
        <p:grpSpPr>
          <a:xfrm>
            <a:off x="2209800" y="3877037"/>
            <a:ext cx="6172432" cy="2005738"/>
            <a:chOff x="2209800" y="3706121"/>
            <a:chExt cx="6172432" cy="200573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BE77F97-53A1-4948-AACA-A00E5FD9D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706121"/>
              <a:ext cx="3050302" cy="200573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1CE45BC-A7FA-444A-9C39-2DDFDD319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8361" y="3706659"/>
              <a:ext cx="3053871" cy="20052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E487F7-1204-49E0-B095-10F048EB3535}"/>
                </a:ext>
              </a:extLst>
            </p:cNvPr>
            <p:cNvSpPr/>
            <p:nvPr/>
          </p:nvSpPr>
          <p:spPr>
            <a:xfrm>
              <a:off x="3581400" y="4101981"/>
              <a:ext cx="870959" cy="5042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349846-4CEB-4589-ABF0-F97F09FF1FBC}"/>
                </a:ext>
              </a:extLst>
            </p:cNvPr>
            <p:cNvSpPr/>
            <p:nvPr/>
          </p:nvSpPr>
          <p:spPr>
            <a:xfrm>
              <a:off x="6716282" y="4101981"/>
              <a:ext cx="870959" cy="5042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CDDD4F85-F746-4477-AF62-1B87E9020443}"/>
                </a:ext>
              </a:extLst>
            </p:cNvPr>
            <p:cNvCxnSpPr>
              <a:stCxn id="13" idx="0"/>
              <a:endCxn id="14" idx="0"/>
            </p:cNvCxnSpPr>
            <p:nvPr/>
          </p:nvCxnSpPr>
          <p:spPr>
            <a:xfrm rot="5400000" flipH="1" flipV="1">
              <a:off x="5584321" y="2534540"/>
              <a:ext cx="12700" cy="3134882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447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05-2 </a:t>
            </a:r>
            <a:r>
              <a:rPr lang="ko-KR" altLang="en-US" sz="2800" b="1" dirty="0">
                <a:solidFill>
                  <a:schemeClr val="tx1"/>
                </a:solidFill>
              </a:rPr>
              <a:t>과대적합과 과소적합을 알아봅니다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에포크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―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손실 함수 학습 곡선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8D740D-4B1C-42E1-8E67-8CD2BE2D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66" y="2500428"/>
            <a:ext cx="6866667" cy="18571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0242" y="4800600"/>
            <a:ext cx="5763126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(A), (B) </a:t>
            </a:r>
            <a:r>
              <a:rPr lang="ko-KR" altLang="en-US" sz="2400" b="1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모두 </a:t>
            </a:r>
            <a:r>
              <a:rPr lang="ko-KR" altLang="en-US" sz="2400" b="1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훈련세트</a:t>
            </a:r>
            <a:r>
              <a:rPr lang="ko-KR" altLang="en-US" sz="2400" b="1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400" b="1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과적합</a:t>
            </a:r>
            <a:endParaRPr lang="ko-KR" altLang="en-US" sz="2400" b="1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70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04-1 </a:t>
            </a:r>
            <a:r>
              <a:rPr lang="ko-KR" altLang="en-US" sz="2800" b="1" dirty="0"/>
              <a:t>초기 인공지능 알고리즘과 로지스틱 회귀를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여러 개의 특성을 사용하기 위해 수식의 표현 범위를 넓힙니다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4A1080-C306-48ED-8E4A-2FC12D67EF84}"/>
              </a:ext>
            </a:extLst>
          </p:cNvPr>
          <p:cNvGrpSpPr/>
          <p:nvPr/>
        </p:nvGrpSpPr>
        <p:grpSpPr>
          <a:xfrm>
            <a:off x="4038600" y="2333771"/>
            <a:ext cx="5066924" cy="2180953"/>
            <a:chOff x="2981325" y="2154033"/>
            <a:chExt cx="5066924" cy="21809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7F201DF-31C6-49E8-A2F2-6AC72E1D4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1325" y="2154033"/>
              <a:ext cx="3971429" cy="156190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661052A-A6AB-4A9D-A2FD-10C8E090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8725" y="3715938"/>
              <a:ext cx="3009524" cy="6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121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05-2 </a:t>
            </a:r>
            <a:r>
              <a:rPr lang="ko-KR" altLang="en-US" sz="2800" b="1" dirty="0">
                <a:solidFill>
                  <a:schemeClr val="tx1"/>
                </a:solidFill>
              </a:rPr>
              <a:t>과대적합과 과소적합을 알아봅니다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296733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과소적합된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모델은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편향되었다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라고 말하고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과대적합된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모델은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분산이 크다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라고 하며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둘 사이의 관계를 편향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―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분산 트레이드오프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(bias-variance tradeoff)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라 한다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pc="-100" dirty="0">
                <a:solidFill>
                  <a:srgbClr val="FF0000"/>
                </a:solidFill>
                <a:latin typeface="+mn-ea"/>
              </a:rPr>
              <a:t>즉</a:t>
            </a:r>
            <a:r>
              <a:rPr lang="en-US" altLang="ko-KR" spc="-1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pc="-100" dirty="0">
                <a:solidFill>
                  <a:srgbClr val="FF0000"/>
                </a:solidFill>
                <a:latin typeface="+mn-ea"/>
              </a:rPr>
              <a:t>적절한 모델을 위해 편향 </a:t>
            </a:r>
            <a:r>
              <a:rPr lang="en-US" altLang="ko-KR" spc="-100" dirty="0">
                <a:solidFill>
                  <a:srgbClr val="FF0000"/>
                </a:solidFill>
                <a:latin typeface="+mn-ea"/>
              </a:rPr>
              <a:t>― </a:t>
            </a:r>
            <a:r>
              <a:rPr lang="ko-KR" altLang="en-US" spc="-100" dirty="0">
                <a:solidFill>
                  <a:srgbClr val="FF0000"/>
                </a:solidFill>
                <a:latin typeface="+mn-ea"/>
              </a:rPr>
              <a:t>분산 트레이드오프를 적절하게 선택해야 한다</a:t>
            </a:r>
            <a:endParaRPr lang="en-US" altLang="ko-KR" sz="1400" spc="-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1677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05-3 </a:t>
            </a:r>
            <a:r>
              <a:rPr lang="ko-KR" altLang="en-US" sz="2800" b="1" dirty="0">
                <a:solidFill>
                  <a:schemeClr val="tx1"/>
                </a:solidFill>
              </a:rPr>
              <a:t>규제 방법을 배우고 </a:t>
            </a:r>
            <a:r>
              <a:rPr lang="ko-KR" altLang="en-US" sz="2800" b="1" dirty="0" err="1">
                <a:solidFill>
                  <a:schemeClr val="tx1"/>
                </a:solidFill>
              </a:rPr>
              <a:t>단일층</a:t>
            </a:r>
            <a:r>
              <a:rPr lang="ko-KR" altLang="en-US" sz="2800" b="1" dirty="0">
                <a:solidFill>
                  <a:schemeClr val="tx1"/>
                </a:solidFill>
              </a:rPr>
              <a:t> 신경망에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적용합니다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179E2-95FD-4EF3-B2F0-1D4DA513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800" y="2385000"/>
            <a:ext cx="2714400" cy="208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AB3607-E91D-45A1-8D7F-05827AD8A4C0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모델의 일반화 성능이란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임의의 데이터를 더 잘 표현하는 모델의 성능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을 의미함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아래의 그래프에서 </a:t>
            </a:r>
            <a:r>
              <a:rPr lang="ko-KR" altLang="en-US" sz="1400" spc="-100" dirty="0">
                <a:solidFill>
                  <a:srgbClr val="0064B5"/>
                </a:solidFill>
                <a:latin typeface="+mn-ea"/>
              </a:rPr>
              <a:t>파란 그래프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가 일반적으로 새로운 데이터를 더 잘 표현할 가능성이 높음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일반화 성능이 더 높음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3461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05-3 </a:t>
            </a:r>
            <a:r>
              <a:rPr lang="ko-KR" altLang="en-US" sz="2800" b="1" dirty="0">
                <a:solidFill>
                  <a:schemeClr val="tx1"/>
                </a:solidFill>
              </a:rPr>
              <a:t>규제 방법을 배우고 </a:t>
            </a:r>
            <a:r>
              <a:rPr lang="ko-KR" altLang="en-US" sz="2800" b="1" dirty="0" err="1">
                <a:solidFill>
                  <a:schemeClr val="tx1"/>
                </a:solidFill>
              </a:rPr>
              <a:t>단일층</a:t>
            </a:r>
            <a:r>
              <a:rPr lang="ko-KR" altLang="en-US" sz="2800" b="1" dirty="0">
                <a:solidFill>
                  <a:schemeClr val="tx1"/>
                </a:solidFill>
              </a:rPr>
              <a:t> 신경망에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적용합니다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AB3607-E91D-45A1-8D7F-05827AD8A4C0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그렇다고 데이터를 딱 맞게 표현하는 모델이 좋은 것은 아니다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즉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모델이 특정 데이터 세트에 집착하면 일반화 성능이 떨어진다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F12CAD-2AB0-4AC9-9AF2-3013149A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60" y="2385000"/>
            <a:ext cx="2706881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94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05-3 </a:t>
            </a:r>
            <a:r>
              <a:rPr lang="ko-KR" altLang="en-US" sz="2800" b="1" dirty="0">
                <a:solidFill>
                  <a:schemeClr val="tx1"/>
                </a:solidFill>
              </a:rPr>
              <a:t>규제 방법을 배우고 </a:t>
            </a:r>
            <a:r>
              <a:rPr lang="ko-KR" altLang="en-US" sz="2800" b="1" dirty="0" err="1">
                <a:solidFill>
                  <a:schemeClr val="tx1"/>
                </a:solidFill>
              </a:rPr>
              <a:t>단일층</a:t>
            </a:r>
            <a:r>
              <a:rPr lang="ko-KR" altLang="en-US" sz="2800" b="1" dirty="0">
                <a:solidFill>
                  <a:schemeClr val="tx1"/>
                </a:solidFill>
              </a:rPr>
              <a:t> 신경망에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적용합니다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AB3607-E91D-45A1-8D7F-05827AD8A4C0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 dirty="0" err="1">
                <a:solidFill>
                  <a:srgbClr val="000000"/>
                </a:solidFill>
                <a:latin typeface="+mn-ea"/>
              </a:rPr>
              <a:t>L1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규제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손실 함수에 </a:t>
            </a:r>
            <a:r>
              <a:rPr lang="en-US" altLang="ko-KR" sz="1400" spc="-100" dirty="0" err="1">
                <a:solidFill>
                  <a:srgbClr val="000000"/>
                </a:solidFill>
                <a:latin typeface="+mn-ea"/>
              </a:rPr>
              <a:t>L1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노름</a:t>
            </a:r>
            <a:r>
              <a:rPr lang="en-US" altLang="ko-KR" sz="1100" spc="-100" dirty="0">
                <a:solidFill>
                  <a:srgbClr val="000000"/>
                </a:solidFill>
                <a:latin typeface="+mn-ea"/>
              </a:rPr>
              <a:t>(norm)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을 추가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D9FF10-684F-4091-AF3A-09D43172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00" y="3069000"/>
            <a:ext cx="198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C2B821-867C-4F70-9F04-AC76EDCC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50" y="3812313"/>
            <a:ext cx="5692499" cy="72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74B53D-9646-4731-BD4B-06125A60A856}"/>
              </a:ext>
            </a:extLst>
          </p:cNvPr>
          <p:cNvSpPr/>
          <p:nvPr/>
        </p:nvSpPr>
        <p:spPr>
          <a:xfrm>
            <a:off x="7086000" y="3275111"/>
            <a:ext cx="728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100" dirty="0" err="1">
                <a:solidFill>
                  <a:srgbClr val="FF0000"/>
                </a:solidFill>
                <a:latin typeface="+mn-ea"/>
              </a:rPr>
              <a:t>L1</a:t>
            </a:r>
            <a:r>
              <a:rPr lang="en-US" altLang="ko-KR" sz="1400" spc="-1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FF0000"/>
                </a:solidFill>
                <a:latin typeface="+mn-ea"/>
              </a:rPr>
              <a:t>노름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A23BD7-02CA-4FC5-A19A-910F9E6CA035}"/>
              </a:ext>
            </a:extLst>
          </p:cNvPr>
          <p:cNvSpPr/>
          <p:nvPr/>
        </p:nvSpPr>
        <p:spPr>
          <a:xfrm>
            <a:off x="8942249" y="4018424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 dirty="0">
                <a:solidFill>
                  <a:srgbClr val="FF0000"/>
                </a:solidFill>
                <a:latin typeface="+mn-ea"/>
              </a:rPr>
              <a:t>손실 함수에 </a:t>
            </a:r>
            <a:r>
              <a:rPr lang="en-US" altLang="ko-KR" sz="1400" spc="-100" dirty="0" err="1">
                <a:solidFill>
                  <a:srgbClr val="FF0000"/>
                </a:solidFill>
                <a:latin typeface="+mn-ea"/>
              </a:rPr>
              <a:t>L1</a:t>
            </a:r>
            <a:r>
              <a:rPr lang="en-US" altLang="ko-KR" sz="1400" spc="-1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FF0000"/>
                </a:solidFill>
                <a:latin typeface="+mn-ea"/>
              </a:rPr>
              <a:t>노름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AE98546-21EE-4AF5-8A16-472C0205A8B6}"/>
              </a:ext>
            </a:extLst>
          </p:cNvPr>
          <p:cNvCxnSpPr/>
          <p:nvPr/>
        </p:nvCxnSpPr>
        <p:spPr>
          <a:xfrm flipV="1">
            <a:off x="7998864" y="4326201"/>
            <a:ext cx="0" cy="6389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491223-3847-4704-9214-A5203E280BC1}"/>
              </a:ext>
            </a:extLst>
          </p:cNvPr>
          <p:cNvSpPr/>
          <p:nvPr/>
        </p:nvSpPr>
        <p:spPr>
          <a:xfrm>
            <a:off x="6648173" y="4983464"/>
            <a:ext cx="2701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 dirty="0" err="1">
                <a:solidFill>
                  <a:srgbClr val="FF0000"/>
                </a:solidFill>
                <a:latin typeface="+mn-ea"/>
              </a:rPr>
              <a:t>하이퍼파라미터</a:t>
            </a:r>
            <a:r>
              <a:rPr lang="en-US" altLang="ko-KR" sz="1400" spc="-1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rgbClr val="FF0000"/>
                </a:solidFill>
                <a:latin typeface="+mn-ea"/>
              </a:rPr>
              <a:t>규제의 양을 조절</a:t>
            </a:r>
            <a:r>
              <a:rPr lang="en-US" altLang="ko-KR" sz="1400" spc="-100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77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05-3 </a:t>
            </a:r>
            <a:r>
              <a:rPr lang="ko-KR" altLang="en-US" sz="2800" b="1" dirty="0">
                <a:solidFill>
                  <a:schemeClr val="tx1"/>
                </a:solidFill>
              </a:rPr>
              <a:t>규제 방법을 배우고 </a:t>
            </a:r>
            <a:r>
              <a:rPr lang="ko-KR" altLang="en-US" sz="2800" b="1" dirty="0" err="1">
                <a:solidFill>
                  <a:schemeClr val="tx1"/>
                </a:solidFill>
              </a:rPr>
              <a:t>단일층</a:t>
            </a:r>
            <a:r>
              <a:rPr lang="ko-KR" altLang="en-US" sz="2800" b="1" dirty="0">
                <a:solidFill>
                  <a:schemeClr val="tx1"/>
                </a:solidFill>
              </a:rPr>
              <a:t> 신경망에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적용합니다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AB3607-E91D-45A1-8D7F-05827AD8A4C0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 dirty="0" err="1">
                <a:solidFill>
                  <a:srgbClr val="000000"/>
                </a:solidFill>
                <a:latin typeface="+mn-ea"/>
              </a:rPr>
              <a:t>L1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규제를 적용한 손실 함수의 미분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미분 결과에서 볼 수 있듯 </a:t>
            </a:r>
            <a:r>
              <a:rPr lang="en-US" altLang="ko-KR" sz="1400" spc="-100" dirty="0" err="1">
                <a:solidFill>
                  <a:srgbClr val="000000"/>
                </a:solidFill>
                <a:latin typeface="+mn-ea"/>
              </a:rPr>
              <a:t>L1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규제는 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alpha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에 크게 의존하게 됨</a:t>
            </a:r>
            <a:r>
              <a:rPr lang="en-US" altLang="ko-KR" sz="1100" spc="-100" dirty="0">
                <a:solidFill>
                  <a:srgbClr val="000000"/>
                </a:solidFill>
                <a:latin typeface="+mn-ea"/>
              </a:rPr>
              <a:t>(w</a:t>
            </a:r>
            <a:r>
              <a:rPr lang="ko-KR" altLang="en-US" sz="1100" spc="-100" dirty="0">
                <a:solidFill>
                  <a:srgbClr val="000000"/>
                </a:solidFill>
                <a:latin typeface="+mn-ea"/>
              </a:rPr>
              <a:t>는 부호만</a:t>
            </a:r>
            <a:r>
              <a:rPr lang="en-US" altLang="ko-KR" sz="1100" spc="-1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AC4145-C111-44D6-83AB-4876C59D2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135" y="3069000"/>
            <a:ext cx="357773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11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05-3 </a:t>
            </a:r>
            <a:r>
              <a:rPr lang="ko-KR" altLang="en-US" sz="2800" b="1" dirty="0">
                <a:solidFill>
                  <a:schemeClr val="tx1"/>
                </a:solidFill>
              </a:rPr>
              <a:t>규제 방법을 배우고 </a:t>
            </a:r>
            <a:r>
              <a:rPr lang="ko-KR" altLang="en-US" sz="2800" b="1" dirty="0" err="1">
                <a:solidFill>
                  <a:schemeClr val="tx1"/>
                </a:solidFill>
              </a:rPr>
              <a:t>단일층</a:t>
            </a:r>
            <a:r>
              <a:rPr lang="ko-KR" altLang="en-US" sz="2800" b="1" dirty="0">
                <a:solidFill>
                  <a:schemeClr val="tx1"/>
                </a:solidFill>
              </a:rPr>
              <a:t> 신경망에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적용합니다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AB3607-E91D-45A1-8D7F-05827AD8A4C0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 dirty="0" err="1">
                <a:solidFill>
                  <a:srgbClr val="000000"/>
                </a:solidFill>
                <a:latin typeface="+mn-ea"/>
              </a:rPr>
              <a:t>L2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규제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손실 함수에 </a:t>
            </a:r>
            <a:r>
              <a:rPr lang="en-US" altLang="ko-KR" sz="1400" spc="-100" dirty="0" err="1">
                <a:solidFill>
                  <a:srgbClr val="000000"/>
                </a:solidFill>
                <a:latin typeface="+mn-ea"/>
              </a:rPr>
              <a:t>L2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노름</a:t>
            </a:r>
            <a:r>
              <a:rPr lang="en-US" altLang="ko-KR" sz="1100" spc="-100" dirty="0">
                <a:solidFill>
                  <a:srgbClr val="000000"/>
                </a:solidFill>
                <a:latin typeface="+mn-ea"/>
              </a:rPr>
              <a:t>(norm)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의 제곱을 더함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32FFE5-59BD-4679-9380-6DE8A69C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06" y="3069000"/>
            <a:ext cx="2029787" cy="7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E98242-64E8-4DA2-BD52-91AE5334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722" y="3812313"/>
            <a:ext cx="5522554" cy="720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588C9-D3E5-4DAF-8069-B8844A5DE47E}"/>
              </a:ext>
            </a:extLst>
          </p:cNvPr>
          <p:cNvSpPr/>
          <p:nvPr/>
        </p:nvSpPr>
        <p:spPr>
          <a:xfrm>
            <a:off x="7110893" y="3275111"/>
            <a:ext cx="728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100" dirty="0" err="1">
                <a:solidFill>
                  <a:srgbClr val="FF0000"/>
                </a:solidFill>
                <a:latin typeface="+mn-ea"/>
              </a:rPr>
              <a:t>L2</a:t>
            </a:r>
            <a:r>
              <a:rPr lang="en-US" altLang="ko-KR" sz="1400" spc="-1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FF0000"/>
                </a:solidFill>
                <a:latin typeface="+mn-ea"/>
              </a:rPr>
              <a:t>노름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8E342-0144-443C-A4B3-BA091A3CEC06}"/>
              </a:ext>
            </a:extLst>
          </p:cNvPr>
          <p:cNvSpPr/>
          <p:nvPr/>
        </p:nvSpPr>
        <p:spPr>
          <a:xfrm>
            <a:off x="8942249" y="4018424"/>
            <a:ext cx="2593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 dirty="0">
                <a:solidFill>
                  <a:srgbClr val="FF0000"/>
                </a:solidFill>
                <a:latin typeface="+mn-ea"/>
              </a:rPr>
              <a:t>손실 함수에 </a:t>
            </a:r>
            <a:r>
              <a:rPr lang="en-US" altLang="ko-KR" sz="1400" spc="-100" dirty="0" err="1">
                <a:solidFill>
                  <a:srgbClr val="FF0000"/>
                </a:solidFill>
                <a:latin typeface="+mn-ea"/>
              </a:rPr>
              <a:t>L2</a:t>
            </a:r>
            <a:r>
              <a:rPr lang="en-US" altLang="ko-KR" sz="1400" spc="-1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FF0000"/>
                </a:solidFill>
                <a:latin typeface="+mn-ea"/>
              </a:rPr>
              <a:t>노름 제곱을 더함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0CC69E-4B3E-438A-89F7-223C9602773C}"/>
              </a:ext>
            </a:extLst>
          </p:cNvPr>
          <p:cNvCxnSpPr/>
          <p:nvPr/>
        </p:nvCxnSpPr>
        <p:spPr>
          <a:xfrm flipV="1">
            <a:off x="7864615" y="4433339"/>
            <a:ext cx="0" cy="6389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168CA4-A996-4CF9-B54F-DB37A0B2C7D1}"/>
              </a:ext>
            </a:extLst>
          </p:cNvPr>
          <p:cNvSpPr/>
          <p:nvPr/>
        </p:nvSpPr>
        <p:spPr>
          <a:xfrm>
            <a:off x="6513924" y="5090602"/>
            <a:ext cx="2701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 dirty="0" err="1">
                <a:solidFill>
                  <a:srgbClr val="FF0000"/>
                </a:solidFill>
                <a:latin typeface="+mn-ea"/>
              </a:rPr>
              <a:t>하이퍼파라미터</a:t>
            </a:r>
            <a:r>
              <a:rPr lang="en-US" altLang="ko-KR" sz="1400" spc="-1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rgbClr val="FF0000"/>
                </a:solidFill>
                <a:latin typeface="+mn-ea"/>
              </a:rPr>
              <a:t>규제의 양을 조절</a:t>
            </a:r>
            <a:r>
              <a:rPr lang="en-US" altLang="ko-KR" sz="1400" spc="-100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C76DE1-81B3-49D1-8A3B-C09051133330}"/>
              </a:ext>
            </a:extLst>
          </p:cNvPr>
          <p:cNvCxnSpPr>
            <a:cxnSpLocks/>
          </p:cNvCxnSpPr>
          <p:nvPr/>
        </p:nvCxnSpPr>
        <p:spPr>
          <a:xfrm flipV="1">
            <a:off x="7110893" y="4326201"/>
            <a:ext cx="444649" cy="3312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EA3C15-B6B8-4D38-AB77-31EA853301EA}"/>
              </a:ext>
            </a:extLst>
          </p:cNvPr>
          <p:cNvSpPr/>
          <p:nvPr/>
        </p:nvSpPr>
        <p:spPr>
          <a:xfrm>
            <a:off x="4846675" y="4657680"/>
            <a:ext cx="2983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 dirty="0">
                <a:solidFill>
                  <a:srgbClr val="FF0000"/>
                </a:solidFill>
                <a:latin typeface="+mn-ea"/>
              </a:rPr>
              <a:t>미분 결과를 보기 좋게 하기 위한 상수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75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05-3 </a:t>
            </a:r>
            <a:r>
              <a:rPr lang="ko-KR" altLang="en-US" sz="2800" b="1" dirty="0">
                <a:solidFill>
                  <a:schemeClr val="tx1"/>
                </a:solidFill>
              </a:rPr>
              <a:t>규제 방법을 배우고 </a:t>
            </a:r>
            <a:r>
              <a:rPr lang="ko-KR" altLang="en-US" sz="2800" b="1" dirty="0" err="1">
                <a:solidFill>
                  <a:schemeClr val="tx1"/>
                </a:solidFill>
              </a:rPr>
              <a:t>단일층</a:t>
            </a:r>
            <a:r>
              <a:rPr lang="ko-KR" altLang="en-US" sz="2800" b="1" dirty="0">
                <a:solidFill>
                  <a:schemeClr val="tx1"/>
                </a:solidFill>
              </a:rPr>
              <a:t> 신경망에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적용합니다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AB3607-E91D-45A1-8D7F-05827AD8A4C0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 dirty="0" err="1">
                <a:solidFill>
                  <a:srgbClr val="000000"/>
                </a:solidFill>
                <a:latin typeface="+mn-ea"/>
              </a:rPr>
              <a:t>L2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규제를 적용한 손실 함수의 미분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400" spc="-100" dirty="0" err="1">
                <a:solidFill>
                  <a:srgbClr val="000000"/>
                </a:solidFill>
                <a:latin typeface="+mn-ea"/>
              </a:rPr>
              <a:t>L1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규제에 비해 </a:t>
            </a:r>
            <a:r>
              <a:rPr lang="en-US" altLang="ko-KR" sz="1400" spc="-100" dirty="0">
                <a:solidFill>
                  <a:srgbClr val="000000"/>
                </a:solidFill>
                <a:latin typeface="+mn-ea"/>
              </a:rPr>
              <a:t>w</a:t>
            </a:r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의 영향도 많이 받게 됨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E395E2-92A1-46B0-9558-4636335A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442" y="3069000"/>
            <a:ext cx="254511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9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05-3 </a:t>
            </a:r>
            <a:r>
              <a:rPr lang="ko-KR" altLang="en-US" sz="2800" b="1" dirty="0">
                <a:solidFill>
                  <a:schemeClr val="tx1"/>
                </a:solidFill>
              </a:rPr>
              <a:t>규제 방법을 배우고 </a:t>
            </a:r>
            <a:r>
              <a:rPr lang="ko-KR" altLang="en-US" sz="2800" b="1" dirty="0" err="1">
                <a:solidFill>
                  <a:schemeClr val="tx1"/>
                </a:solidFill>
              </a:rPr>
              <a:t>단일층</a:t>
            </a:r>
            <a:r>
              <a:rPr lang="ko-KR" altLang="en-US" sz="2800" b="1" dirty="0">
                <a:solidFill>
                  <a:schemeClr val="tx1"/>
                </a:solidFill>
              </a:rPr>
              <a:t> 신경망에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적용합니다</a:t>
            </a:r>
            <a:endParaRPr lang="ko-KR" altLang="en-US" sz="2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AB3607-E91D-45A1-8D7F-05827AD8A4C0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00" dirty="0" err="1">
                <a:solidFill>
                  <a:srgbClr val="000000"/>
                </a:solidFill>
                <a:latin typeface="+mn-ea"/>
              </a:rPr>
              <a:t>L1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규제와 </a:t>
            </a:r>
            <a:r>
              <a:rPr lang="en-US" altLang="ko-KR" spc="-100" dirty="0" err="1">
                <a:solidFill>
                  <a:srgbClr val="000000"/>
                </a:solidFill>
                <a:latin typeface="+mn-ea"/>
              </a:rPr>
              <a:t>L2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규제 적용 코드 정리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30DF3-8E31-46EF-A6B8-B7401CEE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524" y="2195666"/>
            <a:ext cx="4980952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4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04-1 </a:t>
            </a:r>
            <a:r>
              <a:rPr lang="ko-KR" altLang="en-US" sz="2800" b="1" dirty="0"/>
              <a:t>초기 인공지능 알고리즘과 로지스틱 회귀를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특성이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n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개인 선형 함수는 다음과 같이 표기합니다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4A1429-6C76-4FA1-91AA-E8BD8B497730}"/>
              </a:ext>
            </a:extLst>
          </p:cNvPr>
          <p:cNvGrpSpPr/>
          <p:nvPr/>
        </p:nvGrpSpPr>
        <p:grpSpPr>
          <a:xfrm>
            <a:off x="2868474" y="3084439"/>
            <a:ext cx="6912252" cy="689121"/>
            <a:chOff x="2150579" y="2333771"/>
            <a:chExt cx="6912252" cy="68912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CC5B2DD-C606-40B7-892F-28D71FDBB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1404"/>
            <a:stretch/>
          </p:blipFill>
          <p:spPr>
            <a:xfrm>
              <a:off x="2150579" y="2425138"/>
              <a:ext cx="3304762" cy="49413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B7B6C5C-7126-4FFA-88B8-168C2B120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4065"/>
            <a:stretch/>
          </p:blipFill>
          <p:spPr>
            <a:xfrm>
              <a:off x="5758069" y="2333771"/>
              <a:ext cx="3304762" cy="689121"/>
            </a:xfrm>
            <a:prstGeom prst="rect">
              <a:avLst/>
            </a:prstGeom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6410B8-A98A-4C8F-BF9B-11A034C83F15}"/>
              </a:ext>
            </a:extLst>
          </p:cNvPr>
          <p:cNvCxnSpPr>
            <a:stCxn id="10" idx="3"/>
          </p:cNvCxnSpPr>
          <p:nvPr/>
        </p:nvCxnSpPr>
        <p:spPr>
          <a:xfrm>
            <a:off x="6173236" y="3422871"/>
            <a:ext cx="11610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3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04-1 </a:t>
            </a:r>
            <a:r>
              <a:rPr lang="ko-KR" altLang="en-US" sz="2800" b="1" dirty="0"/>
              <a:t>초기 인공지능 알고리즘과 로지스틱 회귀를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퍼셉트론이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등장한 이후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1960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년에 스탠포드 대학의 버나드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위드로우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(Bernard </a:t>
            </a:r>
            <a:r>
              <a:rPr lang="en-US" altLang="ko-KR" sz="14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Widrow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와 테</a:t>
            </a:r>
          </a:p>
          <a:p>
            <a:pPr algn="ctr"/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드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호프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en-US" altLang="ko-KR" sz="14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Tedd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Hoff)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퍼셉트론을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개선한 적응형 선형 뉴런</a:t>
            </a:r>
            <a:r>
              <a:rPr lang="en-US" altLang="ko-KR" sz="14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(Adaptive Linear Neuron)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을 발표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DF26C6-935D-4925-83B5-88EFE6EA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52" y="2733762"/>
            <a:ext cx="3438095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5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04-1 </a:t>
            </a:r>
            <a:r>
              <a:rPr lang="ko-KR" altLang="en-US" sz="2800" b="1" dirty="0"/>
              <a:t>초기 인공지능 알고리즘과 로지스틱 회귀를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로지스틱 회귀는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퍼셉트론과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아달린보다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발전한 형태를 취하고 있음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C72923-E104-4AF0-BCD9-5EF1CD61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52" y="2809952"/>
            <a:ext cx="4638095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04-1 </a:t>
            </a:r>
            <a:r>
              <a:rPr lang="ko-KR" altLang="en-US" sz="2800" b="1" dirty="0"/>
              <a:t>초기 인공지능 알고리즘과 로지스틱 회귀를 알아봅니다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활성화 함수는 비선형 함수를 사용해야 함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ko-KR" altLang="en-US" sz="1400" spc="-100" dirty="0">
                <a:solidFill>
                  <a:srgbClr val="000000"/>
                </a:solidFill>
                <a:latin typeface="+mn-ea"/>
              </a:rPr>
              <a:t>만약 활성화 함수가 선형 함수라면 활성화 함수의 존재가 무의미</a:t>
            </a:r>
            <a:endParaRPr lang="en-US" altLang="ko-KR" sz="1400" spc="-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8FD1EE-A062-4869-ABBE-8E9D5F2CB78B}"/>
              </a:ext>
            </a:extLst>
          </p:cNvPr>
          <p:cNvGrpSpPr/>
          <p:nvPr/>
        </p:nvGrpSpPr>
        <p:grpSpPr>
          <a:xfrm>
            <a:off x="2711649" y="2842446"/>
            <a:ext cx="6768703" cy="1737990"/>
            <a:chOff x="3350418" y="2842446"/>
            <a:chExt cx="6768703" cy="17379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7BB305F-ABC1-47FE-A521-4C8490473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57"/>
            <a:stretch/>
          </p:blipFill>
          <p:spPr>
            <a:xfrm>
              <a:off x="3436144" y="2842446"/>
              <a:ext cx="2931522" cy="40859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0CE041C-D29A-4319-93D8-2E381697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569" y="3251039"/>
              <a:ext cx="751283" cy="40859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FB0A97-5B76-4914-9659-1593EFA19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0418" y="4050156"/>
              <a:ext cx="2621101" cy="530280"/>
            </a:xfrm>
            <a:prstGeom prst="rect">
              <a:avLst/>
            </a:prstGeom>
          </p:spPr>
        </p:pic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41FF7787-F549-4DA2-99AA-708900AD38E6}"/>
                </a:ext>
              </a:extLst>
            </p:cNvPr>
            <p:cNvCxnSpPr>
              <a:stCxn id="9" idx="1"/>
              <a:endCxn id="10" idx="1"/>
            </p:cNvCxnSpPr>
            <p:nvPr/>
          </p:nvCxnSpPr>
          <p:spPr>
            <a:xfrm rot="10800000" flipV="1">
              <a:off x="3350419" y="3455336"/>
              <a:ext cx="57151" cy="859960"/>
            </a:xfrm>
            <a:prstGeom prst="curvedConnector3">
              <a:avLst>
                <a:gd name="adj1" fmla="val 499993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구부러짐 13">
              <a:extLst>
                <a:ext uri="{FF2B5EF4-FFF2-40B4-BE49-F238E27FC236}">
                  <a16:creationId xmlns:a16="http://schemas.microsoft.com/office/drawing/2014/main" id="{93FEB407-04DA-4292-9CF7-A55BA614F3DF}"/>
                </a:ext>
              </a:extLst>
            </p:cNvPr>
            <p:cNvCxnSpPr>
              <a:stCxn id="7" idx="1"/>
              <a:endCxn id="9" idx="1"/>
            </p:cNvCxnSpPr>
            <p:nvPr/>
          </p:nvCxnSpPr>
          <p:spPr>
            <a:xfrm rot="10800000" flipV="1">
              <a:off x="3407570" y="3046742"/>
              <a:ext cx="28575" cy="408593"/>
            </a:xfrm>
            <a:prstGeom prst="curvedConnector3">
              <a:avLst>
                <a:gd name="adj1" fmla="val 90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57EA52D-8592-4251-AD3F-CF2F3C4037EB}"/>
                </a:ext>
              </a:extLst>
            </p:cNvPr>
            <p:cNvSpPr/>
            <p:nvPr/>
          </p:nvSpPr>
          <p:spPr>
            <a:xfrm>
              <a:off x="5876925" y="4184491"/>
              <a:ext cx="424219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spc="-100" dirty="0" err="1">
                  <a:solidFill>
                    <a:srgbClr val="000000"/>
                  </a:solidFill>
                  <a:latin typeface="+mn-ea"/>
                </a:rPr>
                <a:t>선혐</a:t>
              </a:r>
              <a:r>
                <a:rPr lang="ko-KR" altLang="en-US" sz="1100" spc="-100" dirty="0">
                  <a:solidFill>
                    <a:srgbClr val="000000"/>
                  </a:solidFill>
                  <a:latin typeface="+mn-ea"/>
                </a:rPr>
                <a:t> 함수 </a:t>
              </a:r>
              <a:r>
                <a:rPr lang="en-US" altLang="ko-KR" sz="1100" spc="-100" dirty="0">
                  <a:solidFill>
                    <a:srgbClr val="000000"/>
                  </a:solidFill>
                  <a:latin typeface="+mn-ea"/>
                </a:rPr>
                <a:t>a</a:t>
              </a:r>
              <a:r>
                <a:rPr lang="ko-KR" altLang="en-US" sz="1100" spc="-100" dirty="0">
                  <a:solidFill>
                    <a:srgbClr val="000000"/>
                  </a:solidFill>
                  <a:latin typeface="+mn-ea"/>
                </a:rPr>
                <a:t>와 동일한 구조의 식이 나오므로 활성화 함수의 의미 없어짐</a:t>
              </a:r>
              <a:r>
                <a:rPr lang="en-US" altLang="ko-KR" sz="1100" spc="-100" dirty="0">
                  <a:solidFill>
                    <a:srgbClr val="000000"/>
                  </a:solidFill>
                  <a:latin typeface="+mn-ea"/>
                </a:rPr>
                <a:t>!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85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C594-1820-47D2-AB89-32D3EA9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04-2 </a:t>
            </a:r>
            <a:r>
              <a:rPr lang="ko-KR" altLang="en-US" sz="2800" b="1" dirty="0" err="1"/>
              <a:t>시그모이드</a:t>
            </a:r>
            <a:r>
              <a:rPr lang="ko-KR" altLang="en-US" sz="2800" b="1" dirty="0"/>
              <a:t> 함수로 확률을 만듭니다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091DB-9397-4D9A-A2F8-32243E4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F3A5D2-DBF6-4CB9-AFAB-817A9129F5E7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F846-8B1C-43DA-9599-74FD548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밑바닥부터 시작하는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97536-71FE-4649-95FF-7723CA9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489-9224-407A-8480-D6D3594DF5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02A80-1B3A-4B73-B033-297D05CBE8B9}"/>
              </a:ext>
            </a:extLst>
          </p:cNvPr>
          <p:cNvSpPr/>
          <p:nvPr/>
        </p:nvSpPr>
        <p:spPr>
          <a:xfrm>
            <a:off x="0" y="17847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시그모이드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함수는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z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를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0~1 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사이의 </a:t>
            </a:r>
            <a:r>
              <a:rPr lang="ko-KR" altLang="en-US" spc="-100" dirty="0" err="1">
                <a:solidFill>
                  <a:srgbClr val="000000"/>
                </a:solidFill>
                <a:latin typeface="+mn-ea"/>
              </a:rPr>
              <a:t>확률값으로</a:t>
            </a:r>
            <a:r>
              <a:rPr lang="ko-KR" altLang="en-US" spc="-100" dirty="0">
                <a:solidFill>
                  <a:srgbClr val="000000"/>
                </a:solidFill>
                <a:latin typeface="+mn-ea"/>
              </a:rPr>
              <a:t> 변환</a:t>
            </a:r>
            <a:endParaRPr lang="en-US" altLang="ko-KR" spc="-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0326DA-5127-418C-B02F-816BAF8E1FCD}"/>
              </a:ext>
            </a:extLst>
          </p:cNvPr>
          <p:cNvGrpSpPr/>
          <p:nvPr/>
        </p:nvGrpSpPr>
        <p:grpSpPr>
          <a:xfrm>
            <a:off x="3753143" y="2420882"/>
            <a:ext cx="4685714" cy="2016235"/>
            <a:chOff x="3753143" y="2762333"/>
            <a:chExt cx="4685714" cy="201623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32B3889-CBCE-413D-BA4D-C5D048C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3143" y="2762333"/>
              <a:ext cx="4685714" cy="133333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AB1C48C-7731-4336-A436-98596157D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5907" y="4198477"/>
              <a:ext cx="1401501" cy="580091"/>
            </a:xfrm>
            <a:prstGeom prst="rect">
              <a:avLst/>
            </a:prstGeom>
          </p:spPr>
        </p:pic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A8DFEF26-1D97-4453-93E5-B86DE0983831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rot="5400000">
              <a:off x="5213561" y="3956125"/>
              <a:ext cx="954745" cy="110051"/>
            </a:xfrm>
            <a:prstGeom prst="bentConnector4">
              <a:avLst>
                <a:gd name="adj1" fmla="val 34810"/>
                <a:gd name="adj2" fmla="val 3077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05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b="1" dirty="0" smtClean="0">
            <a:solidFill>
              <a:schemeClr val="tx1"/>
            </a:solidFill>
            <a:latin typeface="바탕체" panose="02030609000101010101" pitchFamily="17" charset="-127"/>
            <a:ea typeface="바탕체" panose="02030609000101010101" pitchFamily="17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1647</Words>
  <Application>Microsoft Office PowerPoint</Application>
  <PresentationFormat>와이드스크린</PresentationFormat>
  <Paragraphs>290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D2Coding</vt:lpstr>
      <vt:lpstr>KoPubWorld바탕체 Light</vt:lpstr>
      <vt:lpstr>Typo_SSiGothic_120</vt:lpstr>
      <vt:lpstr>맑은 고딕</vt:lpstr>
      <vt:lpstr>바탕체</vt:lpstr>
      <vt:lpstr>Arial</vt:lpstr>
      <vt:lpstr>Wingdings</vt:lpstr>
      <vt:lpstr>Office 테마</vt:lpstr>
      <vt:lpstr>PowerPoint 프레젠테이션</vt:lpstr>
      <vt:lpstr>04-1 초기 인공지능 알고리즘과 로지스틱 회귀를 알아봅니다</vt:lpstr>
      <vt:lpstr>04-1 초기 인공지능 알고리즘과 로지스틱 회귀를 알아봅니다</vt:lpstr>
      <vt:lpstr>04-1 초기 인공지능 알고리즘과 로지스틱 회귀를 알아봅니다</vt:lpstr>
      <vt:lpstr>04-1 초기 인공지능 알고리즘과 로지스틱 회귀를 알아봅니다</vt:lpstr>
      <vt:lpstr>04-1 초기 인공지능 알고리즘과 로지스틱 회귀를 알아봅니다</vt:lpstr>
      <vt:lpstr>04-1 초기 인공지능 알고리즘과 로지스틱 회귀를 알아봅니다</vt:lpstr>
      <vt:lpstr>04-1 초기 인공지능 알고리즘과 로지스틱 회귀를 알아봅니다</vt:lpstr>
      <vt:lpstr>04-2 시그모이드 함수로 확률을 만듭니다</vt:lpstr>
      <vt:lpstr>04-2 시그모이드 함수로 확률을 만듭니다</vt:lpstr>
      <vt:lpstr>04-2 시그모이드 함수로 확률을 만듭니다</vt:lpstr>
      <vt:lpstr>04-3 경사 하강법</vt:lpstr>
      <vt:lpstr>04-3 경사 하강법</vt:lpstr>
      <vt:lpstr>04-3 경사 하강법</vt:lpstr>
      <vt:lpstr>04-3 로지스틱 손실 함수를 경사 하강법에 적용합니다</vt:lpstr>
      <vt:lpstr>04-3 로지스틱 손실 함수를 경사 하강법에 적용합니다</vt:lpstr>
      <vt:lpstr>04-3 로지스틱 손실 함수를 경사 하강법에 적용합니다</vt:lpstr>
      <vt:lpstr>04-3 로지스틱 손실 함수를 경사 하강법에 적용합니다</vt:lpstr>
      <vt:lpstr>04-3 로지스틱 손실 함수를 경사 하강법에 적용합니다</vt:lpstr>
      <vt:lpstr>04-5 로지스틱 회귀를 위한 뉴런을 만듭니다</vt:lpstr>
      <vt:lpstr>04-5 로지스틱 회귀를 위한 뉴런을 만듭니다</vt:lpstr>
      <vt:lpstr>04-5 로지스틱 회귀를 위한 뉴런을 만듭니다</vt:lpstr>
      <vt:lpstr>04-6 로지스틱 회귀 뉴런으로 단일층 신경망을 만듭니다</vt:lpstr>
      <vt:lpstr>04-6 로지스틱 회귀 뉴런으로 단일층 신경망을 만듭니다</vt:lpstr>
      <vt:lpstr>04-6 로지스틱 회귀 뉴런으로 단일층 신경망을 만듭니다</vt:lpstr>
      <vt:lpstr>04-6 로지스틱 회귀 뉴런으로 단일층 신경망을 만듭니다</vt:lpstr>
      <vt:lpstr>04-6 로지스틱 회귀 뉴런으로 단일층 신경망을 만듭니다</vt:lpstr>
      <vt:lpstr>04-6 로지스틱 회귀 뉴런으로 단일층 신경망을 만듭니다</vt:lpstr>
      <vt:lpstr>04-6 로지스틱 회귀 뉴런으로 단일층 신경망을 만듭니다</vt:lpstr>
      <vt:lpstr>04-7 사이킷런으로 로지스틱 회귀를 수행합니다</vt:lpstr>
      <vt:lpstr>05-1 검증 세트를 나누고 전처리 과정을 배웁니다</vt:lpstr>
      <vt:lpstr>05-1 검증 세트를 나누고 전처리 과정을 배웁니다</vt:lpstr>
      <vt:lpstr>05-1 검증 세트를 나누고 전처리 과정을 배웁니다</vt:lpstr>
      <vt:lpstr>05-1 검증 세트를 나누고 전처리 과정을 배웁니다</vt:lpstr>
      <vt:lpstr>05-1 검증 세트를 나누고 전처리 과정을 배웁니다</vt:lpstr>
      <vt:lpstr>05-1 검증 세트를 나누고 전처리 과정을 배웁니다</vt:lpstr>
      <vt:lpstr>05-1 검증 세트를 나누고 전처리 과정을 배웁니다</vt:lpstr>
      <vt:lpstr>05-1 검증 세트를 나누고 전처리 과정을 배웁니다</vt:lpstr>
      <vt:lpstr>05-2 과대적합과 과소적합을 알아봅니다</vt:lpstr>
      <vt:lpstr>05-2 과대적합과 과소적합을 알아봅니다</vt:lpstr>
      <vt:lpstr>05-3 규제 방법을 배우고 단일층 신경망에 적용합니다</vt:lpstr>
      <vt:lpstr>05-3 규제 방법을 배우고 단일층 신경망에 적용합니다</vt:lpstr>
      <vt:lpstr>05-3 규제 방법을 배우고 단일층 신경망에 적용합니다</vt:lpstr>
      <vt:lpstr>05-3 규제 방법을 배우고 단일층 신경망에 적용합니다</vt:lpstr>
      <vt:lpstr>05-3 규제 방법을 배우고 단일층 신경망에 적용합니다</vt:lpstr>
      <vt:lpstr>05-3 규제 방법을 배우고 단일층 신경망에 적용합니다</vt:lpstr>
      <vt:lpstr>05-3 규제 방법을 배우고 단일층 신경망에 적용합니다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이규영</dc:creator>
  <cp:lastModifiedBy>PE Lee</cp:lastModifiedBy>
  <cp:revision>83</cp:revision>
  <dcterms:created xsi:type="dcterms:W3CDTF">2019-09-27T06:10:14Z</dcterms:created>
  <dcterms:modified xsi:type="dcterms:W3CDTF">2021-07-13T15:06:33Z</dcterms:modified>
  <cp:contentStatus/>
</cp:coreProperties>
</file>