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0"/>
  </p:notesMasterIdLst>
  <p:sldIdLst>
    <p:sldId id="256" r:id="rId2"/>
    <p:sldId id="615" r:id="rId3"/>
    <p:sldId id="618" r:id="rId4"/>
    <p:sldId id="617" r:id="rId5"/>
    <p:sldId id="620" r:id="rId6"/>
    <p:sldId id="621" r:id="rId7"/>
    <p:sldId id="630" r:id="rId8"/>
    <p:sldId id="631" r:id="rId9"/>
    <p:sldId id="623" r:id="rId10"/>
    <p:sldId id="633" r:id="rId11"/>
    <p:sldId id="634" r:id="rId12"/>
    <p:sldId id="635" r:id="rId13"/>
    <p:sldId id="636" r:id="rId14"/>
    <p:sldId id="640" r:id="rId15"/>
    <p:sldId id="641" r:id="rId16"/>
    <p:sldId id="644" r:id="rId17"/>
    <p:sldId id="643" r:id="rId18"/>
    <p:sldId id="287"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Cambria Math" panose="02040503050406030204" pitchFamily="18" charset="0"/>
      <p:regular r:id="rId27"/>
    </p:embeddedFont>
    <p:embeddedFont>
      <p:font typeface="Exo 2" pitchFamily="2" charset="0"/>
      <p:regular r:id="rId28"/>
      <p:bold r:id="rId29"/>
      <p:italic r:id="rId30"/>
      <p:boldItalic r:id="rId31"/>
    </p:embeddedFont>
    <p:embeddedFont>
      <p:font typeface="Roboto Condensed Light" panose="020B0604020202020204"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
      <p:font typeface="Squada One"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n Lê Xuân Trường" initials="PLXT" lastIdx="1" clrIdx="0">
    <p:extLst>
      <p:ext uri="{19B8F6BF-5375-455C-9EA6-DF929625EA0E}">
        <p15:presenceInfo xmlns:p15="http://schemas.microsoft.com/office/powerpoint/2012/main" userId="Phan Lê Xuân Trườ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a:srgbClr val="2B2B2B"/>
    <a:srgbClr val="324086"/>
    <a:srgbClr val="3B4C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5F94FC-4F79-498B-BAAC-0957150F9252}">
  <a:tblStyle styleId="{255F94FC-4F79-498B-BAAC-0957150F92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20" d="100"/>
          <a:sy n="120" d="100"/>
        </p:scale>
        <p:origin x="211"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897323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501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subtitle">
  <p:cSld name="CUSTOM_12">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37" name="Google Shape;37;p5"/>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7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8"/>
          <p:cNvSpPr txBox="1">
            <a:spLocks noGrp="1"/>
          </p:cNvSpPr>
          <p:nvPr>
            <p:ph type="ctrTitle"/>
          </p:nvPr>
        </p:nvSpPr>
        <p:spPr>
          <a:xfrm>
            <a:off x="92075" y="1855492"/>
            <a:ext cx="8959850" cy="2012945"/>
          </a:xfrm>
          <a:prstGeom prst="rect">
            <a:avLst/>
          </a:prstGeom>
        </p:spPr>
        <p:txBody>
          <a:bodyPr spcFirstLastPara="1" wrap="square" lIns="91425" tIns="91425" rIns="91425" bIns="91425" anchor="b" anchorCtr="0">
            <a:noAutofit/>
          </a:bodyPr>
          <a:lstStyle/>
          <a:p>
            <a:pPr algn="ctr"/>
            <a:r>
              <a:rPr lang="en-US" sz="2400" dirty="0">
                <a:solidFill>
                  <a:srgbClr val="FF0000"/>
                </a:solidFill>
              </a:rPr>
              <a:t>BÀI BÁO CÁO ĐỒ ÁN</a:t>
            </a:r>
            <a:br>
              <a:rPr lang="en-US" dirty="0">
                <a:solidFill>
                  <a:srgbClr val="2B2B2B"/>
                </a:solidFill>
              </a:rPr>
            </a:br>
            <a:r>
              <a:rPr lang="en-US" b="1" kern="0" dirty="0" err="1">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Chủ</a:t>
            </a:r>
            <a:r>
              <a:rPr lang="en-US" b="1" kern="0" dirty="0">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 </a:t>
            </a:r>
            <a:r>
              <a:rPr lang="en-US" b="1" kern="0" dirty="0" err="1">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đề</a:t>
            </a:r>
            <a:r>
              <a:rPr lang="en-US" b="1" kern="0" dirty="0">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 </a:t>
            </a:r>
            <a:r>
              <a:rPr lang="en-US" b="1" kern="0" dirty="0" err="1">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Dự</a:t>
            </a:r>
            <a:r>
              <a:rPr lang="en-US" b="1" kern="0" dirty="0">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 </a:t>
            </a:r>
            <a:r>
              <a:rPr lang="en-US" b="1" kern="0" dirty="0" err="1">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đoán</a:t>
            </a:r>
            <a:r>
              <a:rPr lang="en-US" b="1" kern="0" dirty="0">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 </a:t>
            </a:r>
            <a:r>
              <a:rPr lang="en-US" b="1" kern="0" dirty="0" err="1">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giá</a:t>
            </a:r>
            <a:r>
              <a:rPr lang="en-US" b="1" kern="0" dirty="0">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 </a:t>
            </a:r>
            <a:r>
              <a:rPr lang="en-US" b="1" kern="0" dirty="0" err="1">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cả</a:t>
            </a:r>
            <a:r>
              <a:rPr lang="en-US" b="1" kern="0" dirty="0">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 </a:t>
            </a:r>
            <a:r>
              <a:rPr lang="en-US" b="1" kern="0" dirty="0" err="1">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điện</a:t>
            </a:r>
            <a:r>
              <a:rPr lang="en-US" b="1" kern="0" dirty="0">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 </a:t>
            </a:r>
            <a:r>
              <a:rPr lang="en-US" b="1" kern="0" dirty="0" err="1">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thoại</a:t>
            </a:r>
            <a:r>
              <a:rPr lang="en-US" b="1" kern="0" dirty="0">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 di </a:t>
            </a:r>
            <a:r>
              <a:rPr lang="en-US" b="1" kern="0" dirty="0" err="1">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động</a:t>
            </a:r>
            <a:r>
              <a:rPr lang="en-US" b="1" kern="0" dirty="0">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 </a:t>
            </a:r>
            <a:r>
              <a:rPr lang="en-US" b="1" kern="0" dirty="0" err="1">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với</a:t>
            </a:r>
            <a:r>
              <a:rPr lang="en-US" b="1" kern="0" dirty="0">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 SVM </a:t>
            </a:r>
            <a:br>
              <a:rPr lang="en-US" b="1" kern="0" dirty="0">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br>
            <a:r>
              <a:rPr lang="en-US" b="1" kern="0" dirty="0">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(SUPPORT VECTOR MACHINE)</a:t>
            </a:r>
            <a:br>
              <a:rPr lang="en-US" sz="2400" b="1" kern="0" dirty="0">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br>
            <a:endParaRPr sz="2400" dirty="0">
              <a:solidFill>
                <a:srgbClr val="2B2B2B"/>
              </a:solidFill>
            </a:endParaRPr>
          </a:p>
        </p:txBody>
      </p:sp>
      <p:cxnSp>
        <p:nvCxnSpPr>
          <p:cNvPr id="138" name="Google Shape;138;p28"/>
          <p:cNvCxnSpPr>
            <a:cxnSpLocks/>
          </p:cNvCxnSpPr>
          <p:nvPr/>
        </p:nvCxnSpPr>
        <p:spPr>
          <a:xfrm>
            <a:off x="4906736" y="3364686"/>
            <a:ext cx="4237264" cy="0"/>
          </a:xfrm>
          <a:prstGeom prst="straightConnector1">
            <a:avLst/>
          </a:prstGeom>
          <a:noFill/>
          <a:ln w="9525" cap="flat" cmpd="sng">
            <a:solidFill>
              <a:schemeClr val="dk1"/>
            </a:solidFill>
            <a:prstDash val="solid"/>
            <a:round/>
            <a:headEnd type="none" w="med" len="med"/>
            <a:tailEnd type="none" w="med" len="med"/>
          </a:ln>
        </p:spPr>
      </p:cxnSp>
      <p:pic>
        <p:nvPicPr>
          <p:cNvPr id="7" name="Picture 6" descr="Icon&#10;&#10;Description automatically generated">
            <a:extLst>
              <a:ext uri="{FF2B5EF4-FFF2-40B4-BE49-F238E27FC236}">
                <a16:creationId xmlns:a16="http://schemas.microsoft.com/office/drawing/2014/main" id="{7A73197D-F92F-4C82-876D-223E80EF4923}"/>
              </a:ext>
            </a:extLst>
          </p:cNvPr>
          <p:cNvPicPr>
            <a:picLocks noChangeAspect="1"/>
          </p:cNvPicPr>
          <p:nvPr/>
        </p:nvPicPr>
        <p:blipFill>
          <a:blip r:embed="rId3"/>
          <a:stretch>
            <a:fillRect/>
          </a:stretch>
        </p:blipFill>
        <p:spPr>
          <a:xfrm>
            <a:off x="252216" y="172123"/>
            <a:ext cx="884084" cy="475510"/>
          </a:xfrm>
          <a:prstGeom prst="rect">
            <a:avLst/>
          </a:prstGeom>
        </p:spPr>
      </p:pic>
      <p:sp>
        <p:nvSpPr>
          <p:cNvPr id="8" name="TextBox 7">
            <a:extLst>
              <a:ext uri="{FF2B5EF4-FFF2-40B4-BE49-F238E27FC236}">
                <a16:creationId xmlns:a16="http://schemas.microsoft.com/office/drawing/2014/main" id="{0388DFF7-E17F-4502-9C5C-C54D4FB2E979}"/>
              </a:ext>
            </a:extLst>
          </p:cNvPr>
          <p:cNvSpPr txBox="1"/>
          <p:nvPr/>
        </p:nvSpPr>
        <p:spPr>
          <a:xfrm>
            <a:off x="1437400" y="3868437"/>
            <a:ext cx="5620100" cy="923330"/>
          </a:xfrm>
          <a:prstGeom prst="rect">
            <a:avLst/>
          </a:prstGeom>
          <a:noFill/>
        </p:spPr>
        <p:txBody>
          <a:bodyPr wrap="square">
            <a:spAutoFit/>
          </a:bodyPr>
          <a:lstStyle/>
          <a:p>
            <a:r>
              <a:rPr lang="en-US" sz="1800" dirty="0" err="1">
                <a:latin typeface="Segoe UI" panose="020B0502040204020203" pitchFamily="34" charset="0"/>
                <a:cs typeface="Segoe UI" panose="020B0502040204020203" pitchFamily="34" charset="0"/>
              </a:rPr>
              <a:t>Nhóm</a:t>
            </a:r>
            <a:r>
              <a:rPr lang="en-US" sz="1800" dirty="0">
                <a:latin typeface="Segoe UI" panose="020B0502040204020203" pitchFamily="34" charset="0"/>
                <a:cs typeface="Segoe UI" panose="020B0502040204020203" pitchFamily="34" charset="0"/>
              </a:rPr>
              <a:t>:</a:t>
            </a:r>
          </a:p>
          <a:p>
            <a:r>
              <a:rPr lang="en-US" sz="1800" dirty="0" err="1">
                <a:latin typeface="Segoe UI" panose="020B0502040204020203" pitchFamily="34" charset="0"/>
                <a:cs typeface="Segoe UI" panose="020B0502040204020203" pitchFamily="34" charset="0"/>
              </a:rPr>
              <a:t>Thành</a:t>
            </a:r>
            <a:r>
              <a:rPr lang="en-US" sz="1800" dirty="0">
                <a:latin typeface="Segoe UI" panose="020B0502040204020203" pitchFamily="34" charset="0"/>
                <a:cs typeface="Segoe UI" panose="020B0502040204020203" pitchFamily="34" charset="0"/>
              </a:rPr>
              <a:t> </a:t>
            </a:r>
            <a:r>
              <a:rPr lang="en-US" sz="1800" dirty="0" err="1">
                <a:latin typeface="Segoe UI" panose="020B0502040204020203" pitchFamily="34" charset="0"/>
                <a:cs typeface="Segoe UI" panose="020B0502040204020203" pitchFamily="34" charset="0"/>
              </a:rPr>
              <a:t>viên</a:t>
            </a:r>
            <a:r>
              <a:rPr lang="en-US" sz="1800" dirty="0">
                <a:latin typeface="Segoe UI" panose="020B0502040204020203" pitchFamily="34" charset="0"/>
                <a:cs typeface="Segoe UI" panose="020B0502040204020203" pitchFamily="34" charset="0"/>
              </a:rPr>
              <a:t>: Lê Duy Hoàng (MSSV: 19521533)</a:t>
            </a:r>
          </a:p>
          <a:p>
            <a:r>
              <a:rPr lang="en-US" sz="1800" dirty="0">
                <a:latin typeface="Segoe UI" panose="020B0502040204020203" pitchFamily="34" charset="0"/>
                <a:cs typeface="Segoe UI" panose="020B0502040204020203" pitchFamily="34" charset="0"/>
              </a:rPr>
              <a:t>	     Phan Lê </a:t>
            </a:r>
            <a:r>
              <a:rPr lang="en-US" sz="1800" dirty="0" err="1">
                <a:latin typeface="Segoe UI" panose="020B0502040204020203" pitchFamily="34" charset="0"/>
                <a:cs typeface="Segoe UI" panose="020B0502040204020203" pitchFamily="34" charset="0"/>
              </a:rPr>
              <a:t>Xuân</a:t>
            </a:r>
            <a:r>
              <a:rPr lang="en-US" sz="1800" dirty="0">
                <a:latin typeface="Segoe UI" panose="020B0502040204020203" pitchFamily="34" charset="0"/>
                <a:cs typeface="Segoe UI" panose="020B0502040204020203" pitchFamily="34" charset="0"/>
              </a:rPr>
              <a:t> </a:t>
            </a:r>
            <a:r>
              <a:rPr lang="en-US" sz="1800" dirty="0" err="1">
                <a:latin typeface="Segoe UI" panose="020B0502040204020203" pitchFamily="34" charset="0"/>
                <a:cs typeface="Segoe UI" panose="020B0502040204020203" pitchFamily="34" charset="0"/>
              </a:rPr>
              <a:t>Trường</a:t>
            </a:r>
            <a:r>
              <a:rPr lang="en-US" sz="1800" dirty="0">
                <a:latin typeface="Segoe UI" panose="020B0502040204020203" pitchFamily="34" charset="0"/>
                <a:cs typeface="Segoe UI" panose="020B0502040204020203" pitchFamily="34" charset="0"/>
              </a:rPr>
              <a:t> (MSSV: 19522444)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A0CE09BF-4EF8-42C5-BB90-CA4177FC8DA8}"/>
              </a:ext>
            </a:extLst>
          </p:cNvPr>
          <p:cNvPicPr>
            <a:picLocks noChangeAspect="1"/>
          </p:cNvPicPr>
          <p:nvPr/>
        </p:nvPicPr>
        <p:blipFill>
          <a:blip r:embed="rId2"/>
          <a:stretch>
            <a:fillRect/>
          </a:stretch>
        </p:blipFill>
        <p:spPr>
          <a:xfrm>
            <a:off x="252216" y="172123"/>
            <a:ext cx="884084" cy="475510"/>
          </a:xfrm>
          <a:prstGeom prst="rect">
            <a:avLst/>
          </a:prstGeom>
        </p:spPr>
      </p:pic>
      <p:sp>
        <p:nvSpPr>
          <p:cNvPr id="5" name="TextBox 4">
            <a:extLst>
              <a:ext uri="{FF2B5EF4-FFF2-40B4-BE49-F238E27FC236}">
                <a16:creationId xmlns:a16="http://schemas.microsoft.com/office/drawing/2014/main" id="{7F8353EC-0A18-4145-8A5D-E568B4BADE33}"/>
              </a:ext>
            </a:extLst>
          </p:cNvPr>
          <p:cNvSpPr txBox="1"/>
          <p:nvPr/>
        </p:nvSpPr>
        <p:spPr>
          <a:xfrm>
            <a:off x="1136300" y="172123"/>
            <a:ext cx="7353295" cy="532903"/>
          </a:xfrm>
          <a:prstGeom prst="rect">
            <a:avLst/>
          </a:prstGeom>
          <a:noFill/>
        </p:spPr>
        <p:txBody>
          <a:bodyPr wrap="none" rtlCol="0">
            <a:spAutoFit/>
          </a:bodyPr>
          <a:lstStyle/>
          <a:p>
            <a:pPr marR="0" lvl="0">
              <a:lnSpc>
                <a:spcPct val="107000"/>
              </a:lnSpc>
              <a:spcBef>
                <a:spcPts val="1200"/>
              </a:spcBef>
              <a:spcAft>
                <a:spcPts val="0"/>
              </a:spcAft>
            </a:pPr>
            <a:r>
              <a:rPr lang="vi-VN" sz="2800" b="1" kern="0" dirty="0">
                <a:solidFill>
                  <a:schemeClr val="tx1"/>
                </a:solidFill>
                <a:effectLst/>
                <a:latin typeface="Calibri" panose="020F0502020204030204" pitchFamily="34" charset="0"/>
                <a:ea typeface="Yu Gothic Light" panose="020B0300000000000000" pitchFamily="34" charset="-128"/>
                <a:cs typeface="Calibri" panose="020F0502020204030204" pitchFamily="34" charset="0"/>
              </a:rPr>
              <a:t>SUPPORT MACHINE VECTOR (SVM) ALGORITHM</a:t>
            </a:r>
            <a:endParaRPr lang="en-US" sz="2800" b="1" kern="0" dirty="0">
              <a:solidFill>
                <a:schemeClr val="tx1"/>
              </a:solidFill>
              <a:effectLst/>
              <a:latin typeface="Calibri" panose="020F0502020204030204" pitchFamily="34" charset="0"/>
              <a:ea typeface="Yu Gothic Light" panose="020B0300000000000000" pitchFamily="34" charset="-128"/>
              <a:cs typeface="Calibri" panose="020F0502020204030204" pitchFamily="34" charset="0"/>
            </a:endParaRPr>
          </a:p>
        </p:txBody>
      </p:sp>
      <p:pic>
        <p:nvPicPr>
          <p:cNvPr id="6" name="Picture 5">
            <a:extLst>
              <a:ext uri="{FF2B5EF4-FFF2-40B4-BE49-F238E27FC236}">
                <a16:creationId xmlns:a16="http://schemas.microsoft.com/office/drawing/2014/main" id="{F5213566-E7A2-4AFE-B7F8-8AF2FDB42D58}"/>
              </a:ext>
            </a:extLst>
          </p:cNvPr>
          <p:cNvPicPr>
            <a:picLocks noChangeAspect="1"/>
          </p:cNvPicPr>
          <p:nvPr/>
        </p:nvPicPr>
        <p:blipFill>
          <a:blip r:embed="rId3"/>
          <a:stretch>
            <a:fillRect/>
          </a:stretch>
        </p:blipFill>
        <p:spPr>
          <a:xfrm>
            <a:off x="0" y="770415"/>
            <a:ext cx="9144000" cy="3880255"/>
          </a:xfrm>
          <a:prstGeom prst="rect">
            <a:avLst/>
          </a:prstGeom>
        </p:spPr>
      </p:pic>
      <p:sp>
        <p:nvSpPr>
          <p:cNvPr id="7" name="TextBox 6">
            <a:extLst>
              <a:ext uri="{FF2B5EF4-FFF2-40B4-BE49-F238E27FC236}">
                <a16:creationId xmlns:a16="http://schemas.microsoft.com/office/drawing/2014/main" id="{53F3D567-9162-44FF-B307-6D813C3FA6A4}"/>
              </a:ext>
            </a:extLst>
          </p:cNvPr>
          <p:cNvSpPr txBox="1"/>
          <p:nvPr/>
        </p:nvSpPr>
        <p:spPr>
          <a:xfrm>
            <a:off x="3852428" y="4663600"/>
            <a:ext cx="960519" cy="307777"/>
          </a:xfrm>
          <a:prstGeom prst="rect">
            <a:avLst/>
          </a:prstGeom>
          <a:noFill/>
        </p:spPr>
        <p:txBody>
          <a:bodyPr wrap="none" rtlCol="0">
            <a:spAutoFit/>
          </a:bodyPr>
          <a:lstStyle/>
          <a:p>
            <a:r>
              <a:rPr lang="en-US" dirty="0"/>
              <a:t>Data train</a:t>
            </a:r>
          </a:p>
        </p:txBody>
      </p:sp>
    </p:spTree>
    <p:extLst>
      <p:ext uri="{BB962C8B-B14F-4D97-AF65-F5344CB8AC3E}">
        <p14:creationId xmlns:p14="http://schemas.microsoft.com/office/powerpoint/2010/main" val="342988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A0CE09BF-4EF8-42C5-BB90-CA4177FC8DA8}"/>
              </a:ext>
            </a:extLst>
          </p:cNvPr>
          <p:cNvPicPr>
            <a:picLocks noChangeAspect="1"/>
          </p:cNvPicPr>
          <p:nvPr/>
        </p:nvPicPr>
        <p:blipFill>
          <a:blip r:embed="rId2"/>
          <a:stretch>
            <a:fillRect/>
          </a:stretch>
        </p:blipFill>
        <p:spPr>
          <a:xfrm>
            <a:off x="252216" y="172123"/>
            <a:ext cx="884084" cy="475510"/>
          </a:xfrm>
          <a:prstGeom prst="rect">
            <a:avLst/>
          </a:prstGeom>
        </p:spPr>
      </p:pic>
      <p:sp>
        <p:nvSpPr>
          <p:cNvPr id="5" name="TextBox 4">
            <a:extLst>
              <a:ext uri="{FF2B5EF4-FFF2-40B4-BE49-F238E27FC236}">
                <a16:creationId xmlns:a16="http://schemas.microsoft.com/office/drawing/2014/main" id="{7F8353EC-0A18-4145-8A5D-E568B4BADE33}"/>
              </a:ext>
            </a:extLst>
          </p:cNvPr>
          <p:cNvSpPr txBox="1"/>
          <p:nvPr/>
        </p:nvSpPr>
        <p:spPr>
          <a:xfrm>
            <a:off x="1136300" y="172123"/>
            <a:ext cx="7353295" cy="532903"/>
          </a:xfrm>
          <a:prstGeom prst="rect">
            <a:avLst/>
          </a:prstGeom>
          <a:noFill/>
        </p:spPr>
        <p:txBody>
          <a:bodyPr wrap="none" rtlCol="0">
            <a:spAutoFit/>
          </a:bodyPr>
          <a:lstStyle/>
          <a:p>
            <a:pPr marR="0" lvl="0">
              <a:lnSpc>
                <a:spcPct val="107000"/>
              </a:lnSpc>
              <a:spcBef>
                <a:spcPts val="1200"/>
              </a:spcBef>
              <a:spcAft>
                <a:spcPts val="0"/>
              </a:spcAft>
            </a:pPr>
            <a:r>
              <a:rPr lang="vi-VN" sz="2800" b="1" kern="0" dirty="0">
                <a:solidFill>
                  <a:schemeClr val="tx1"/>
                </a:solidFill>
                <a:effectLst/>
                <a:latin typeface="Calibri" panose="020F0502020204030204" pitchFamily="34" charset="0"/>
                <a:ea typeface="Yu Gothic Light" panose="020B0300000000000000" pitchFamily="34" charset="-128"/>
                <a:cs typeface="Calibri" panose="020F0502020204030204" pitchFamily="34" charset="0"/>
              </a:rPr>
              <a:t>SUPPORT MACHINE VECTOR (SVM) ALGORITHM</a:t>
            </a:r>
            <a:endParaRPr lang="en-US" sz="2800" b="1" kern="0" dirty="0">
              <a:solidFill>
                <a:schemeClr val="tx1"/>
              </a:solidFill>
              <a:effectLst/>
              <a:latin typeface="Calibri" panose="020F0502020204030204" pitchFamily="34" charset="0"/>
              <a:ea typeface="Yu Gothic Light" panose="020B0300000000000000" pitchFamily="34" charset="-128"/>
              <a:cs typeface="Calibri" panose="020F0502020204030204" pitchFamily="34" charset="0"/>
            </a:endParaRPr>
          </a:p>
        </p:txBody>
      </p:sp>
      <p:sp>
        <p:nvSpPr>
          <p:cNvPr id="2" name="TextBox 1">
            <a:extLst>
              <a:ext uri="{FF2B5EF4-FFF2-40B4-BE49-F238E27FC236}">
                <a16:creationId xmlns:a16="http://schemas.microsoft.com/office/drawing/2014/main" id="{6A92F248-16AA-470E-85B4-99EBDCBF29D2}"/>
              </a:ext>
            </a:extLst>
          </p:cNvPr>
          <p:cNvSpPr txBox="1"/>
          <p:nvPr/>
        </p:nvSpPr>
        <p:spPr>
          <a:xfrm>
            <a:off x="357083" y="1146840"/>
            <a:ext cx="8317017" cy="830997"/>
          </a:xfrm>
          <a:prstGeom prst="rect">
            <a:avLst/>
          </a:prstGeom>
          <a:noFill/>
        </p:spPr>
        <p:txBody>
          <a:bodyPr wrap="square" rtlCol="0">
            <a:spAutoFit/>
          </a:bodyPr>
          <a:lstStyle/>
          <a:p>
            <a:pPr algn="l"/>
            <a:r>
              <a:rPr lang="en-US" sz="2400" dirty="0" err="1">
                <a:latin typeface="Calibri" panose="020F0502020204030204" pitchFamily="34" charset="0"/>
                <a:cs typeface="Calibri" panose="020F0502020204030204" pitchFamily="34" charset="0"/>
              </a:rPr>
              <a:t>Tách</a:t>
            </a:r>
            <a:r>
              <a:rPr lang="en-US" sz="2400" dirty="0">
                <a:latin typeface="Calibri" panose="020F0502020204030204" pitchFamily="34" charset="0"/>
                <a:cs typeface="Calibri" panose="020F0502020204030204" pitchFamily="34" charset="0"/>
              </a:rPr>
              <a:t> data </a:t>
            </a:r>
            <a:r>
              <a:rPr lang="en-US" sz="2400" dirty="0" err="1">
                <a:latin typeface="Calibri" panose="020F0502020204030204" pitchFamily="34" charset="0"/>
                <a:cs typeface="Calibri" panose="020F0502020204030204" pitchFamily="34" charset="0"/>
              </a:rPr>
              <a:t>thành</a:t>
            </a:r>
            <a:r>
              <a:rPr lang="en-US" sz="2400" dirty="0">
                <a:latin typeface="Calibri" panose="020F0502020204030204" pitchFamily="34" charset="0"/>
                <a:cs typeface="Calibri" panose="020F0502020204030204" pitchFamily="34" charset="0"/>
              </a:rPr>
              <a:t> 2 file train </a:t>
            </a:r>
            <a:r>
              <a:rPr lang="en-US" sz="2400" dirty="0" err="1">
                <a:latin typeface="Calibri" panose="020F0502020204030204" pitchFamily="34" charset="0"/>
                <a:cs typeface="Calibri" panose="020F0502020204030204" pitchFamily="34" charset="0"/>
              </a:rPr>
              <a:t>và</a:t>
            </a:r>
            <a:r>
              <a:rPr lang="en-US" sz="2400" dirty="0">
                <a:latin typeface="Calibri" panose="020F0502020204030204" pitchFamily="34" charset="0"/>
                <a:cs typeface="Calibri" panose="020F0502020204030204" pitchFamily="34" charset="0"/>
              </a:rPr>
              <a:t> test</a:t>
            </a:r>
            <a:r>
              <a:rPr lang="en-US" sz="2400" b="0" i="0" dirty="0">
                <a:solidFill>
                  <a:srgbClr val="000000"/>
                </a:solidFill>
                <a:effectLst/>
                <a:latin typeface="Calibri" panose="020F0502020204030204" pitchFamily="34" charset="0"/>
                <a:cs typeface="Calibri" panose="020F0502020204030204" pitchFamily="34" charset="0"/>
              </a:rPr>
              <a:t>:</a:t>
            </a:r>
          </a:p>
          <a:p>
            <a:pPr algn="l"/>
            <a:endParaRPr lang="en-US" sz="2400" b="0" i="0" dirty="0">
              <a:solidFill>
                <a:srgbClr val="000000"/>
              </a:solidFill>
              <a:effectLst/>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91C26D66-56FE-4CB3-ADB1-19BD51338576}"/>
              </a:ext>
            </a:extLst>
          </p:cNvPr>
          <p:cNvPicPr>
            <a:picLocks noChangeAspect="1"/>
          </p:cNvPicPr>
          <p:nvPr/>
        </p:nvPicPr>
        <p:blipFill>
          <a:blip r:embed="rId3"/>
          <a:stretch>
            <a:fillRect/>
          </a:stretch>
        </p:blipFill>
        <p:spPr>
          <a:xfrm>
            <a:off x="447675" y="2216150"/>
            <a:ext cx="8248650" cy="1485900"/>
          </a:xfrm>
          <a:prstGeom prst="rect">
            <a:avLst/>
          </a:prstGeom>
        </p:spPr>
      </p:pic>
    </p:spTree>
    <p:extLst>
      <p:ext uri="{BB962C8B-B14F-4D97-AF65-F5344CB8AC3E}">
        <p14:creationId xmlns:p14="http://schemas.microsoft.com/office/powerpoint/2010/main" val="4208221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A0CE09BF-4EF8-42C5-BB90-CA4177FC8DA8}"/>
              </a:ext>
            </a:extLst>
          </p:cNvPr>
          <p:cNvPicPr>
            <a:picLocks noChangeAspect="1"/>
          </p:cNvPicPr>
          <p:nvPr/>
        </p:nvPicPr>
        <p:blipFill>
          <a:blip r:embed="rId2"/>
          <a:stretch>
            <a:fillRect/>
          </a:stretch>
        </p:blipFill>
        <p:spPr>
          <a:xfrm>
            <a:off x="252216" y="172123"/>
            <a:ext cx="884084" cy="475510"/>
          </a:xfrm>
          <a:prstGeom prst="rect">
            <a:avLst/>
          </a:prstGeom>
        </p:spPr>
      </p:pic>
      <p:sp>
        <p:nvSpPr>
          <p:cNvPr id="5" name="TextBox 4">
            <a:extLst>
              <a:ext uri="{FF2B5EF4-FFF2-40B4-BE49-F238E27FC236}">
                <a16:creationId xmlns:a16="http://schemas.microsoft.com/office/drawing/2014/main" id="{7F8353EC-0A18-4145-8A5D-E568B4BADE33}"/>
              </a:ext>
            </a:extLst>
          </p:cNvPr>
          <p:cNvSpPr txBox="1"/>
          <p:nvPr/>
        </p:nvSpPr>
        <p:spPr>
          <a:xfrm>
            <a:off x="1136300" y="172123"/>
            <a:ext cx="7353295" cy="532903"/>
          </a:xfrm>
          <a:prstGeom prst="rect">
            <a:avLst/>
          </a:prstGeom>
          <a:noFill/>
        </p:spPr>
        <p:txBody>
          <a:bodyPr wrap="none" rtlCol="0">
            <a:spAutoFit/>
          </a:bodyPr>
          <a:lstStyle/>
          <a:p>
            <a:pPr marR="0" lvl="0">
              <a:lnSpc>
                <a:spcPct val="107000"/>
              </a:lnSpc>
              <a:spcBef>
                <a:spcPts val="1200"/>
              </a:spcBef>
              <a:spcAft>
                <a:spcPts val="0"/>
              </a:spcAft>
            </a:pPr>
            <a:r>
              <a:rPr lang="vi-VN" sz="2800" b="1" kern="0" dirty="0">
                <a:solidFill>
                  <a:schemeClr val="tx1"/>
                </a:solidFill>
                <a:effectLst/>
                <a:latin typeface="Calibri" panose="020F0502020204030204" pitchFamily="34" charset="0"/>
                <a:ea typeface="Yu Gothic Light" panose="020B0300000000000000" pitchFamily="34" charset="-128"/>
                <a:cs typeface="Calibri" panose="020F0502020204030204" pitchFamily="34" charset="0"/>
              </a:rPr>
              <a:t>SUPPORT MACHINE VECTOR (SVM) ALGORITHM</a:t>
            </a:r>
            <a:endParaRPr lang="en-US" sz="2800" b="1" kern="0" dirty="0">
              <a:solidFill>
                <a:schemeClr val="tx1"/>
              </a:solidFill>
              <a:effectLst/>
              <a:latin typeface="Calibri" panose="020F0502020204030204" pitchFamily="34" charset="0"/>
              <a:ea typeface="Yu Gothic Light" panose="020B0300000000000000" pitchFamily="34" charset="-128"/>
              <a:cs typeface="Calibri" panose="020F0502020204030204" pitchFamily="34" charset="0"/>
            </a:endParaRPr>
          </a:p>
        </p:txBody>
      </p:sp>
      <p:sp>
        <p:nvSpPr>
          <p:cNvPr id="2" name="TextBox 1">
            <a:extLst>
              <a:ext uri="{FF2B5EF4-FFF2-40B4-BE49-F238E27FC236}">
                <a16:creationId xmlns:a16="http://schemas.microsoft.com/office/drawing/2014/main" id="{6A92F248-16AA-470E-85B4-99EBDCBF29D2}"/>
              </a:ext>
            </a:extLst>
          </p:cNvPr>
          <p:cNvSpPr txBox="1"/>
          <p:nvPr/>
        </p:nvSpPr>
        <p:spPr>
          <a:xfrm>
            <a:off x="413491" y="925933"/>
            <a:ext cx="8317017" cy="461665"/>
          </a:xfrm>
          <a:prstGeom prst="rect">
            <a:avLst/>
          </a:prstGeom>
          <a:noFill/>
        </p:spPr>
        <p:txBody>
          <a:bodyPr wrap="square" rtlCol="0">
            <a:spAutoFit/>
          </a:bodyPr>
          <a:lstStyle/>
          <a:p>
            <a:pPr algn="l"/>
            <a:r>
              <a:rPr lang="en-US" sz="2400" b="0" i="0" dirty="0">
                <a:effectLst/>
                <a:latin typeface="Calibri" panose="020F0502020204030204" pitchFamily="34" charset="0"/>
                <a:cs typeface="Calibri" panose="020F0502020204030204" pitchFamily="34" charset="0"/>
              </a:rPr>
              <a:t>Sau </a:t>
            </a:r>
            <a:r>
              <a:rPr lang="en-US" sz="2400" b="0" i="0" dirty="0" err="1">
                <a:effectLst/>
                <a:latin typeface="Calibri" panose="020F0502020204030204" pitchFamily="34" charset="0"/>
                <a:cs typeface="Calibri" panose="020F0502020204030204" pitchFamily="34" charset="0"/>
              </a:rPr>
              <a:t>khi</a:t>
            </a:r>
            <a:r>
              <a:rPr lang="en-US" sz="2400" b="0" i="0" dirty="0">
                <a:effectLst/>
                <a:latin typeface="Calibri" panose="020F0502020204030204" pitchFamily="34" charset="0"/>
                <a:cs typeface="Calibri" panose="020F0502020204030204" pitchFamily="34" charset="0"/>
              </a:rPr>
              <a:t> </a:t>
            </a:r>
            <a:r>
              <a:rPr lang="en-US" sz="2400" b="0" i="0" dirty="0" err="1">
                <a:effectLst/>
                <a:latin typeface="Calibri" panose="020F0502020204030204" pitchFamily="34" charset="0"/>
                <a:cs typeface="Calibri" panose="020F0502020204030204" pitchFamily="34" charset="0"/>
              </a:rPr>
              <a:t>khởi</a:t>
            </a:r>
            <a:r>
              <a:rPr lang="en-US" sz="2400" b="0" i="0" dirty="0">
                <a:effectLst/>
                <a:latin typeface="Calibri" panose="020F0502020204030204" pitchFamily="34" charset="0"/>
                <a:cs typeface="Calibri" panose="020F0502020204030204" pitchFamily="34" charset="0"/>
              </a:rPr>
              <a:t> </a:t>
            </a:r>
            <a:r>
              <a:rPr lang="en-US" sz="2400" b="0" i="0" dirty="0" err="1">
                <a:effectLst/>
                <a:latin typeface="Calibri" panose="020F0502020204030204" pitchFamily="34" charset="0"/>
                <a:cs typeface="Calibri" panose="020F0502020204030204" pitchFamily="34" charset="0"/>
              </a:rPr>
              <a:t>tạo</a:t>
            </a:r>
            <a:r>
              <a:rPr lang="en-US" sz="2400" b="0" i="0" dirty="0">
                <a:effectLst/>
                <a:latin typeface="Calibri" panose="020F0502020204030204" pitchFamily="34" charset="0"/>
                <a:cs typeface="Calibri" panose="020F0502020204030204" pitchFamily="34" charset="0"/>
              </a:rPr>
              <a:t> chia </a:t>
            </a:r>
            <a:r>
              <a:rPr lang="en-US" sz="2400" b="0" i="0" dirty="0" err="1">
                <a:effectLst/>
                <a:latin typeface="Calibri" panose="020F0502020204030204" pitchFamily="34" charset="0"/>
                <a:cs typeface="Calibri" panose="020F0502020204030204" pitchFamily="34" charset="0"/>
              </a:rPr>
              <a:t>lớp</a:t>
            </a:r>
            <a:r>
              <a:rPr lang="en-US" sz="2400" b="0" i="0" dirty="0">
                <a:effectLst/>
                <a:latin typeface="Calibri" panose="020F0502020204030204" pitchFamily="34" charset="0"/>
                <a:cs typeface="Calibri" panose="020F0502020204030204" pitchFamily="34" charset="0"/>
              </a:rPr>
              <a:t> 2 data train- test:</a:t>
            </a:r>
            <a:endParaRPr lang="en-US" sz="2400" b="0" i="0" dirty="0">
              <a:solidFill>
                <a:srgbClr val="000000"/>
              </a:solidFill>
              <a:effectLst/>
              <a:latin typeface="Calibri" panose="020F0502020204030204" pitchFamily="34" charset="0"/>
              <a:cs typeface="Calibri" panose="020F0502020204030204" pitchFamily="34" charset="0"/>
            </a:endParaRPr>
          </a:p>
        </p:txBody>
      </p:sp>
      <p:pic>
        <p:nvPicPr>
          <p:cNvPr id="18434" name="Picture 2">
            <a:extLst>
              <a:ext uri="{FF2B5EF4-FFF2-40B4-BE49-F238E27FC236}">
                <a16:creationId xmlns:a16="http://schemas.microsoft.com/office/drawing/2014/main" id="{4F1A8277-C96E-4E27-AAB3-E3012E2C0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154" y="1608505"/>
            <a:ext cx="474345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738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A0CE09BF-4EF8-42C5-BB90-CA4177FC8DA8}"/>
              </a:ext>
            </a:extLst>
          </p:cNvPr>
          <p:cNvPicPr>
            <a:picLocks noChangeAspect="1"/>
          </p:cNvPicPr>
          <p:nvPr/>
        </p:nvPicPr>
        <p:blipFill>
          <a:blip r:embed="rId2"/>
          <a:stretch>
            <a:fillRect/>
          </a:stretch>
        </p:blipFill>
        <p:spPr>
          <a:xfrm>
            <a:off x="252216" y="172123"/>
            <a:ext cx="884084" cy="475510"/>
          </a:xfrm>
          <a:prstGeom prst="rect">
            <a:avLst/>
          </a:prstGeom>
        </p:spPr>
      </p:pic>
      <p:sp>
        <p:nvSpPr>
          <p:cNvPr id="5" name="TextBox 4">
            <a:extLst>
              <a:ext uri="{FF2B5EF4-FFF2-40B4-BE49-F238E27FC236}">
                <a16:creationId xmlns:a16="http://schemas.microsoft.com/office/drawing/2014/main" id="{7F8353EC-0A18-4145-8A5D-E568B4BADE33}"/>
              </a:ext>
            </a:extLst>
          </p:cNvPr>
          <p:cNvSpPr txBox="1"/>
          <p:nvPr/>
        </p:nvSpPr>
        <p:spPr>
          <a:xfrm>
            <a:off x="1136300" y="172123"/>
            <a:ext cx="7353295" cy="532903"/>
          </a:xfrm>
          <a:prstGeom prst="rect">
            <a:avLst/>
          </a:prstGeom>
          <a:noFill/>
        </p:spPr>
        <p:txBody>
          <a:bodyPr wrap="none" rtlCol="0">
            <a:spAutoFit/>
          </a:bodyPr>
          <a:lstStyle/>
          <a:p>
            <a:pPr marR="0" lvl="0">
              <a:lnSpc>
                <a:spcPct val="107000"/>
              </a:lnSpc>
              <a:spcBef>
                <a:spcPts val="1200"/>
              </a:spcBef>
              <a:spcAft>
                <a:spcPts val="0"/>
              </a:spcAft>
            </a:pPr>
            <a:r>
              <a:rPr lang="vi-VN" sz="2800" b="1" kern="0" dirty="0">
                <a:solidFill>
                  <a:schemeClr val="tx1"/>
                </a:solidFill>
                <a:effectLst/>
                <a:latin typeface="Calibri" panose="020F0502020204030204" pitchFamily="34" charset="0"/>
                <a:ea typeface="Yu Gothic Light" panose="020B0300000000000000" pitchFamily="34" charset="-128"/>
                <a:cs typeface="Calibri" panose="020F0502020204030204" pitchFamily="34" charset="0"/>
              </a:rPr>
              <a:t>SUPPORT MACHINE VECTOR (SVM) ALGORITHM</a:t>
            </a:r>
            <a:endParaRPr lang="en-US" sz="2800" b="1" kern="0" dirty="0">
              <a:solidFill>
                <a:schemeClr val="tx1"/>
              </a:solidFill>
              <a:effectLst/>
              <a:latin typeface="Calibri" panose="020F0502020204030204" pitchFamily="34" charset="0"/>
              <a:ea typeface="Yu Gothic Light" panose="020B0300000000000000" pitchFamily="34" charset="-128"/>
              <a:cs typeface="Calibri" panose="020F0502020204030204" pitchFamily="34" charset="0"/>
            </a:endParaRPr>
          </a:p>
        </p:txBody>
      </p:sp>
      <p:sp>
        <p:nvSpPr>
          <p:cNvPr id="2" name="TextBox 1">
            <a:extLst>
              <a:ext uri="{FF2B5EF4-FFF2-40B4-BE49-F238E27FC236}">
                <a16:creationId xmlns:a16="http://schemas.microsoft.com/office/drawing/2014/main" id="{6A92F248-16AA-470E-85B4-99EBDCBF29D2}"/>
              </a:ext>
            </a:extLst>
          </p:cNvPr>
          <p:cNvSpPr txBox="1"/>
          <p:nvPr/>
        </p:nvSpPr>
        <p:spPr>
          <a:xfrm>
            <a:off x="413491" y="925933"/>
            <a:ext cx="8317017" cy="307777"/>
          </a:xfrm>
          <a:prstGeom prst="rect">
            <a:avLst/>
          </a:prstGeom>
          <a:noFill/>
        </p:spPr>
        <p:txBody>
          <a:bodyPr wrap="square" rtlCol="0">
            <a:spAutoFit/>
          </a:bodyPr>
          <a:lstStyle/>
          <a:p>
            <a:pPr algn="l"/>
            <a:r>
              <a:rPr lang="en-US" b="0" i="0" dirty="0" err="1">
                <a:effectLst/>
                <a:latin typeface="Calibri" panose="020F0502020204030204" pitchFamily="34" charset="0"/>
                <a:cs typeface="Calibri" panose="020F0502020204030204" pitchFamily="34" charset="0"/>
              </a:rPr>
              <a:t>Với</a:t>
            </a:r>
            <a:r>
              <a:rPr lang="en-US" b="0" i="0" dirty="0">
                <a:effectLst/>
                <a:latin typeface="Calibri" panose="020F0502020204030204" pitchFamily="34" charset="0"/>
                <a:cs typeface="Calibri" panose="020F0502020204030204" pitchFamily="34" charset="0"/>
              </a:rPr>
              <a:t> model </a:t>
            </a:r>
            <a:r>
              <a:rPr lang="en-US" b="0" i="0" dirty="0" err="1">
                <a:effectLst/>
                <a:latin typeface="Calibri" panose="020F0502020204030204" pitchFamily="34" charset="0"/>
                <a:cs typeface="Calibri" panose="020F0502020204030204" pitchFamily="34" charset="0"/>
              </a:rPr>
              <a:t>đầu</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tiên</a:t>
            </a:r>
            <a:r>
              <a:rPr lang="en-US" b="0" i="0" dirty="0">
                <a:effectLst/>
                <a:latin typeface="Calibri" panose="020F0502020204030204" pitchFamily="34" charset="0"/>
                <a:cs typeface="Calibri" panose="020F0502020204030204" pitchFamily="34" charset="0"/>
              </a:rPr>
              <a:t>:</a:t>
            </a:r>
            <a:endParaRPr lang="en-US" b="0" i="0" dirty="0">
              <a:solidFill>
                <a:srgbClr val="000000"/>
              </a:solidFill>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FD8C73DD-09C4-493E-8C32-10936243BFB0}"/>
              </a:ext>
            </a:extLst>
          </p:cNvPr>
          <p:cNvSpPr txBox="1"/>
          <p:nvPr/>
        </p:nvSpPr>
        <p:spPr>
          <a:xfrm>
            <a:off x="925303" y="3643313"/>
            <a:ext cx="7775288" cy="954107"/>
          </a:xfrm>
          <a:prstGeom prst="rect">
            <a:avLst/>
          </a:prstGeom>
          <a:noFill/>
        </p:spPr>
        <p:txBody>
          <a:bodyPr wrap="square">
            <a:spAutoFit/>
          </a:bodyPr>
          <a:lstStyle/>
          <a:p>
            <a:pPr algn="l"/>
            <a:r>
              <a:rPr lang="en-US" b="0" i="0" dirty="0">
                <a:effectLst/>
                <a:latin typeface="Calibri" panose="020F0502020204030204" pitchFamily="34" charset="0"/>
                <a:cs typeface="Calibri" panose="020F0502020204030204" pitchFamily="34" charset="0"/>
              </a:rPr>
              <a:t>Sau </a:t>
            </a:r>
            <a:r>
              <a:rPr lang="en-US" b="0" i="0" dirty="0" err="1">
                <a:effectLst/>
                <a:latin typeface="Calibri" panose="020F0502020204030204" pitchFamily="34" charset="0"/>
                <a:cs typeface="Calibri" panose="020F0502020204030204" pitchFamily="34" charset="0"/>
              </a:rPr>
              <a:t>khi</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sử</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dụng</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thư</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viện</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sklearn</a:t>
            </a:r>
            <a:r>
              <a:rPr lang="en-US" b="0" i="0" dirty="0">
                <a:effectLst/>
                <a:latin typeface="Calibri" panose="020F0502020204030204" pitchFamily="34" charset="0"/>
                <a:cs typeface="Calibri" panose="020F0502020204030204" pitchFamily="34" charset="0"/>
              </a:rPr>
              <a:t>, model train </a:t>
            </a:r>
            <a:r>
              <a:rPr lang="en-US" b="0" i="0" dirty="0" err="1">
                <a:effectLst/>
                <a:latin typeface="Calibri" panose="020F0502020204030204" pitchFamily="34" charset="0"/>
                <a:cs typeface="Calibri" panose="020F0502020204030204" pitchFamily="34" charset="0"/>
              </a:rPr>
              <a:t>có</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xác</a:t>
            </a:r>
            <a:r>
              <a:rPr lang="en-US" b="0" i="0" dirty="0">
                <a:effectLst/>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suất</a:t>
            </a:r>
            <a:r>
              <a:rPr lang="en-US" dirty="0">
                <a:latin typeface="Calibri" panose="020F0502020204030204" pitchFamily="34" charset="0"/>
                <a:cs typeface="Calibri" panose="020F0502020204030204" pitchFamily="34" charset="0"/>
              </a:rPr>
              <a:t> 0.97125 </a:t>
            </a:r>
            <a:r>
              <a:rPr lang="en-US" b="0" i="0" dirty="0" err="1">
                <a:effectLst/>
                <a:latin typeface="Calibri" panose="020F0502020204030204" pitchFamily="34" charset="0"/>
                <a:cs typeface="Calibri" panose="020F0502020204030204" pitchFamily="34" charset="0"/>
              </a:rPr>
              <a:t>và</a:t>
            </a:r>
            <a:r>
              <a:rPr lang="en-US" b="0" i="0" dirty="0">
                <a:effectLst/>
                <a:latin typeface="Calibri" panose="020F0502020204030204" pitchFamily="34" charset="0"/>
                <a:cs typeface="Calibri" panose="020F0502020204030204" pitchFamily="34" charset="0"/>
              </a:rPr>
              <a:t> test </a:t>
            </a:r>
            <a:r>
              <a:rPr lang="en-US" b="0" i="0" dirty="0" err="1">
                <a:effectLst/>
                <a:latin typeface="Calibri" panose="020F0502020204030204" pitchFamily="34" charset="0"/>
                <a:cs typeface="Calibri" panose="020F0502020204030204" pitchFamily="34" charset="0"/>
              </a:rPr>
              <a:t>có</a:t>
            </a:r>
            <a:r>
              <a:rPr lang="en-US" b="0" i="0" dirty="0">
                <a:effectLst/>
                <a:latin typeface="Calibri" panose="020F0502020204030204" pitchFamily="34" charset="0"/>
                <a:cs typeface="Calibri" panose="020F0502020204030204" pitchFamily="34" charset="0"/>
              </a:rPr>
              <a:t> 0.8375.</a:t>
            </a:r>
          </a:p>
          <a:p>
            <a:pPr algn="l"/>
            <a:r>
              <a:rPr lang="en-US" dirty="0">
                <a:latin typeface="Calibri" panose="020F0502020204030204" pitchFamily="34" charset="0"/>
                <a:cs typeface="Calibri" panose="020F0502020204030204" pitchFamily="34" charset="0"/>
              </a:rPr>
              <a:t>=&gt; </a:t>
            </a:r>
            <a:r>
              <a:rPr lang="en-US" dirty="0" err="1">
                <a:latin typeface="Calibri" panose="020F0502020204030204" pitchFamily="34" charset="0"/>
                <a:cs typeface="Calibri" panose="020F0502020204030204" pitchFamily="34" charset="0"/>
              </a:rPr>
              <a:t>Để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chúng</a:t>
            </a:r>
            <a:r>
              <a:rPr lang="en-US" dirty="0">
                <a:latin typeface="Calibri" panose="020F0502020204030204" pitchFamily="34" charset="0"/>
                <a:cs typeface="Calibri" panose="020F0502020204030204" pitchFamily="34" charset="0"/>
              </a:rPr>
              <a:t> ta </a:t>
            </a:r>
            <a:r>
              <a:rPr lang="en-US" dirty="0" err="1">
                <a:latin typeface="Calibri" panose="020F0502020204030204" pitchFamily="34" charset="0"/>
                <a:cs typeface="Calibri" panose="020F0502020204030204" pitchFamily="34" charset="0"/>
              </a:rPr>
              <a:t>có</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tăng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suất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của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tương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của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mức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với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thành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của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thiết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bị</a:t>
            </a:r>
            <a:r>
              <a:rPr lang="en-US" dirty="0">
                <a:latin typeface="Calibri" panose="020F0502020204030204" pitchFamily="34" charset="0"/>
                <a:cs typeface="Calibri" panose="020F0502020204030204" pitchFamily="34" charset="0"/>
              </a:rPr>
              <a:t>, ta </a:t>
            </a:r>
            <a:r>
              <a:rPr lang="en-US" dirty="0" err="1">
                <a:latin typeface="Calibri" panose="020F0502020204030204" pitchFamily="34" charset="0"/>
                <a:cs typeface="Calibri" panose="020F0502020204030204" pitchFamily="34" charset="0"/>
              </a:rPr>
              <a:t>có</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bỏ</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những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thành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thiết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đó</a:t>
            </a:r>
            <a:r>
              <a:rPr lang="en-US" dirty="0">
                <a:latin typeface="Calibri" panose="020F0502020204030204" pitchFamily="34" charset="0"/>
                <a:cs typeface="Calibri" panose="020F0502020204030204" pitchFamily="34" charset="0"/>
              </a:rPr>
              <a:t> ta </a:t>
            </a:r>
            <a:r>
              <a:rPr lang="en-US" dirty="0" err="1">
                <a:latin typeface="Calibri" panose="020F0502020204030204" pitchFamily="34" charset="0"/>
                <a:cs typeface="Calibri" panose="020F0502020204030204" pitchFamily="34" charset="0"/>
              </a:rPr>
              <a:t>thêm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vào</a:t>
            </a:r>
            <a:r>
              <a:rPr lang="en-US" dirty="0">
                <a:latin typeface="Calibri" panose="020F0502020204030204" pitchFamily="34" charset="0"/>
                <a:cs typeface="Calibri" panose="020F0502020204030204" pitchFamily="34" charset="0"/>
              </a:rPr>
              <a:t> 1 </a:t>
            </a:r>
            <a:r>
              <a:rPr lang="en-US" dirty="0" err="1">
                <a:latin typeface="Calibri" panose="020F0502020204030204" pitchFamily="34" charset="0"/>
                <a:cs typeface="Calibri" panose="020F0502020204030204" pitchFamily="34" charset="0"/>
              </a:rPr>
              <a:t>hàm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tìm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kiếm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tìm</a:t>
            </a:r>
            <a:r>
              <a:rPr lang="en-US" dirty="0">
                <a:latin typeface="Calibri" panose="020F0502020204030204" pitchFamily="34" charset="0"/>
                <a:cs typeface="Calibri" panose="020F0502020204030204" pitchFamily="34" charset="0"/>
              </a:rPr>
              <a:t> ra </a:t>
            </a:r>
            <a:r>
              <a:rPr lang="en-US" dirty="0" err="1">
                <a:latin typeface="Calibri" panose="020F0502020204030204" pitchFamily="34" charset="0"/>
                <a:cs typeface="Calibri" panose="020F0502020204030204" pitchFamily="34" charset="0"/>
              </a:rPr>
              <a:t>thành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trọng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ảnh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hưởng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nhiều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đến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mức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giá</a:t>
            </a:r>
            <a:r>
              <a:rPr lang="en-US" dirty="0">
                <a:latin typeface="Calibri" panose="020F0502020204030204" pitchFamily="34" charset="0"/>
                <a:cs typeface="Calibri" panose="020F0502020204030204" pitchFamily="34" charset="0"/>
              </a:rPr>
              <a:t>.</a:t>
            </a:r>
          </a:p>
        </p:txBody>
      </p:sp>
      <p:pic>
        <p:nvPicPr>
          <p:cNvPr id="7" name="Picture 6">
            <a:extLst>
              <a:ext uri="{FF2B5EF4-FFF2-40B4-BE49-F238E27FC236}">
                <a16:creationId xmlns:a16="http://schemas.microsoft.com/office/drawing/2014/main" id="{CA702D51-86E8-4D7A-94B2-3A175CBB31A9}"/>
              </a:ext>
            </a:extLst>
          </p:cNvPr>
          <p:cNvPicPr>
            <a:picLocks noChangeAspect="1"/>
          </p:cNvPicPr>
          <p:nvPr/>
        </p:nvPicPr>
        <p:blipFill>
          <a:blip r:embed="rId3"/>
          <a:stretch>
            <a:fillRect/>
          </a:stretch>
        </p:blipFill>
        <p:spPr>
          <a:xfrm>
            <a:off x="2114549" y="1389062"/>
            <a:ext cx="4914900" cy="2009775"/>
          </a:xfrm>
          <a:prstGeom prst="rect">
            <a:avLst/>
          </a:prstGeom>
        </p:spPr>
      </p:pic>
    </p:spTree>
    <p:extLst>
      <p:ext uri="{BB962C8B-B14F-4D97-AF65-F5344CB8AC3E}">
        <p14:creationId xmlns:p14="http://schemas.microsoft.com/office/powerpoint/2010/main" val="206696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A0CE09BF-4EF8-42C5-BB90-CA4177FC8DA8}"/>
              </a:ext>
            </a:extLst>
          </p:cNvPr>
          <p:cNvPicPr>
            <a:picLocks noChangeAspect="1"/>
          </p:cNvPicPr>
          <p:nvPr/>
        </p:nvPicPr>
        <p:blipFill>
          <a:blip r:embed="rId2"/>
          <a:stretch>
            <a:fillRect/>
          </a:stretch>
        </p:blipFill>
        <p:spPr>
          <a:xfrm>
            <a:off x="252216" y="172123"/>
            <a:ext cx="884084" cy="475510"/>
          </a:xfrm>
          <a:prstGeom prst="rect">
            <a:avLst/>
          </a:prstGeom>
        </p:spPr>
      </p:pic>
      <p:sp>
        <p:nvSpPr>
          <p:cNvPr id="5" name="TextBox 4">
            <a:extLst>
              <a:ext uri="{FF2B5EF4-FFF2-40B4-BE49-F238E27FC236}">
                <a16:creationId xmlns:a16="http://schemas.microsoft.com/office/drawing/2014/main" id="{7F8353EC-0A18-4145-8A5D-E568B4BADE33}"/>
              </a:ext>
            </a:extLst>
          </p:cNvPr>
          <p:cNvSpPr txBox="1"/>
          <p:nvPr/>
        </p:nvSpPr>
        <p:spPr>
          <a:xfrm>
            <a:off x="1136300" y="172123"/>
            <a:ext cx="7353295" cy="532903"/>
          </a:xfrm>
          <a:prstGeom prst="rect">
            <a:avLst/>
          </a:prstGeom>
          <a:noFill/>
        </p:spPr>
        <p:txBody>
          <a:bodyPr wrap="none" rtlCol="0">
            <a:spAutoFit/>
          </a:bodyPr>
          <a:lstStyle/>
          <a:p>
            <a:pPr marR="0" lvl="0">
              <a:lnSpc>
                <a:spcPct val="107000"/>
              </a:lnSpc>
              <a:spcBef>
                <a:spcPts val="1200"/>
              </a:spcBef>
              <a:spcAft>
                <a:spcPts val="0"/>
              </a:spcAft>
            </a:pPr>
            <a:r>
              <a:rPr lang="vi-VN" sz="2800" b="1" kern="0" dirty="0">
                <a:solidFill>
                  <a:schemeClr val="tx1"/>
                </a:solidFill>
                <a:effectLst/>
                <a:latin typeface="Calibri" panose="020F0502020204030204" pitchFamily="34" charset="0"/>
                <a:ea typeface="Yu Gothic Light" panose="020B0300000000000000" pitchFamily="34" charset="-128"/>
                <a:cs typeface="Calibri" panose="020F0502020204030204" pitchFamily="34" charset="0"/>
              </a:rPr>
              <a:t>SUPPORT MACHINE VECTOR (SVM) ALGORITHM</a:t>
            </a:r>
            <a:endParaRPr lang="en-US" sz="2800" b="1" kern="0" dirty="0">
              <a:solidFill>
                <a:schemeClr val="tx1"/>
              </a:solidFill>
              <a:effectLst/>
              <a:latin typeface="Calibri" panose="020F0502020204030204" pitchFamily="34" charset="0"/>
              <a:ea typeface="Yu Gothic Light" panose="020B0300000000000000" pitchFamily="34" charset="-128"/>
              <a:cs typeface="Calibri" panose="020F0502020204030204" pitchFamily="34" charset="0"/>
            </a:endParaRPr>
          </a:p>
        </p:txBody>
      </p:sp>
      <p:sp>
        <p:nvSpPr>
          <p:cNvPr id="7" name="TextBox 6">
            <a:extLst>
              <a:ext uri="{FF2B5EF4-FFF2-40B4-BE49-F238E27FC236}">
                <a16:creationId xmlns:a16="http://schemas.microsoft.com/office/drawing/2014/main" id="{88DE38FA-3705-4AE6-8E48-A4B01CD4758F}"/>
              </a:ext>
            </a:extLst>
          </p:cNvPr>
          <p:cNvSpPr txBox="1"/>
          <p:nvPr/>
        </p:nvSpPr>
        <p:spPr>
          <a:xfrm>
            <a:off x="1136300" y="939733"/>
            <a:ext cx="7738887" cy="738664"/>
          </a:xfrm>
          <a:prstGeom prst="rect">
            <a:avLst/>
          </a:prstGeom>
          <a:noFill/>
        </p:spPr>
        <p:txBody>
          <a:bodyPr wrap="square">
            <a:spAutoFit/>
          </a:bodyPr>
          <a:lstStyle/>
          <a:p>
            <a:pPr marL="285750" indent="-285750" algn="l">
              <a:buFontTx/>
              <a:buChar char="-"/>
            </a:pP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rút</a:t>
            </a:r>
            <a:r>
              <a:rPr lang="en-US" dirty="0">
                <a:latin typeface="Calibri" panose="020F0502020204030204" pitchFamily="34" charset="0"/>
                <a:cs typeface="Calibri" panose="020F0502020204030204" pitchFamily="34" charset="0"/>
              </a:rPr>
              <a:t> ra </a:t>
            </a:r>
            <a:r>
              <a:rPr lang="en-US" dirty="0" err="1">
                <a:latin typeface="Calibri" panose="020F0502020204030204" pitchFamily="34" charset="0"/>
                <a:cs typeface="Calibri" panose="020F0502020204030204" pitchFamily="34" charset="0"/>
              </a:rPr>
              <a:t>được</a:t>
            </a:r>
            <a:r>
              <a:rPr lang="en-US" dirty="0">
                <a:latin typeface="Calibri" panose="020F0502020204030204" pitchFamily="34" charset="0"/>
                <a:cs typeface="Calibri" panose="020F0502020204030204" pitchFamily="34" charset="0"/>
              </a:rPr>
              <a:t> 5 </a:t>
            </a:r>
            <a:r>
              <a:rPr lang="en-US" dirty="0" err="1">
                <a:latin typeface="Calibri" panose="020F0502020204030204" pitchFamily="34" charset="0"/>
                <a:cs typeface="Calibri" panose="020F0502020204030204" pitchFamily="34" charset="0"/>
              </a:rPr>
              <a:t>thành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tương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cao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nhất</a:t>
            </a:r>
            <a:r>
              <a:rPr lang="en-US" dirty="0">
                <a:latin typeface="Calibri" panose="020F0502020204030204" pitchFamily="34" charset="0"/>
                <a:cs typeface="Calibri" panose="020F0502020204030204" pitchFamily="34" charset="0"/>
              </a:rPr>
              <a:t>:</a:t>
            </a:r>
          </a:p>
          <a:p>
            <a:pPr marL="285750" indent="-285750" algn="l">
              <a:buFontTx/>
              <a:buChar char="-"/>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Cả</a:t>
            </a:r>
            <a:r>
              <a:rPr lang="en-US" dirty="0">
                <a:latin typeface="Calibri" panose="020F0502020204030204" pitchFamily="34" charset="0"/>
                <a:cs typeface="Calibri" panose="020F0502020204030204" pitchFamily="34" charset="0"/>
              </a:rPr>
              <a:t> 2 data set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“train”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“test” </a:t>
            </a:r>
            <a:r>
              <a:rPr lang="en-US" dirty="0" err="1">
                <a:latin typeface="Calibri" panose="020F0502020204030204" pitchFamily="34" charset="0"/>
                <a:cs typeface="Calibri" panose="020F0502020204030204" pitchFamily="34" charset="0"/>
              </a:rPr>
              <a:t>đều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cho</a:t>
            </a:r>
            <a:r>
              <a:rPr lang="en-US" dirty="0">
                <a:latin typeface="Calibri" panose="020F0502020204030204" pitchFamily="34" charset="0"/>
                <a:cs typeface="Calibri" panose="020F0502020204030204" pitchFamily="34" charset="0"/>
              </a:rPr>
              <a:t> ta </a:t>
            </a:r>
            <a:r>
              <a:rPr lang="en-US" dirty="0" err="1">
                <a:latin typeface="Calibri" panose="020F0502020204030204" pitchFamily="34" charset="0"/>
                <a:cs typeface="Calibri" panose="020F0502020204030204" pitchFamily="34" charset="0"/>
              </a:rPr>
              <a:t>kết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quả</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battery_power</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int_memory,px_height</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px_width</a:t>
            </a:r>
            <a:r>
              <a:rPr lang="en-US" dirty="0">
                <a:latin typeface="Calibri" panose="020F0502020204030204" pitchFamily="34" charset="0"/>
                <a:cs typeface="Calibri" panose="020F0502020204030204" pitchFamily="34" charset="0"/>
              </a:rPr>
              <a:t>, </a:t>
            </a:r>
            <a:r>
              <a:rPr lang="en-US" b="0" i="0" dirty="0">
                <a:effectLst/>
                <a:latin typeface="Calibri" panose="020F0502020204030204" pitchFamily="34" charset="0"/>
                <a:cs typeface="Calibri" panose="020F0502020204030204" pitchFamily="34" charset="0"/>
              </a:rPr>
              <a:t>ram</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310ADD1-CA20-4005-BC80-CB588E9C5587}"/>
              </a:ext>
            </a:extLst>
          </p:cNvPr>
          <p:cNvPicPr>
            <a:picLocks noChangeAspect="1"/>
          </p:cNvPicPr>
          <p:nvPr/>
        </p:nvPicPr>
        <p:blipFill>
          <a:blip r:embed="rId3"/>
          <a:stretch>
            <a:fillRect/>
          </a:stretch>
        </p:blipFill>
        <p:spPr>
          <a:xfrm>
            <a:off x="923925" y="1913104"/>
            <a:ext cx="7296150" cy="2581275"/>
          </a:xfrm>
          <a:prstGeom prst="rect">
            <a:avLst/>
          </a:prstGeom>
        </p:spPr>
      </p:pic>
    </p:spTree>
    <p:extLst>
      <p:ext uri="{BB962C8B-B14F-4D97-AF65-F5344CB8AC3E}">
        <p14:creationId xmlns:p14="http://schemas.microsoft.com/office/powerpoint/2010/main" val="1342555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0A1DE15D-2759-4560-92A2-FEBEECB1F70F}"/>
              </a:ext>
            </a:extLst>
          </p:cNvPr>
          <p:cNvPicPr>
            <a:picLocks noChangeAspect="1"/>
          </p:cNvPicPr>
          <p:nvPr/>
        </p:nvPicPr>
        <p:blipFill>
          <a:blip r:embed="rId2"/>
          <a:stretch>
            <a:fillRect/>
          </a:stretch>
        </p:blipFill>
        <p:spPr>
          <a:xfrm>
            <a:off x="252216" y="172123"/>
            <a:ext cx="884084" cy="475510"/>
          </a:xfrm>
          <a:prstGeom prst="rect">
            <a:avLst/>
          </a:prstGeom>
        </p:spPr>
      </p:pic>
      <p:sp>
        <p:nvSpPr>
          <p:cNvPr id="4" name="TextBox 3">
            <a:extLst>
              <a:ext uri="{FF2B5EF4-FFF2-40B4-BE49-F238E27FC236}">
                <a16:creationId xmlns:a16="http://schemas.microsoft.com/office/drawing/2014/main" id="{33312CC2-5B0A-4C0E-BF4B-4C4FB06CBDFB}"/>
              </a:ext>
            </a:extLst>
          </p:cNvPr>
          <p:cNvSpPr txBox="1"/>
          <p:nvPr/>
        </p:nvSpPr>
        <p:spPr>
          <a:xfrm>
            <a:off x="1136300" y="172123"/>
            <a:ext cx="7353295" cy="532903"/>
          </a:xfrm>
          <a:prstGeom prst="rect">
            <a:avLst/>
          </a:prstGeom>
          <a:noFill/>
        </p:spPr>
        <p:txBody>
          <a:bodyPr wrap="none" rtlCol="0">
            <a:spAutoFit/>
          </a:bodyPr>
          <a:lstStyle/>
          <a:p>
            <a:pPr marR="0" lvl="0">
              <a:lnSpc>
                <a:spcPct val="107000"/>
              </a:lnSpc>
              <a:spcBef>
                <a:spcPts val="1200"/>
              </a:spcBef>
              <a:spcAft>
                <a:spcPts val="0"/>
              </a:spcAft>
            </a:pPr>
            <a:r>
              <a:rPr lang="vi-VN" sz="2800" b="1" kern="0" dirty="0">
                <a:solidFill>
                  <a:schemeClr val="tx1"/>
                </a:solidFill>
                <a:effectLst/>
                <a:latin typeface="Calibri" panose="020F0502020204030204" pitchFamily="34" charset="0"/>
                <a:ea typeface="Yu Gothic Light" panose="020B0300000000000000" pitchFamily="34" charset="-128"/>
                <a:cs typeface="Calibri" panose="020F0502020204030204" pitchFamily="34" charset="0"/>
              </a:rPr>
              <a:t>SUPPORT MACHINE VECTOR (SVM) ALGORITHM</a:t>
            </a:r>
            <a:endParaRPr lang="en-US" sz="2800" b="1" kern="0" dirty="0">
              <a:solidFill>
                <a:schemeClr val="tx1"/>
              </a:solidFill>
              <a:effectLst/>
              <a:latin typeface="Calibri" panose="020F0502020204030204" pitchFamily="34" charset="0"/>
              <a:ea typeface="Yu Gothic Light" panose="020B0300000000000000" pitchFamily="34" charset="-128"/>
              <a:cs typeface="Calibri" panose="020F0502020204030204" pitchFamily="34" charset="0"/>
            </a:endParaRPr>
          </a:p>
        </p:txBody>
      </p:sp>
      <p:sp>
        <p:nvSpPr>
          <p:cNvPr id="6" name="TextBox 5">
            <a:extLst>
              <a:ext uri="{FF2B5EF4-FFF2-40B4-BE49-F238E27FC236}">
                <a16:creationId xmlns:a16="http://schemas.microsoft.com/office/drawing/2014/main" id="{4920D617-BA3E-4893-B9AF-234B712C26A1}"/>
              </a:ext>
            </a:extLst>
          </p:cNvPr>
          <p:cNvSpPr txBox="1"/>
          <p:nvPr/>
        </p:nvSpPr>
        <p:spPr>
          <a:xfrm>
            <a:off x="1872382" y="2048530"/>
            <a:ext cx="5399235"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err="1"/>
              <a:t>Tối</a:t>
            </a:r>
            <a:r>
              <a:rPr lang="en-US" sz="2400" dirty="0"/>
              <a:t> </a:t>
            </a:r>
            <a:r>
              <a:rPr lang="en-US" sz="2400" dirty="0" err="1"/>
              <a:t>ưu</a:t>
            </a:r>
            <a:r>
              <a:rPr lang="en-US" sz="2400" dirty="0"/>
              <a:t> </a:t>
            </a:r>
            <a:r>
              <a:rPr lang="en-US" sz="2400" dirty="0" err="1"/>
              <a:t>thuật</a:t>
            </a:r>
            <a:r>
              <a:rPr lang="en-US" sz="2400" dirty="0"/>
              <a:t> </a:t>
            </a:r>
            <a:r>
              <a:rPr lang="en-US" sz="2400" dirty="0" err="1"/>
              <a:t>toán</a:t>
            </a:r>
            <a:r>
              <a:rPr lang="en-US" sz="2400" dirty="0"/>
              <a:t> </a:t>
            </a:r>
            <a:r>
              <a:rPr lang="en-US" sz="2400" dirty="0" err="1"/>
              <a:t>với</a:t>
            </a:r>
            <a:r>
              <a:rPr lang="en-US" sz="2400" dirty="0"/>
              <a:t> </a:t>
            </a:r>
            <a:r>
              <a:rPr lang="en-US" sz="2400" dirty="0" err="1"/>
              <a:t>GridSearchCV</a:t>
            </a:r>
            <a:endParaRPr lang="en-US" sz="2400" dirty="0"/>
          </a:p>
          <a:p>
            <a:pPr marL="285750" indent="-285750">
              <a:buFont typeface="Arial" panose="020B0604020202020204" pitchFamily="34" charset="0"/>
              <a:buChar char="•"/>
            </a:pPr>
            <a:r>
              <a:rPr lang="en-US" sz="2400" dirty="0" err="1"/>
              <a:t>Dùng</a:t>
            </a:r>
            <a:r>
              <a:rPr lang="en-US" sz="2400" dirty="0"/>
              <a:t> </a:t>
            </a:r>
            <a:r>
              <a:rPr lang="en-US" sz="2400" dirty="0" err="1"/>
              <a:t>phương</a:t>
            </a:r>
            <a:r>
              <a:rPr lang="en-US" sz="2400" dirty="0"/>
              <a:t> </a:t>
            </a:r>
            <a:r>
              <a:rPr lang="en-US" sz="2400" dirty="0" err="1"/>
              <a:t>pháp</a:t>
            </a:r>
            <a:r>
              <a:rPr lang="en-US" sz="2400" dirty="0"/>
              <a:t> kernel </a:t>
            </a:r>
          </a:p>
          <a:p>
            <a:pPr marL="285750" indent="-285750">
              <a:buFont typeface="Arial" panose="020B0604020202020204" pitchFamily="34" charset="0"/>
              <a:buChar char="•"/>
            </a:pPr>
            <a:r>
              <a:rPr lang="en-US" sz="2400" dirty="0"/>
              <a:t>So </a:t>
            </a:r>
            <a:r>
              <a:rPr lang="en-US" sz="2400" dirty="0" err="1"/>
              <a:t>sánh</a:t>
            </a:r>
            <a:r>
              <a:rPr lang="en-US" sz="2400" dirty="0"/>
              <a:t> </a:t>
            </a:r>
            <a:r>
              <a:rPr lang="en-US" sz="2400" dirty="0" err="1"/>
              <a:t>rbf</a:t>
            </a:r>
            <a:r>
              <a:rPr lang="en-US" sz="2400" dirty="0"/>
              <a:t> </a:t>
            </a:r>
            <a:r>
              <a:rPr lang="en-US" sz="2400" dirty="0" err="1"/>
              <a:t>và</a:t>
            </a:r>
            <a:r>
              <a:rPr lang="en-US" sz="2400" dirty="0"/>
              <a:t> linear</a:t>
            </a:r>
          </a:p>
        </p:txBody>
      </p:sp>
    </p:spTree>
    <p:extLst>
      <p:ext uri="{BB962C8B-B14F-4D97-AF65-F5344CB8AC3E}">
        <p14:creationId xmlns:p14="http://schemas.microsoft.com/office/powerpoint/2010/main" val="3010194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AD5AA42B-F5FA-45D4-BD0F-16BF7E08FE22}"/>
              </a:ext>
            </a:extLst>
          </p:cNvPr>
          <p:cNvPicPr>
            <a:picLocks noChangeAspect="1"/>
          </p:cNvPicPr>
          <p:nvPr/>
        </p:nvPicPr>
        <p:blipFill>
          <a:blip r:embed="rId2"/>
          <a:stretch>
            <a:fillRect/>
          </a:stretch>
        </p:blipFill>
        <p:spPr>
          <a:xfrm>
            <a:off x="252216" y="172123"/>
            <a:ext cx="884084" cy="475510"/>
          </a:xfrm>
          <a:prstGeom prst="rect">
            <a:avLst/>
          </a:prstGeom>
        </p:spPr>
      </p:pic>
      <p:sp>
        <p:nvSpPr>
          <p:cNvPr id="4" name="TextBox 3">
            <a:extLst>
              <a:ext uri="{FF2B5EF4-FFF2-40B4-BE49-F238E27FC236}">
                <a16:creationId xmlns:a16="http://schemas.microsoft.com/office/drawing/2014/main" id="{AC5715E8-7B78-4131-B98A-B77A720E6E7E}"/>
              </a:ext>
            </a:extLst>
          </p:cNvPr>
          <p:cNvSpPr txBox="1"/>
          <p:nvPr/>
        </p:nvSpPr>
        <p:spPr>
          <a:xfrm>
            <a:off x="1136300" y="172123"/>
            <a:ext cx="7353295" cy="532903"/>
          </a:xfrm>
          <a:prstGeom prst="rect">
            <a:avLst/>
          </a:prstGeom>
          <a:noFill/>
        </p:spPr>
        <p:txBody>
          <a:bodyPr wrap="none" rtlCol="0">
            <a:spAutoFit/>
          </a:bodyPr>
          <a:lstStyle/>
          <a:p>
            <a:pPr marR="0" lvl="0">
              <a:lnSpc>
                <a:spcPct val="107000"/>
              </a:lnSpc>
              <a:spcBef>
                <a:spcPts val="1200"/>
              </a:spcBef>
              <a:spcAft>
                <a:spcPts val="0"/>
              </a:spcAft>
            </a:pPr>
            <a:r>
              <a:rPr lang="vi-VN" sz="2800" b="1" kern="0" dirty="0">
                <a:solidFill>
                  <a:schemeClr val="tx1"/>
                </a:solidFill>
                <a:effectLst/>
                <a:latin typeface="Calibri" panose="020F0502020204030204" pitchFamily="34" charset="0"/>
                <a:ea typeface="Yu Gothic Light" panose="020B0300000000000000" pitchFamily="34" charset="-128"/>
                <a:cs typeface="Calibri" panose="020F0502020204030204" pitchFamily="34" charset="0"/>
              </a:rPr>
              <a:t>SUPPORT MACHINE VECTOR (SVM) ALGORITHM</a:t>
            </a:r>
            <a:endParaRPr lang="en-US" sz="2800" b="1" kern="0" dirty="0">
              <a:solidFill>
                <a:schemeClr val="tx1"/>
              </a:solidFill>
              <a:effectLst/>
              <a:latin typeface="Calibri" panose="020F0502020204030204" pitchFamily="34" charset="0"/>
              <a:ea typeface="Yu Gothic Light" panose="020B0300000000000000" pitchFamily="34" charset="-128"/>
              <a:cs typeface="Calibri" panose="020F0502020204030204" pitchFamily="34" charset="0"/>
            </a:endParaRPr>
          </a:p>
        </p:txBody>
      </p:sp>
      <p:pic>
        <p:nvPicPr>
          <p:cNvPr id="6" name="Picture 5">
            <a:extLst>
              <a:ext uri="{FF2B5EF4-FFF2-40B4-BE49-F238E27FC236}">
                <a16:creationId xmlns:a16="http://schemas.microsoft.com/office/drawing/2014/main" id="{3275A4DF-B770-4767-AD69-9CDEF07BF890}"/>
              </a:ext>
            </a:extLst>
          </p:cNvPr>
          <p:cNvPicPr>
            <a:picLocks noChangeAspect="1"/>
          </p:cNvPicPr>
          <p:nvPr/>
        </p:nvPicPr>
        <p:blipFill>
          <a:blip r:embed="rId3"/>
          <a:stretch>
            <a:fillRect/>
          </a:stretch>
        </p:blipFill>
        <p:spPr>
          <a:xfrm>
            <a:off x="454025" y="891394"/>
            <a:ext cx="8235950" cy="2560611"/>
          </a:xfrm>
          <a:prstGeom prst="rect">
            <a:avLst/>
          </a:prstGeom>
        </p:spPr>
      </p:pic>
      <p:sp>
        <p:nvSpPr>
          <p:cNvPr id="7" name="TextBox 6">
            <a:extLst>
              <a:ext uri="{FF2B5EF4-FFF2-40B4-BE49-F238E27FC236}">
                <a16:creationId xmlns:a16="http://schemas.microsoft.com/office/drawing/2014/main" id="{E99ED1CE-0EB5-40B2-A0DD-B31138BB397C}"/>
              </a:ext>
            </a:extLst>
          </p:cNvPr>
          <p:cNvSpPr txBox="1"/>
          <p:nvPr/>
        </p:nvSpPr>
        <p:spPr>
          <a:xfrm>
            <a:off x="1384300" y="4019550"/>
            <a:ext cx="4610100" cy="307777"/>
          </a:xfrm>
          <a:prstGeom prst="rect">
            <a:avLst/>
          </a:prstGeom>
          <a:noFill/>
        </p:spPr>
        <p:txBody>
          <a:bodyPr wrap="square" rtlCol="0">
            <a:spAutoFit/>
          </a:bodyPr>
          <a:lstStyle/>
          <a:p>
            <a:r>
              <a:rPr lang="en-US" dirty="0">
                <a:sym typeface="Wingdings" panose="05000000000000000000" pitchFamily="2" charset="2"/>
              </a:rPr>
              <a:t> Khi </a:t>
            </a:r>
            <a:r>
              <a:rPr lang="en-US" dirty="0" err="1">
                <a:sym typeface="Wingdings" panose="05000000000000000000" pitchFamily="2" charset="2"/>
              </a:rPr>
              <a:t>dùng</a:t>
            </a:r>
            <a:r>
              <a:rPr lang="en-US" dirty="0">
                <a:sym typeface="Wingdings" panose="05000000000000000000" pitchFamily="2" charset="2"/>
              </a:rPr>
              <a:t> kernel linear </a:t>
            </a:r>
            <a:r>
              <a:rPr lang="en-US" dirty="0" err="1">
                <a:sym typeface="Wingdings" panose="05000000000000000000" pitchFamily="2" charset="2"/>
              </a:rPr>
              <a:t>được</a:t>
            </a:r>
            <a:r>
              <a:rPr lang="en-US" dirty="0">
                <a:sym typeface="Wingdings" panose="05000000000000000000" pitchFamily="2" charset="2"/>
              </a:rPr>
              <a:t> </a:t>
            </a:r>
            <a:r>
              <a:rPr lang="en-US" dirty="0" err="1">
                <a:sym typeface="Wingdings" panose="05000000000000000000" pitchFamily="2" charset="2"/>
              </a:rPr>
              <a:t>kiểm</a:t>
            </a:r>
            <a:r>
              <a:rPr lang="en-US" dirty="0">
                <a:sym typeface="Wingdings" panose="05000000000000000000" pitchFamily="2" charset="2"/>
              </a:rPr>
              <a:t> </a:t>
            </a:r>
            <a:r>
              <a:rPr lang="en-US" dirty="0" err="1">
                <a:sym typeface="Wingdings" panose="05000000000000000000" pitchFamily="2" charset="2"/>
              </a:rPr>
              <a:t>cao</a:t>
            </a:r>
            <a:r>
              <a:rPr lang="en-US" dirty="0">
                <a:sym typeface="Wingdings" panose="05000000000000000000" pitchFamily="2" charset="2"/>
              </a:rPr>
              <a:t> </a:t>
            </a:r>
            <a:r>
              <a:rPr lang="en-US" dirty="0" err="1">
                <a:sym typeface="Wingdings" panose="05000000000000000000" pitchFamily="2" charset="2"/>
              </a:rPr>
              <a:t>hơn</a:t>
            </a:r>
            <a:r>
              <a:rPr lang="en-US" dirty="0">
                <a:sym typeface="Wingdings" panose="05000000000000000000" pitchFamily="2" charset="2"/>
              </a:rPr>
              <a:t> kernel </a:t>
            </a:r>
            <a:r>
              <a:rPr lang="en-US" dirty="0" err="1">
                <a:sym typeface="Wingdings" panose="05000000000000000000" pitchFamily="2" charset="2"/>
              </a:rPr>
              <a:t>rbf</a:t>
            </a:r>
            <a:endParaRPr lang="en-US" dirty="0"/>
          </a:p>
        </p:txBody>
      </p:sp>
    </p:spTree>
    <p:extLst>
      <p:ext uri="{BB962C8B-B14F-4D97-AF65-F5344CB8AC3E}">
        <p14:creationId xmlns:p14="http://schemas.microsoft.com/office/powerpoint/2010/main" val="150509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18C09D4C-BF6A-4309-82DF-15F60445F381}"/>
              </a:ext>
            </a:extLst>
          </p:cNvPr>
          <p:cNvPicPr>
            <a:picLocks noChangeAspect="1"/>
          </p:cNvPicPr>
          <p:nvPr/>
        </p:nvPicPr>
        <p:blipFill>
          <a:blip r:embed="rId2"/>
          <a:stretch>
            <a:fillRect/>
          </a:stretch>
        </p:blipFill>
        <p:spPr>
          <a:xfrm>
            <a:off x="252216" y="172123"/>
            <a:ext cx="884084" cy="475510"/>
          </a:xfrm>
          <a:prstGeom prst="rect">
            <a:avLst/>
          </a:prstGeom>
        </p:spPr>
      </p:pic>
      <p:sp>
        <p:nvSpPr>
          <p:cNvPr id="4" name="TextBox 3">
            <a:extLst>
              <a:ext uri="{FF2B5EF4-FFF2-40B4-BE49-F238E27FC236}">
                <a16:creationId xmlns:a16="http://schemas.microsoft.com/office/drawing/2014/main" id="{6816F3DE-9D5B-43E0-B85E-3E2AE27ACCFA}"/>
              </a:ext>
            </a:extLst>
          </p:cNvPr>
          <p:cNvSpPr txBox="1"/>
          <p:nvPr/>
        </p:nvSpPr>
        <p:spPr>
          <a:xfrm>
            <a:off x="1136300" y="172123"/>
            <a:ext cx="7353295" cy="532903"/>
          </a:xfrm>
          <a:prstGeom prst="rect">
            <a:avLst/>
          </a:prstGeom>
          <a:noFill/>
        </p:spPr>
        <p:txBody>
          <a:bodyPr wrap="none" rtlCol="0">
            <a:spAutoFit/>
          </a:bodyPr>
          <a:lstStyle/>
          <a:p>
            <a:pPr marR="0" lvl="0">
              <a:lnSpc>
                <a:spcPct val="107000"/>
              </a:lnSpc>
              <a:spcBef>
                <a:spcPts val="1200"/>
              </a:spcBef>
              <a:spcAft>
                <a:spcPts val="0"/>
              </a:spcAft>
            </a:pPr>
            <a:r>
              <a:rPr lang="vi-VN" sz="2800" b="1" kern="0" dirty="0">
                <a:solidFill>
                  <a:schemeClr val="tx1"/>
                </a:solidFill>
                <a:effectLst/>
                <a:latin typeface="Calibri" panose="020F0502020204030204" pitchFamily="34" charset="0"/>
                <a:ea typeface="Yu Gothic Light" panose="020B0300000000000000" pitchFamily="34" charset="-128"/>
                <a:cs typeface="Calibri" panose="020F0502020204030204" pitchFamily="34" charset="0"/>
              </a:rPr>
              <a:t>SUPPORT MACHINE VECTOR (SVM) ALGORITHM</a:t>
            </a:r>
            <a:endParaRPr lang="en-US" sz="2800" b="1" kern="0" dirty="0">
              <a:solidFill>
                <a:schemeClr val="tx1"/>
              </a:solidFill>
              <a:effectLst/>
              <a:latin typeface="Calibri" panose="020F0502020204030204" pitchFamily="34" charset="0"/>
              <a:ea typeface="Yu Gothic Light" panose="020B0300000000000000" pitchFamily="34" charset="-128"/>
              <a:cs typeface="Calibri" panose="020F0502020204030204" pitchFamily="34" charset="0"/>
            </a:endParaRPr>
          </a:p>
        </p:txBody>
      </p:sp>
      <p:sp>
        <p:nvSpPr>
          <p:cNvPr id="5" name="TextBox 4">
            <a:extLst>
              <a:ext uri="{FF2B5EF4-FFF2-40B4-BE49-F238E27FC236}">
                <a16:creationId xmlns:a16="http://schemas.microsoft.com/office/drawing/2014/main" id="{B67D00BA-0756-4251-9C1D-9B05AECCEFBF}"/>
              </a:ext>
            </a:extLst>
          </p:cNvPr>
          <p:cNvSpPr txBox="1"/>
          <p:nvPr/>
        </p:nvSpPr>
        <p:spPr>
          <a:xfrm>
            <a:off x="1136300" y="1098550"/>
            <a:ext cx="2670924" cy="307777"/>
          </a:xfrm>
          <a:prstGeom prst="rect">
            <a:avLst/>
          </a:prstGeom>
          <a:noFill/>
        </p:spPr>
        <p:txBody>
          <a:bodyPr wrap="none" rtlCol="0">
            <a:spAutoFit/>
          </a:bodyPr>
          <a:lstStyle/>
          <a:p>
            <a:pPr marL="285750" indent="-285750">
              <a:buFont typeface="Arial" panose="020B0604020202020204" pitchFamily="34" charset="0"/>
              <a:buChar char="•"/>
            </a:pPr>
            <a:r>
              <a:rPr lang="en-US" dirty="0" err="1"/>
              <a:t>Đánh</a:t>
            </a:r>
            <a:r>
              <a:rPr lang="en-US" dirty="0"/>
              <a:t> </a:t>
            </a:r>
            <a:r>
              <a:rPr lang="en-US" dirty="0" err="1"/>
              <a:t>giá</a:t>
            </a:r>
            <a:r>
              <a:rPr lang="en-US" dirty="0"/>
              <a:t> </a:t>
            </a:r>
            <a:r>
              <a:rPr lang="en-US" dirty="0" err="1"/>
              <a:t>hiệu</a:t>
            </a:r>
            <a:r>
              <a:rPr lang="en-US" dirty="0"/>
              <a:t> </a:t>
            </a:r>
            <a:r>
              <a:rPr lang="en-US" dirty="0" err="1"/>
              <a:t>quả</a:t>
            </a:r>
            <a:r>
              <a:rPr lang="en-US" dirty="0"/>
              <a:t> </a:t>
            </a:r>
            <a:r>
              <a:rPr lang="en-US" dirty="0" err="1"/>
              <a:t>mô</a:t>
            </a:r>
            <a:r>
              <a:rPr lang="en-US" dirty="0"/>
              <a:t> </a:t>
            </a:r>
            <a:r>
              <a:rPr lang="en-US" dirty="0" err="1"/>
              <a:t>hình</a:t>
            </a:r>
            <a:r>
              <a:rPr lang="en-US" dirty="0"/>
              <a:t>:</a:t>
            </a:r>
          </a:p>
        </p:txBody>
      </p:sp>
      <p:sp>
        <p:nvSpPr>
          <p:cNvPr id="8" name="Arrow: Right 7">
            <a:extLst>
              <a:ext uri="{FF2B5EF4-FFF2-40B4-BE49-F238E27FC236}">
                <a16:creationId xmlns:a16="http://schemas.microsoft.com/office/drawing/2014/main" id="{FF606E1B-9D5D-4952-A83B-EDE9FFA4093C}"/>
              </a:ext>
            </a:extLst>
          </p:cNvPr>
          <p:cNvSpPr/>
          <p:nvPr/>
        </p:nvSpPr>
        <p:spPr>
          <a:xfrm>
            <a:off x="4819295" y="2949744"/>
            <a:ext cx="812800" cy="349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D93B086-A9E9-4BD6-B62B-00785E80ACDB}"/>
                  </a:ext>
                </a:extLst>
              </p:cNvPr>
              <p:cNvSpPr txBox="1"/>
              <p:nvPr/>
            </p:nvSpPr>
            <p:spPr>
              <a:xfrm>
                <a:off x="5720888" y="2876947"/>
                <a:ext cx="2768707" cy="620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𝑎𝑐𝑐𝑢𝑟𝑎𝑐𝑦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91+94+93+97</m:t>
                          </m:r>
                        </m:num>
                        <m:den>
                          <m:r>
                            <a:rPr lang="en-US" b="0" i="1" smtClean="0">
                              <a:latin typeface="Cambria Math" panose="02040503050406030204" pitchFamily="18" charset="0"/>
                            </a:rPr>
                            <m:t>400</m:t>
                          </m:r>
                        </m:den>
                      </m:f>
                    </m:oMath>
                  </m:oMathPara>
                </a14:m>
                <a:endParaRPr lang="en-US" b="0" dirty="0"/>
              </a:p>
              <a:p>
                <a:endParaRPr lang="en-US" dirty="0"/>
              </a:p>
            </p:txBody>
          </p:sp>
        </mc:Choice>
        <mc:Fallback>
          <p:sp>
            <p:nvSpPr>
              <p:cNvPr id="9" name="TextBox 8">
                <a:extLst>
                  <a:ext uri="{FF2B5EF4-FFF2-40B4-BE49-F238E27FC236}">
                    <a16:creationId xmlns:a16="http://schemas.microsoft.com/office/drawing/2014/main" id="{ED93B086-A9E9-4BD6-B62B-00785E80ACDB}"/>
                  </a:ext>
                </a:extLst>
              </p:cNvPr>
              <p:cNvSpPr txBox="1">
                <a:spLocks noRot="1" noChangeAspect="1" noMove="1" noResize="1" noEditPoints="1" noAdjustHandles="1" noChangeArrowheads="1" noChangeShapeType="1" noTextEdit="1"/>
              </p:cNvSpPr>
              <p:nvPr/>
            </p:nvSpPr>
            <p:spPr>
              <a:xfrm>
                <a:off x="5720888" y="2876947"/>
                <a:ext cx="2768707" cy="620170"/>
              </a:xfrm>
              <a:prstGeom prst="rect">
                <a:avLst/>
              </a:prstGeom>
              <a:blipFill>
                <a:blip r:embed="rId3"/>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8E23760-B9A9-4F96-AC60-A9F7CEC80C1D}"/>
              </a:ext>
            </a:extLst>
          </p:cNvPr>
          <p:cNvPicPr>
            <a:picLocks noChangeAspect="1"/>
          </p:cNvPicPr>
          <p:nvPr/>
        </p:nvPicPr>
        <p:blipFill rotWithShape="1">
          <a:blip r:embed="rId4"/>
          <a:srcRect t="32154" r="5584"/>
          <a:stretch/>
        </p:blipFill>
        <p:spPr>
          <a:xfrm>
            <a:off x="859358" y="1593850"/>
            <a:ext cx="3630448" cy="2934684"/>
          </a:xfrm>
          <a:prstGeom prst="rect">
            <a:avLst/>
          </a:prstGeom>
        </p:spPr>
      </p:pic>
    </p:spTree>
    <p:extLst>
      <p:ext uri="{BB962C8B-B14F-4D97-AF65-F5344CB8AC3E}">
        <p14:creationId xmlns:p14="http://schemas.microsoft.com/office/powerpoint/2010/main" val="2828202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4" name="Google Shape;598;p51">
            <a:extLst>
              <a:ext uri="{FF2B5EF4-FFF2-40B4-BE49-F238E27FC236}">
                <a16:creationId xmlns:a16="http://schemas.microsoft.com/office/drawing/2014/main" id="{68A190A1-7C41-4678-A331-CD89133E8C1F}"/>
              </a:ext>
            </a:extLst>
          </p:cNvPr>
          <p:cNvSpPr txBox="1">
            <a:spLocks noGrp="1"/>
          </p:cNvSpPr>
          <p:nvPr>
            <p:ph type="ctrTitle"/>
          </p:nvPr>
        </p:nvSpPr>
        <p:spPr>
          <a:xfrm flipH="1">
            <a:off x="1193604" y="1275299"/>
            <a:ext cx="6440003" cy="18924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rgbClr val="FF0000"/>
                </a:solidFill>
              </a:rPr>
              <a:t>CẢM ƠN THẦY ĐÃ DÀNH THỜI GIAN</a:t>
            </a:r>
            <a:endParaRPr sz="4000" dirty="0">
              <a:solidFill>
                <a:srgbClr val="FF0000"/>
              </a:solidFill>
            </a:endParaRPr>
          </a:p>
        </p:txBody>
      </p:sp>
      <p:cxnSp>
        <p:nvCxnSpPr>
          <p:cNvPr id="5" name="Straight Connector 4">
            <a:extLst>
              <a:ext uri="{FF2B5EF4-FFF2-40B4-BE49-F238E27FC236}">
                <a16:creationId xmlns:a16="http://schemas.microsoft.com/office/drawing/2014/main" id="{BE90E2E3-4E5F-49E1-8129-96A4EEEE0908}"/>
              </a:ext>
            </a:extLst>
          </p:cNvPr>
          <p:cNvCxnSpPr/>
          <p:nvPr/>
        </p:nvCxnSpPr>
        <p:spPr>
          <a:xfrm>
            <a:off x="0" y="4239492"/>
            <a:ext cx="2026227" cy="0"/>
          </a:xfrm>
          <a:prstGeom prst="line">
            <a:avLst/>
          </a:prstGeom>
          <a:ln>
            <a:solidFill>
              <a:srgbClr val="434343"/>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2C532A94-5448-42E1-A687-34C5E11F6AA7}"/>
              </a:ext>
            </a:extLst>
          </p:cNvPr>
          <p:cNvCxnSpPr/>
          <p:nvPr/>
        </p:nvCxnSpPr>
        <p:spPr>
          <a:xfrm>
            <a:off x="7117773" y="872835"/>
            <a:ext cx="2026227" cy="0"/>
          </a:xfrm>
          <a:prstGeom prst="line">
            <a:avLst/>
          </a:prstGeom>
          <a:ln>
            <a:solidFill>
              <a:srgbClr val="434343"/>
            </a:solidFill>
          </a:ln>
        </p:spPr>
        <p:style>
          <a:lnRef idx="1">
            <a:schemeClr val="dk1"/>
          </a:lnRef>
          <a:fillRef idx="0">
            <a:schemeClr val="dk1"/>
          </a:fillRef>
          <a:effectRef idx="0">
            <a:schemeClr val="dk1"/>
          </a:effectRef>
          <a:fontRef idx="minor">
            <a:schemeClr val="tx1"/>
          </a:fontRef>
        </p:style>
      </p:cxnSp>
      <p:pic>
        <p:nvPicPr>
          <p:cNvPr id="11" name="Picture 10" descr="Icon&#10;&#10;Description automatically generated">
            <a:extLst>
              <a:ext uri="{FF2B5EF4-FFF2-40B4-BE49-F238E27FC236}">
                <a16:creationId xmlns:a16="http://schemas.microsoft.com/office/drawing/2014/main" id="{9860AE8E-8DE8-49C4-AFB1-D6A593788432}"/>
              </a:ext>
            </a:extLst>
          </p:cNvPr>
          <p:cNvPicPr>
            <a:picLocks noChangeAspect="1"/>
          </p:cNvPicPr>
          <p:nvPr/>
        </p:nvPicPr>
        <p:blipFill>
          <a:blip r:embed="rId3"/>
          <a:stretch>
            <a:fillRect/>
          </a:stretch>
        </p:blipFill>
        <p:spPr>
          <a:xfrm>
            <a:off x="252216" y="172123"/>
            <a:ext cx="884084" cy="475510"/>
          </a:xfrm>
          <a:prstGeom prst="rect">
            <a:avLst/>
          </a:prstGeom>
        </p:spPr>
      </p:pic>
    </p:spTree>
    <p:extLst>
      <p:ext uri="{BB962C8B-B14F-4D97-AF65-F5344CB8AC3E}">
        <p14:creationId xmlns:p14="http://schemas.microsoft.com/office/powerpoint/2010/main" val="316227536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A0CE09BF-4EF8-42C5-BB90-CA4177FC8DA8}"/>
              </a:ext>
            </a:extLst>
          </p:cNvPr>
          <p:cNvPicPr>
            <a:picLocks noChangeAspect="1"/>
          </p:cNvPicPr>
          <p:nvPr/>
        </p:nvPicPr>
        <p:blipFill>
          <a:blip r:embed="rId2"/>
          <a:stretch>
            <a:fillRect/>
          </a:stretch>
        </p:blipFill>
        <p:spPr>
          <a:xfrm>
            <a:off x="252216" y="172123"/>
            <a:ext cx="884084" cy="475510"/>
          </a:xfrm>
          <a:prstGeom prst="rect">
            <a:avLst/>
          </a:prstGeom>
        </p:spPr>
      </p:pic>
      <p:sp>
        <p:nvSpPr>
          <p:cNvPr id="5" name="TextBox 4">
            <a:extLst>
              <a:ext uri="{FF2B5EF4-FFF2-40B4-BE49-F238E27FC236}">
                <a16:creationId xmlns:a16="http://schemas.microsoft.com/office/drawing/2014/main" id="{7F8353EC-0A18-4145-8A5D-E568B4BADE33}"/>
              </a:ext>
            </a:extLst>
          </p:cNvPr>
          <p:cNvSpPr txBox="1"/>
          <p:nvPr/>
        </p:nvSpPr>
        <p:spPr>
          <a:xfrm>
            <a:off x="3088260" y="170579"/>
            <a:ext cx="2967479" cy="477054"/>
          </a:xfrm>
          <a:prstGeom prst="rect">
            <a:avLst/>
          </a:prstGeom>
          <a:noFill/>
        </p:spPr>
        <p:txBody>
          <a:bodyPr wrap="none" rtlCol="0">
            <a:spAutoFit/>
          </a:bodyPr>
          <a:lstStyle/>
          <a:p>
            <a:pPr algn="ctr"/>
            <a:r>
              <a:rPr lang="en-US" sz="2500" b="1" dirty="0">
                <a:latin typeface="Exo 2" pitchFamily="2" charset="0"/>
              </a:rPr>
              <a:t>SƠ LƯỢC VỀ ĐỒ ÁN</a:t>
            </a:r>
          </a:p>
        </p:txBody>
      </p:sp>
      <p:sp>
        <p:nvSpPr>
          <p:cNvPr id="2" name="TextBox 1">
            <a:extLst>
              <a:ext uri="{FF2B5EF4-FFF2-40B4-BE49-F238E27FC236}">
                <a16:creationId xmlns:a16="http://schemas.microsoft.com/office/drawing/2014/main" id="{6A92F248-16AA-470E-85B4-99EBDCBF29D2}"/>
              </a:ext>
            </a:extLst>
          </p:cNvPr>
          <p:cNvSpPr txBox="1"/>
          <p:nvPr/>
        </p:nvSpPr>
        <p:spPr>
          <a:xfrm>
            <a:off x="357083" y="1146840"/>
            <a:ext cx="8317017" cy="1857368"/>
          </a:xfrm>
          <a:prstGeom prst="rect">
            <a:avLst/>
          </a:prstGeom>
          <a:noFill/>
        </p:spPr>
        <p:txBody>
          <a:bodyPr wrap="square" rtlCol="0">
            <a:spAutoFit/>
          </a:bodyPr>
          <a:lstStyle/>
          <a:p>
            <a:pPr marL="0" marR="0">
              <a:lnSpc>
                <a:spcPct val="107000"/>
              </a:lnSpc>
              <a:spcBef>
                <a:spcPts val="0"/>
              </a:spcBef>
              <a:spcAft>
                <a:spcPts val="800"/>
              </a:spcAft>
            </a:pPr>
            <a:r>
              <a:rPr lang="en-US" sz="1800" dirty="0">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Ý </a:t>
            </a:r>
            <a:r>
              <a:rPr lang="en-US" sz="1800" dirty="0" err="1">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tưởng</a:t>
            </a:r>
            <a:r>
              <a:rPr lang="en-US" sz="1800" dirty="0">
                <a:solidFill>
                  <a:srgbClr val="2F5496"/>
                </a:solidFill>
                <a:effectLst/>
                <a:latin typeface="Calibri Light" panose="020F0302020204030204" pitchFamily="34" charset="0"/>
                <a:ea typeface="Yu Gothic Light" panose="020B0300000000000000" pitchFamily="34" charset="-128"/>
                <a:cs typeface="Angsana New" panose="02020603050405020304" pitchFamily="18" charset="-34"/>
              </a:rPr>
              <a:t>:</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Với</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sự</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phát</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triển</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không</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ngừng</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của</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Điện</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thoại</a:t>
            </a:r>
            <a:r>
              <a:rPr lang="en-US" sz="1800" dirty="0">
                <a:effectLst/>
                <a:latin typeface="Calibri" panose="020F0502020204030204" pitchFamily="34" charset="0"/>
                <a:ea typeface="Yu Mincho" panose="02020400000000000000" pitchFamily="18" charset="-128"/>
                <a:cs typeface="Cordia New" panose="020B0304020202020204" pitchFamily="34" charset="-34"/>
              </a:rPr>
              <a:t> di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động</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chúng</a:t>
            </a:r>
            <a:r>
              <a:rPr lang="en-US" sz="1800" dirty="0">
                <a:effectLst/>
                <a:latin typeface="Calibri" panose="020F0502020204030204" pitchFamily="34" charset="0"/>
                <a:ea typeface="Yu Mincho" panose="02020400000000000000" pitchFamily="18" charset="-128"/>
                <a:cs typeface="Cordia New" panose="020B0304020202020204" pitchFamily="34" charset="-34"/>
              </a:rPr>
              <a:t> ta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đều</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thắc</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mắc</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rằng</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giá</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cả</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của</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một</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chiếc</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điện</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thoại</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sẽ</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được</a:t>
            </a:r>
            <a:r>
              <a:rPr lang="en-US" sz="1800" dirty="0">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định</a:t>
            </a:r>
            <a:r>
              <a:rPr lang="en-US" sz="1800" dirty="0">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mức</a:t>
            </a:r>
            <a:r>
              <a:rPr lang="en-US" sz="1800" dirty="0">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như</a:t>
            </a:r>
            <a:r>
              <a:rPr lang="en-US" sz="1800" dirty="0">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thế</a:t>
            </a:r>
            <a:r>
              <a:rPr lang="en-US" sz="1800" dirty="0">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nào</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vì</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một</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chiếc</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điện</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thoại</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có</a:t>
            </a:r>
            <a:r>
              <a:rPr lang="en-US" sz="1800" dirty="0">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quá</a:t>
            </a:r>
            <a:r>
              <a:rPr lang="en-US" sz="1800" dirty="0">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nhiều</a:t>
            </a:r>
            <a:r>
              <a:rPr lang="en-US" sz="1800" dirty="0">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tiêu</a:t>
            </a:r>
            <a:r>
              <a:rPr lang="en-US" sz="1800" dirty="0">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chuẩn</a:t>
            </a:r>
            <a:r>
              <a:rPr lang="en-US" sz="1800" dirty="0">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cho</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các</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thành</a:t>
            </a:r>
            <a:r>
              <a:rPr lang="en-US" sz="1800" dirty="0">
                <a:effectLst/>
                <a:latin typeface="Calibri" panose="020F0502020204030204" pitchFamily="34" charset="0"/>
                <a:ea typeface="Yu Mincho" panose="02020400000000000000" pitchFamily="18" charset="-128"/>
                <a:cs typeface="Cordia New" panose="020B0304020202020204" pitchFamily="34" charset="-34"/>
              </a:rPr>
              <a:t> </a:t>
            </a:r>
            <a:r>
              <a:rPr lang="en-US" sz="1800" dirty="0" err="1">
                <a:effectLst/>
                <a:latin typeface="Calibri" panose="020F0502020204030204" pitchFamily="34" charset="0"/>
                <a:ea typeface="Yu Mincho" panose="02020400000000000000" pitchFamily="18" charset="-128"/>
                <a:cs typeface="Cordia New" panose="020B0304020202020204" pitchFamily="34" charset="-34"/>
              </a:rPr>
              <a:t>phần</a:t>
            </a:r>
            <a:r>
              <a:rPr lang="vi-VN" sz="1800" dirty="0">
                <a:effectLst/>
                <a:latin typeface="Calibri" panose="020F0502020204030204" pitchFamily="34" charset="0"/>
                <a:ea typeface="Yu Mincho" panose="02020400000000000000" pitchFamily="18" charset="-128"/>
                <a:cs typeface="Cordia New" panose="020B0304020202020204" pitchFamily="34" charset="-34"/>
              </a:rPr>
              <a:t> có thể được định giá với mức giá như thế, và làm sao để ta có thể </a:t>
            </a:r>
            <a:r>
              <a:rPr lang="vi-VN" sz="1800" dirty="0">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đưa ra dự đoán cho giá của một chiếc điện thoại </a:t>
            </a:r>
            <a:r>
              <a:rPr lang="vi-VN" sz="1800" dirty="0">
                <a:effectLst/>
                <a:latin typeface="Calibri" panose="020F0502020204030204" pitchFamily="34" charset="0"/>
                <a:ea typeface="Yu Mincho" panose="02020400000000000000" pitchFamily="18" charset="-128"/>
                <a:cs typeface="Cordia New" panose="020B0304020202020204" pitchFamily="34" charset="-34"/>
              </a:rPr>
              <a:t>bất kì. Với nhu cầu đó, </a:t>
            </a:r>
            <a:r>
              <a:rPr lang="vi-VN" sz="1800" dirty="0">
                <a:solidFill>
                  <a:srgbClr val="FF0000"/>
                </a:solidFill>
                <a:effectLst/>
                <a:latin typeface="Calibri" panose="020F0502020204030204" pitchFamily="34" charset="0"/>
                <a:ea typeface="Yu Mincho" panose="02020400000000000000" pitchFamily="18" charset="-128"/>
                <a:cs typeface="Cordia New" panose="020B0304020202020204" pitchFamily="34" charset="-34"/>
              </a:rPr>
              <a:t>ta sẽ dùng thuật toán SVM</a:t>
            </a:r>
            <a:r>
              <a:rPr lang="vi-VN" sz="1800" dirty="0">
                <a:effectLst/>
                <a:latin typeface="Calibri" panose="020F0502020204030204" pitchFamily="34" charset="0"/>
                <a:ea typeface="Yu Mincho" panose="02020400000000000000" pitchFamily="18" charset="-128"/>
                <a:cs typeface="Cordia New" panose="020B0304020202020204" pitchFamily="34" charset="-34"/>
              </a:rPr>
              <a:t> để huấn luyện một mô hình dùng để dự đoán giá cả của một chiếc điện thoại di động dựa trên các dữ liệu đã có trước đây.</a:t>
            </a:r>
            <a:endParaRPr lang="en-US" sz="1800" dirty="0">
              <a:effectLst/>
              <a:latin typeface="Calibri" panose="020F0502020204030204" pitchFamily="34" charset="0"/>
              <a:ea typeface="Yu Mincho" panose="02020400000000000000" pitchFamily="18" charset="-128"/>
              <a:cs typeface="Cordia New" panose="020B0304020202020204" pitchFamily="34" charset="-34"/>
            </a:endParaRPr>
          </a:p>
        </p:txBody>
      </p:sp>
    </p:spTree>
    <p:extLst>
      <p:ext uri="{BB962C8B-B14F-4D97-AF65-F5344CB8AC3E}">
        <p14:creationId xmlns:p14="http://schemas.microsoft.com/office/powerpoint/2010/main" val="66295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A0CE09BF-4EF8-42C5-BB90-CA4177FC8DA8}"/>
              </a:ext>
            </a:extLst>
          </p:cNvPr>
          <p:cNvPicPr>
            <a:picLocks noChangeAspect="1"/>
          </p:cNvPicPr>
          <p:nvPr/>
        </p:nvPicPr>
        <p:blipFill>
          <a:blip r:embed="rId2"/>
          <a:stretch>
            <a:fillRect/>
          </a:stretch>
        </p:blipFill>
        <p:spPr>
          <a:xfrm>
            <a:off x="252216" y="172123"/>
            <a:ext cx="884084" cy="475510"/>
          </a:xfrm>
          <a:prstGeom prst="rect">
            <a:avLst/>
          </a:prstGeom>
        </p:spPr>
      </p:pic>
      <p:sp>
        <p:nvSpPr>
          <p:cNvPr id="5" name="TextBox 4">
            <a:extLst>
              <a:ext uri="{FF2B5EF4-FFF2-40B4-BE49-F238E27FC236}">
                <a16:creationId xmlns:a16="http://schemas.microsoft.com/office/drawing/2014/main" id="{7F8353EC-0A18-4145-8A5D-E568B4BADE33}"/>
              </a:ext>
            </a:extLst>
          </p:cNvPr>
          <p:cNvSpPr txBox="1"/>
          <p:nvPr/>
        </p:nvSpPr>
        <p:spPr>
          <a:xfrm>
            <a:off x="4063687" y="170579"/>
            <a:ext cx="1016625" cy="477054"/>
          </a:xfrm>
          <a:prstGeom prst="rect">
            <a:avLst/>
          </a:prstGeom>
          <a:noFill/>
        </p:spPr>
        <p:txBody>
          <a:bodyPr wrap="none" rtlCol="0">
            <a:spAutoFit/>
          </a:bodyPr>
          <a:lstStyle/>
          <a:p>
            <a:pPr algn="ctr"/>
            <a:r>
              <a:rPr lang="en-US" sz="2500" b="1" dirty="0">
                <a:latin typeface="Exo 2" pitchFamily="2" charset="0"/>
              </a:rPr>
              <a:t>DATA</a:t>
            </a:r>
          </a:p>
        </p:txBody>
      </p:sp>
      <p:pic>
        <p:nvPicPr>
          <p:cNvPr id="7" name="Picture 6">
            <a:extLst>
              <a:ext uri="{FF2B5EF4-FFF2-40B4-BE49-F238E27FC236}">
                <a16:creationId xmlns:a16="http://schemas.microsoft.com/office/drawing/2014/main" id="{5C1DEAF3-4EF0-40AB-A750-D42DCA0858E7}"/>
              </a:ext>
            </a:extLst>
          </p:cNvPr>
          <p:cNvPicPr>
            <a:picLocks noChangeAspect="1"/>
          </p:cNvPicPr>
          <p:nvPr/>
        </p:nvPicPr>
        <p:blipFill>
          <a:blip r:embed="rId3"/>
          <a:stretch>
            <a:fillRect/>
          </a:stretch>
        </p:blipFill>
        <p:spPr>
          <a:xfrm>
            <a:off x="92074" y="823494"/>
            <a:ext cx="8959850" cy="3826712"/>
          </a:xfrm>
          <a:prstGeom prst="rect">
            <a:avLst/>
          </a:prstGeom>
        </p:spPr>
      </p:pic>
      <p:sp>
        <p:nvSpPr>
          <p:cNvPr id="8" name="TextBox 7">
            <a:extLst>
              <a:ext uri="{FF2B5EF4-FFF2-40B4-BE49-F238E27FC236}">
                <a16:creationId xmlns:a16="http://schemas.microsoft.com/office/drawing/2014/main" id="{01996242-5388-40F1-B140-2DA97794F245}"/>
              </a:ext>
            </a:extLst>
          </p:cNvPr>
          <p:cNvSpPr txBox="1"/>
          <p:nvPr/>
        </p:nvSpPr>
        <p:spPr>
          <a:xfrm>
            <a:off x="3637929" y="4711311"/>
            <a:ext cx="851515" cy="523220"/>
          </a:xfrm>
          <a:prstGeom prst="rect">
            <a:avLst/>
          </a:prstGeom>
          <a:noFill/>
        </p:spPr>
        <p:txBody>
          <a:bodyPr wrap="none" rtlCol="0">
            <a:spAutoFit/>
          </a:bodyPr>
          <a:lstStyle/>
          <a:p>
            <a:r>
              <a:rPr lang="en-US" dirty="0"/>
              <a:t>Data set</a:t>
            </a:r>
          </a:p>
          <a:p>
            <a:endParaRPr lang="en-US" dirty="0"/>
          </a:p>
        </p:txBody>
      </p:sp>
    </p:spTree>
    <p:extLst>
      <p:ext uri="{BB962C8B-B14F-4D97-AF65-F5344CB8AC3E}">
        <p14:creationId xmlns:p14="http://schemas.microsoft.com/office/powerpoint/2010/main" val="193491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A0CE09BF-4EF8-42C5-BB90-CA4177FC8DA8}"/>
              </a:ext>
            </a:extLst>
          </p:cNvPr>
          <p:cNvPicPr>
            <a:picLocks noChangeAspect="1"/>
          </p:cNvPicPr>
          <p:nvPr/>
        </p:nvPicPr>
        <p:blipFill>
          <a:blip r:embed="rId2"/>
          <a:stretch>
            <a:fillRect/>
          </a:stretch>
        </p:blipFill>
        <p:spPr>
          <a:xfrm>
            <a:off x="252216" y="172123"/>
            <a:ext cx="884084" cy="475510"/>
          </a:xfrm>
          <a:prstGeom prst="rect">
            <a:avLst/>
          </a:prstGeom>
        </p:spPr>
      </p:pic>
      <p:sp>
        <p:nvSpPr>
          <p:cNvPr id="5" name="TextBox 4">
            <a:extLst>
              <a:ext uri="{FF2B5EF4-FFF2-40B4-BE49-F238E27FC236}">
                <a16:creationId xmlns:a16="http://schemas.microsoft.com/office/drawing/2014/main" id="{7F8353EC-0A18-4145-8A5D-E568B4BADE33}"/>
              </a:ext>
            </a:extLst>
          </p:cNvPr>
          <p:cNvSpPr txBox="1"/>
          <p:nvPr/>
        </p:nvSpPr>
        <p:spPr>
          <a:xfrm>
            <a:off x="4063687" y="170579"/>
            <a:ext cx="1016625" cy="477054"/>
          </a:xfrm>
          <a:prstGeom prst="rect">
            <a:avLst/>
          </a:prstGeom>
          <a:noFill/>
        </p:spPr>
        <p:txBody>
          <a:bodyPr wrap="none" rtlCol="0">
            <a:spAutoFit/>
          </a:bodyPr>
          <a:lstStyle/>
          <a:p>
            <a:pPr algn="ctr"/>
            <a:r>
              <a:rPr lang="en-US" sz="2500" b="1" dirty="0">
                <a:latin typeface="Exo 2" pitchFamily="2" charset="0"/>
              </a:rPr>
              <a:t>DATA</a:t>
            </a:r>
          </a:p>
        </p:txBody>
      </p:sp>
      <p:sp>
        <p:nvSpPr>
          <p:cNvPr id="2" name="TextBox 1">
            <a:extLst>
              <a:ext uri="{FF2B5EF4-FFF2-40B4-BE49-F238E27FC236}">
                <a16:creationId xmlns:a16="http://schemas.microsoft.com/office/drawing/2014/main" id="{6A92F248-16AA-470E-85B4-99EBDCBF29D2}"/>
              </a:ext>
            </a:extLst>
          </p:cNvPr>
          <p:cNvSpPr txBox="1"/>
          <p:nvPr/>
        </p:nvSpPr>
        <p:spPr>
          <a:xfrm>
            <a:off x="694258" y="647633"/>
            <a:ext cx="7408968" cy="4339650"/>
          </a:xfrm>
          <a:prstGeom prst="rect">
            <a:avLst/>
          </a:prstGeom>
          <a:noFill/>
        </p:spPr>
        <p:txBody>
          <a:bodyPr wrap="square" rtlCol="0">
            <a:spAutoFit/>
          </a:bodyPr>
          <a:lstStyle/>
          <a:p>
            <a:pPr algn="l"/>
            <a:r>
              <a:rPr lang="en-US" sz="1200" dirty="0">
                <a:latin typeface="Segoe UI" panose="020B0502040204020203" pitchFamily="34" charset="0"/>
                <a:cs typeface="Segoe UI" panose="020B0502040204020203" pitchFamily="34" charset="0"/>
              </a:rPr>
              <a:t>Data set </a:t>
            </a:r>
            <a:r>
              <a:rPr lang="en-US" sz="1200" dirty="0" err="1">
                <a:latin typeface="Segoe UI" panose="020B0502040204020203" pitchFamily="34" charset="0"/>
                <a:cs typeface="Segoe UI" panose="020B0502040204020203" pitchFamily="34" charset="0"/>
              </a:rPr>
              <a:t>đầu</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tiên</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với</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các</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dữ</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liệu</a:t>
            </a:r>
            <a:r>
              <a:rPr lang="en-US" sz="1200" dirty="0">
                <a:latin typeface="Segoe UI" panose="020B0502040204020203" pitchFamily="34" charset="0"/>
                <a:cs typeface="Segoe UI" panose="020B0502040204020203" pitchFamily="34" charset="0"/>
              </a:rPr>
              <a:t>:</a:t>
            </a:r>
          </a:p>
          <a:p>
            <a:pPr algn="l"/>
            <a:r>
              <a:rPr lang="en-US" sz="1200" b="1" i="0" dirty="0" err="1">
                <a:effectLst/>
                <a:latin typeface="Segoe UI" panose="020B0502040204020203" pitchFamily="34" charset="0"/>
                <a:cs typeface="Segoe UI" panose="020B0502040204020203" pitchFamily="34" charset="0"/>
              </a:rPr>
              <a:t>battery_power</a:t>
            </a:r>
            <a:r>
              <a:rPr lang="en-US" sz="1200" b="1" i="0" dirty="0">
                <a:effectLst/>
                <a:latin typeface="Segoe UI" panose="020B0502040204020203" pitchFamily="34" charset="0"/>
                <a:cs typeface="Segoe UI" panose="020B0502040204020203" pitchFamily="34" charset="0"/>
              </a:rPr>
              <a:t>: </a:t>
            </a:r>
            <a:r>
              <a:rPr lang="en-US" sz="1200" dirty="0">
                <a:latin typeface="Segoe UI" panose="020B0502040204020203" pitchFamily="34" charset="0"/>
                <a:cs typeface="Segoe UI" panose="020B0502040204020203" pitchFamily="34" charset="0"/>
              </a:rPr>
              <a:t>Dung </a:t>
            </a:r>
            <a:r>
              <a:rPr lang="en-US" sz="1200" dirty="0" err="1">
                <a:latin typeface="Segoe UI" panose="020B0502040204020203" pitchFamily="34" charset="0"/>
                <a:cs typeface="Segoe UI" panose="020B0502040204020203" pitchFamily="34" charset="0"/>
              </a:rPr>
              <a:t>lượng</a:t>
            </a:r>
            <a:r>
              <a:rPr lang="en-US" sz="1200" dirty="0">
                <a:latin typeface="Segoe UI" panose="020B0502040204020203" pitchFamily="34" charset="0"/>
                <a:cs typeface="Segoe UI" panose="020B0502040204020203" pitchFamily="34" charset="0"/>
              </a:rPr>
              <a:t> pin.</a:t>
            </a:r>
            <a:endParaRPr lang="en-US" sz="1200" b="0" i="0" dirty="0">
              <a:effectLst/>
              <a:latin typeface="Segoe UI" panose="020B0502040204020203" pitchFamily="34" charset="0"/>
              <a:cs typeface="Segoe UI" panose="020B0502040204020203" pitchFamily="34" charset="0"/>
            </a:endParaRPr>
          </a:p>
          <a:p>
            <a:pPr algn="l"/>
            <a:r>
              <a:rPr lang="en-US" sz="1200" b="1" i="0" dirty="0">
                <a:effectLst/>
                <a:latin typeface="Segoe UI" panose="020B0502040204020203" pitchFamily="34" charset="0"/>
                <a:cs typeface="Segoe UI" panose="020B0502040204020203" pitchFamily="34" charset="0"/>
              </a:rPr>
              <a:t>blue:</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có</a:t>
            </a:r>
            <a:r>
              <a:rPr lang="en-US" sz="1200" b="0" i="0" dirty="0">
                <a:effectLst/>
                <a:latin typeface="Segoe UI" panose="020B0502040204020203" pitchFamily="34" charset="0"/>
                <a:cs typeface="Segoe UI" panose="020B0502040204020203" pitchFamily="34" charset="0"/>
              </a:rPr>
              <a:t> </a:t>
            </a:r>
            <a:r>
              <a:rPr lang="en-US" sz="1200" dirty="0">
                <a:latin typeface="Segoe UI" panose="020B0502040204020203" pitchFamily="34" charset="0"/>
                <a:cs typeface="Segoe UI" panose="020B0502040204020203" pitchFamily="34" charset="0"/>
              </a:rPr>
              <a:t>B</a:t>
            </a:r>
            <a:r>
              <a:rPr lang="en-US" sz="1200" b="0" i="0" dirty="0">
                <a:effectLst/>
                <a:latin typeface="Segoe UI" panose="020B0502040204020203" pitchFamily="34" charset="0"/>
                <a:cs typeface="Segoe UI" panose="020B0502040204020203" pitchFamily="34" charset="0"/>
              </a:rPr>
              <a:t>luetooth </a:t>
            </a:r>
            <a:r>
              <a:rPr lang="en-US" sz="1200" b="0" i="0" dirty="0" err="1">
                <a:effectLst/>
                <a:latin typeface="Segoe UI" panose="020B0502040204020203" pitchFamily="34" charset="0"/>
                <a:cs typeface="Segoe UI" panose="020B0502040204020203" pitchFamily="34" charset="0"/>
              </a:rPr>
              <a:t>hoặc</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không</a:t>
            </a:r>
            <a:r>
              <a:rPr lang="en-US" sz="1200" b="0" i="0" dirty="0">
                <a:effectLst/>
                <a:latin typeface="Segoe UI" panose="020B0502040204020203" pitchFamily="34" charset="0"/>
                <a:cs typeface="Segoe UI" panose="020B0502040204020203" pitchFamily="34" charset="0"/>
              </a:rPr>
              <a:t>.</a:t>
            </a:r>
          </a:p>
          <a:p>
            <a:pPr algn="l"/>
            <a:r>
              <a:rPr lang="en-US" sz="1200" b="1" i="0" dirty="0" err="1">
                <a:effectLst/>
                <a:latin typeface="Segoe UI" panose="020B0502040204020203" pitchFamily="34" charset="0"/>
                <a:cs typeface="Segoe UI" panose="020B0502040204020203" pitchFamily="34" charset="0"/>
              </a:rPr>
              <a:t>clock_speed</a:t>
            </a:r>
            <a:r>
              <a:rPr lang="en-US" sz="1200" b="1" i="0" dirty="0">
                <a:effectLst/>
                <a:latin typeface="Segoe UI" panose="020B0502040204020203" pitchFamily="34" charset="0"/>
                <a:cs typeface="Segoe UI" panose="020B0502040204020203" pitchFamily="34" charset="0"/>
              </a:rPr>
              <a:t>:</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Tốc</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độ</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xử</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lý</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của</a:t>
            </a:r>
            <a:r>
              <a:rPr lang="en-US" sz="1200" b="0" i="0" dirty="0">
                <a:effectLst/>
                <a:latin typeface="Segoe UI" panose="020B0502040204020203" pitchFamily="34" charset="0"/>
                <a:cs typeface="Segoe UI" panose="020B0502040204020203" pitchFamily="34" charset="0"/>
              </a:rPr>
              <a:t> vi </a:t>
            </a:r>
            <a:r>
              <a:rPr lang="en-US" sz="1200" b="0" i="0" dirty="0" err="1">
                <a:effectLst/>
                <a:latin typeface="Segoe UI" panose="020B0502040204020203" pitchFamily="34" charset="0"/>
                <a:cs typeface="Segoe UI" panose="020B0502040204020203" pitchFamily="34" charset="0"/>
              </a:rPr>
              <a:t>xử</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lý</a:t>
            </a:r>
            <a:r>
              <a:rPr lang="en-US" sz="1200" b="0" i="0" dirty="0">
                <a:effectLst/>
                <a:latin typeface="Segoe UI" panose="020B0502040204020203" pitchFamily="34" charset="0"/>
                <a:cs typeface="Segoe UI" panose="020B0502040204020203" pitchFamily="34" charset="0"/>
              </a:rPr>
              <a:t>.</a:t>
            </a:r>
          </a:p>
          <a:p>
            <a:pPr algn="l"/>
            <a:r>
              <a:rPr lang="en-US" sz="1200" b="1" i="0" dirty="0" err="1">
                <a:effectLst/>
                <a:latin typeface="Segoe UI" panose="020B0502040204020203" pitchFamily="34" charset="0"/>
                <a:cs typeface="Segoe UI" panose="020B0502040204020203" pitchFamily="34" charset="0"/>
              </a:rPr>
              <a:t>dual_sim</a:t>
            </a:r>
            <a:r>
              <a:rPr lang="en-US" sz="1200" b="1" i="0" dirty="0">
                <a:effectLst/>
                <a:latin typeface="Segoe UI" panose="020B0502040204020203" pitchFamily="34" charset="0"/>
                <a:cs typeface="Segoe UI" panose="020B0502040204020203" pitchFamily="34" charset="0"/>
              </a:rPr>
              <a:t>:</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Có</a:t>
            </a:r>
            <a:r>
              <a:rPr lang="en-US" sz="1200" b="0" i="0" dirty="0">
                <a:effectLst/>
                <a:latin typeface="Segoe UI" panose="020B0502040204020203" pitchFamily="34" charset="0"/>
                <a:cs typeface="Segoe UI" panose="020B0502040204020203" pitchFamily="34" charset="0"/>
              </a:rPr>
              <a:t> 2 </a:t>
            </a:r>
            <a:r>
              <a:rPr lang="en-US" sz="1200" b="0" i="0" dirty="0" err="1">
                <a:effectLst/>
                <a:latin typeface="Segoe UI" panose="020B0502040204020203" pitchFamily="34" charset="0"/>
                <a:cs typeface="Segoe UI" panose="020B0502040204020203" pitchFamily="34" charset="0"/>
              </a:rPr>
              <a:t>khay</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cắm</a:t>
            </a:r>
            <a:r>
              <a:rPr lang="en-US" sz="1200" b="0" i="0" dirty="0">
                <a:effectLst/>
                <a:latin typeface="Segoe UI" panose="020B0502040204020203" pitchFamily="34" charset="0"/>
                <a:cs typeface="Segoe UI" panose="020B0502040204020203" pitchFamily="34" charset="0"/>
              </a:rPr>
              <a:t> sim </a:t>
            </a:r>
            <a:r>
              <a:rPr lang="en-US" sz="1200" b="0" i="0" dirty="0" err="1">
                <a:effectLst/>
                <a:latin typeface="Segoe UI" panose="020B0502040204020203" pitchFamily="34" charset="0"/>
                <a:cs typeface="Segoe UI" panose="020B0502040204020203" pitchFamily="34" charset="0"/>
              </a:rPr>
              <a:t>hoặc</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không</a:t>
            </a:r>
            <a:r>
              <a:rPr lang="en-US" sz="1200" b="0" i="0" dirty="0">
                <a:effectLst/>
                <a:latin typeface="Segoe UI" panose="020B0502040204020203" pitchFamily="34" charset="0"/>
                <a:cs typeface="Segoe UI" panose="020B0502040204020203" pitchFamily="34" charset="0"/>
              </a:rPr>
              <a:t>.</a:t>
            </a:r>
          </a:p>
          <a:p>
            <a:pPr algn="l"/>
            <a:r>
              <a:rPr lang="en-US" sz="1200" b="1" i="0" dirty="0">
                <a:effectLst/>
                <a:latin typeface="Segoe UI" panose="020B0502040204020203" pitchFamily="34" charset="0"/>
                <a:cs typeface="Segoe UI" panose="020B0502040204020203" pitchFamily="34" charset="0"/>
              </a:rPr>
              <a:t>fc:</a:t>
            </a:r>
            <a:r>
              <a:rPr lang="en-US" sz="1200" b="0" i="0" dirty="0">
                <a:effectLst/>
                <a:latin typeface="Segoe UI" panose="020B0502040204020203" pitchFamily="34" charset="0"/>
                <a:cs typeface="Segoe UI" panose="020B0502040204020203" pitchFamily="34" charset="0"/>
              </a:rPr>
              <a:t> Front Camera mega pixels.</a:t>
            </a:r>
          </a:p>
          <a:p>
            <a:pPr algn="l"/>
            <a:r>
              <a:rPr lang="en-US" sz="1200" b="1" i="0" dirty="0" err="1">
                <a:effectLst/>
                <a:latin typeface="Segoe UI" panose="020B0502040204020203" pitchFamily="34" charset="0"/>
                <a:cs typeface="Segoe UI" panose="020B0502040204020203" pitchFamily="34" charset="0"/>
              </a:rPr>
              <a:t>four_g</a:t>
            </a:r>
            <a:r>
              <a:rPr lang="en-US" sz="1200" b="1" i="0" dirty="0">
                <a:effectLst/>
                <a:latin typeface="Segoe UI" panose="020B0502040204020203" pitchFamily="34" charset="0"/>
                <a:cs typeface="Segoe UI" panose="020B0502040204020203" pitchFamily="34" charset="0"/>
              </a:rPr>
              <a:t>:</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Có</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sử</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dụng</a:t>
            </a:r>
            <a:r>
              <a:rPr lang="en-US" sz="1200" b="0" i="0" dirty="0">
                <a:effectLst/>
                <a:latin typeface="Segoe UI" panose="020B0502040204020203" pitchFamily="34" charset="0"/>
                <a:cs typeface="Segoe UI" panose="020B0502040204020203" pitchFamily="34" charset="0"/>
              </a:rPr>
              <a:t> 4G </a:t>
            </a:r>
            <a:r>
              <a:rPr lang="en-US" sz="1200" b="0" i="0" dirty="0" err="1">
                <a:effectLst/>
                <a:latin typeface="Segoe UI" panose="020B0502040204020203" pitchFamily="34" charset="0"/>
                <a:cs typeface="Segoe UI" panose="020B0502040204020203" pitchFamily="34" charset="0"/>
              </a:rPr>
              <a:t>hoặc</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không</a:t>
            </a:r>
            <a:r>
              <a:rPr lang="en-US" sz="1200" b="0" i="0" dirty="0">
                <a:effectLst/>
                <a:latin typeface="Segoe UI" panose="020B0502040204020203" pitchFamily="34" charset="0"/>
                <a:cs typeface="Segoe UI" panose="020B0502040204020203" pitchFamily="34" charset="0"/>
              </a:rPr>
              <a:t>.</a:t>
            </a:r>
          </a:p>
          <a:p>
            <a:pPr algn="l"/>
            <a:r>
              <a:rPr lang="en-US" sz="1200" b="1" i="0" dirty="0" err="1">
                <a:effectLst/>
                <a:latin typeface="Segoe UI" panose="020B0502040204020203" pitchFamily="34" charset="0"/>
                <a:cs typeface="Segoe UI" panose="020B0502040204020203" pitchFamily="34" charset="0"/>
              </a:rPr>
              <a:t>int_memory</a:t>
            </a:r>
            <a:r>
              <a:rPr lang="en-US" sz="1200" b="1" i="0" dirty="0">
                <a:effectLst/>
                <a:latin typeface="Segoe UI" panose="020B0502040204020203" pitchFamily="34" charset="0"/>
                <a:cs typeface="Segoe UI" panose="020B0502040204020203" pitchFamily="34" charset="0"/>
              </a:rPr>
              <a:t>:</a:t>
            </a:r>
            <a:r>
              <a:rPr lang="en-US" sz="1200" b="0" i="0" dirty="0">
                <a:effectLst/>
                <a:latin typeface="Segoe UI" panose="020B0502040204020203" pitchFamily="34" charset="0"/>
                <a:cs typeface="Segoe UI" panose="020B0502040204020203" pitchFamily="34" charset="0"/>
              </a:rPr>
              <a:t> Dung </a:t>
            </a:r>
            <a:r>
              <a:rPr lang="en-US" sz="1200" b="0" i="0" dirty="0" err="1">
                <a:effectLst/>
                <a:latin typeface="Segoe UI" panose="020B0502040204020203" pitchFamily="34" charset="0"/>
                <a:cs typeface="Segoe UI" panose="020B0502040204020203" pitchFamily="34" charset="0"/>
              </a:rPr>
              <a:t>lượng</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bộ</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nhớ</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trong</a:t>
            </a:r>
            <a:r>
              <a:rPr lang="en-US" sz="1200" b="0" i="0" dirty="0">
                <a:effectLst/>
                <a:latin typeface="Segoe UI" panose="020B0502040204020203" pitchFamily="34" charset="0"/>
                <a:cs typeface="Segoe UI" panose="020B0502040204020203" pitchFamily="34" charset="0"/>
              </a:rPr>
              <a:t>.</a:t>
            </a:r>
          </a:p>
          <a:p>
            <a:pPr algn="l"/>
            <a:r>
              <a:rPr lang="en-US" sz="1200" b="1" i="0" dirty="0" err="1">
                <a:effectLst/>
                <a:latin typeface="Segoe UI" panose="020B0502040204020203" pitchFamily="34" charset="0"/>
                <a:cs typeface="Segoe UI" panose="020B0502040204020203" pitchFamily="34" charset="0"/>
              </a:rPr>
              <a:t>m_dep</a:t>
            </a:r>
            <a:r>
              <a:rPr lang="en-US" sz="1200" b="1" i="0" dirty="0">
                <a:effectLst/>
                <a:latin typeface="Segoe UI" panose="020B0502040204020203" pitchFamily="34" charset="0"/>
                <a:cs typeface="Segoe UI" panose="020B0502040204020203" pitchFamily="34" charset="0"/>
              </a:rPr>
              <a:t>:</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Độ</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dày</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của</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thiết</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bị</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quy</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đổi</a:t>
            </a:r>
            <a:r>
              <a:rPr lang="en-US" sz="1200" b="0" i="0" dirty="0">
                <a:effectLst/>
                <a:latin typeface="Segoe UI" panose="020B0502040204020203" pitchFamily="34" charset="0"/>
                <a:cs typeface="Segoe UI" panose="020B0502040204020203" pitchFamily="34" charset="0"/>
              </a:rPr>
              <a:t> ra cm.</a:t>
            </a:r>
          </a:p>
          <a:p>
            <a:pPr algn="l"/>
            <a:r>
              <a:rPr lang="en-US" sz="1200" b="1" i="0" dirty="0" err="1">
                <a:effectLst/>
                <a:latin typeface="Segoe UI" panose="020B0502040204020203" pitchFamily="34" charset="0"/>
                <a:cs typeface="Segoe UI" panose="020B0502040204020203" pitchFamily="34" charset="0"/>
              </a:rPr>
              <a:t>mobile_wt</a:t>
            </a:r>
            <a:r>
              <a:rPr lang="en-US" sz="1200" b="1" i="0" dirty="0">
                <a:effectLst/>
                <a:latin typeface="Segoe UI" panose="020B0502040204020203" pitchFamily="34" charset="0"/>
                <a:cs typeface="Segoe UI" panose="020B0502040204020203" pitchFamily="34" charset="0"/>
              </a:rPr>
              <a:t>:</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Cân</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nặng</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của</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thiết</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bị</a:t>
            </a:r>
            <a:r>
              <a:rPr lang="en-US" sz="1200" b="0" i="0" dirty="0">
                <a:effectLst/>
                <a:latin typeface="Segoe UI" panose="020B0502040204020203" pitchFamily="34" charset="0"/>
                <a:cs typeface="Segoe UI" panose="020B0502040204020203" pitchFamily="34" charset="0"/>
              </a:rPr>
              <a:t>.</a:t>
            </a:r>
          </a:p>
          <a:p>
            <a:pPr algn="l"/>
            <a:r>
              <a:rPr lang="en-US" sz="1200" b="1" i="0" dirty="0" err="1">
                <a:effectLst/>
                <a:latin typeface="Segoe UI" panose="020B0502040204020203" pitchFamily="34" charset="0"/>
                <a:cs typeface="Segoe UI" panose="020B0502040204020203" pitchFamily="34" charset="0"/>
              </a:rPr>
              <a:t>n_cores</a:t>
            </a:r>
            <a:r>
              <a:rPr lang="en-US" sz="1200" b="1" i="0" dirty="0">
                <a:effectLst/>
                <a:latin typeface="Segoe UI" panose="020B0502040204020203" pitchFamily="34" charset="0"/>
                <a:cs typeface="Segoe UI" panose="020B0502040204020203" pitchFamily="34" charset="0"/>
              </a:rPr>
              <a:t>:</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Số</a:t>
            </a:r>
            <a:r>
              <a:rPr lang="en-US" sz="1200" b="0" i="0" dirty="0">
                <a:effectLst/>
                <a:latin typeface="Segoe UI" panose="020B0502040204020203" pitchFamily="34" charset="0"/>
                <a:cs typeface="Segoe UI" panose="020B0502040204020203" pitchFamily="34" charset="0"/>
              </a:rPr>
              <a:t> Core </a:t>
            </a:r>
            <a:r>
              <a:rPr lang="en-US" sz="1200" b="0" i="0" dirty="0" err="1">
                <a:effectLst/>
                <a:latin typeface="Segoe UI" panose="020B0502040204020203" pitchFamily="34" charset="0"/>
                <a:cs typeface="Segoe UI" panose="020B0502040204020203" pitchFamily="34" charset="0"/>
              </a:rPr>
              <a:t>của</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thiết</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bị</a:t>
            </a:r>
            <a:r>
              <a:rPr lang="en-US" sz="1200" b="0" i="0" dirty="0">
                <a:effectLst/>
                <a:latin typeface="Segoe UI" panose="020B0502040204020203" pitchFamily="34" charset="0"/>
                <a:cs typeface="Segoe UI" panose="020B0502040204020203" pitchFamily="34" charset="0"/>
              </a:rPr>
              <a:t>.</a:t>
            </a:r>
          </a:p>
          <a:p>
            <a:pPr algn="l"/>
            <a:r>
              <a:rPr lang="en-US" sz="1200" b="1" i="0" dirty="0">
                <a:effectLst/>
                <a:latin typeface="Segoe UI" panose="020B0502040204020203" pitchFamily="34" charset="0"/>
                <a:cs typeface="Segoe UI" panose="020B0502040204020203" pitchFamily="34" charset="0"/>
              </a:rPr>
              <a:t>pc:</a:t>
            </a:r>
            <a:r>
              <a:rPr lang="en-US" sz="1200" b="0" i="0" dirty="0">
                <a:effectLst/>
                <a:latin typeface="Segoe UI" panose="020B0502040204020203" pitchFamily="34" charset="0"/>
                <a:cs typeface="Segoe UI" panose="020B0502040204020203" pitchFamily="34" charset="0"/>
              </a:rPr>
              <a:t> Primary Camera mega pixels</a:t>
            </a:r>
          </a:p>
          <a:p>
            <a:pPr algn="l"/>
            <a:r>
              <a:rPr lang="en-US" sz="1200" b="1" i="0" dirty="0" err="1">
                <a:effectLst/>
                <a:latin typeface="Segoe UI" panose="020B0502040204020203" pitchFamily="34" charset="0"/>
                <a:cs typeface="Segoe UI" panose="020B0502040204020203" pitchFamily="34" charset="0"/>
              </a:rPr>
              <a:t>px_height</a:t>
            </a:r>
            <a:r>
              <a:rPr lang="en-US" sz="1200" b="1" i="0" dirty="0">
                <a:effectLst/>
                <a:latin typeface="Segoe UI" panose="020B0502040204020203" pitchFamily="34" charset="0"/>
                <a:cs typeface="Segoe UI" panose="020B0502040204020203" pitchFamily="34" charset="0"/>
              </a:rPr>
              <a:t>:</a:t>
            </a:r>
            <a:r>
              <a:rPr lang="en-US" sz="1200" b="0" i="0" dirty="0">
                <a:effectLst/>
                <a:latin typeface="Segoe UI" panose="020B0502040204020203" pitchFamily="34" charset="0"/>
                <a:cs typeface="Segoe UI" panose="020B0502040204020203" pitchFamily="34" charset="0"/>
              </a:rPr>
              <a:t> Pixel Resolution Height (</a:t>
            </a:r>
            <a:r>
              <a:rPr lang="en-US" sz="1200" b="0" i="0" dirty="0" err="1">
                <a:effectLst/>
                <a:latin typeface="Segoe UI" panose="020B0502040204020203" pitchFamily="34" charset="0"/>
                <a:cs typeface="Segoe UI" panose="020B0502040204020203" pitchFamily="34" charset="0"/>
              </a:rPr>
              <a:t>Được</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hiểu</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như</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là</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độ</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phân</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giải</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đổi</a:t>
            </a:r>
            <a:r>
              <a:rPr lang="en-US" sz="1200" b="0" i="0" dirty="0">
                <a:effectLst/>
                <a:latin typeface="Segoe UI" panose="020B0502040204020203" pitchFamily="34" charset="0"/>
                <a:cs typeface="Segoe UI" panose="020B0502040204020203" pitchFamily="34" charset="0"/>
              </a:rPr>
              <a:t> sang </a:t>
            </a:r>
            <a:r>
              <a:rPr lang="en-US" sz="1200" b="0" i="0" dirty="0" err="1">
                <a:effectLst/>
                <a:latin typeface="Segoe UI" panose="020B0502040204020203" pitchFamily="34" charset="0"/>
                <a:cs typeface="Segoe UI" panose="020B0502040204020203" pitchFamily="34" charset="0"/>
              </a:rPr>
              <a:t>đơn</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vị</a:t>
            </a:r>
            <a:r>
              <a:rPr lang="en-US" sz="1200" b="0" i="0" dirty="0">
                <a:effectLst/>
                <a:latin typeface="Segoe UI" panose="020B0502040204020203" pitchFamily="34" charset="0"/>
                <a:cs typeface="Segoe UI" panose="020B0502040204020203" pitchFamily="34" charset="0"/>
              </a:rPr>
              <a:t> pixel)</a:t>
            </a:r>
          </a:p>
          <a:p>
            <a:pPr algn="l"/>
            <a:r>
              <a:rPr lang="en-US" sz="1200" b="1" i="0" dirty="0" err="1">
                <a:effectLst/>
                <a:latin typeface="Segoe UI" panose="020B0502040204020203" pitchFamily="34" charset="0"/>
                <a:cs typeface="Segoe UI" panose="020B0502040204020203" pitchFamily="34" charset="0"/>
              </a:rPr>
              <a:t>px_width</a:t>
            </a:r>
            <a:r>
              <a:rPr lang="en-US" sz="1200" b="1" i="0" dirty="0">
                <a:effectLst/>
                <a:latin typeface="Segoe UI" panose="020B0502040204020203" pitchFamily="34" charset="0"/>
                <a:cs typeface="Segoe UI" panose="020B0502040204020203" pitchFamily="34" charset="0"/>
              </a:rPr>
              <a:t>:</a:t>
            </a:r>
            <a:r>
              <a:rPr lang="en-US" sz="1200" b="0" i="0" dirty="0">
                <a:effectLst/>
                <a:latin typeface="Segoe UI" panose="020B0502040204020203" pitchFamily="34" charset="0"/>
                <a:cs typeface="Segoe UI" panose="020B0502040204020203" pitchFamily="34" charset="0"/>
              </a:rPr>
              <a:t> Pixel Resolution Width</a:t>
            </a:r>
          </a:p>
          <a:p>
            <a:pPr algn="l"/>
            <a:r>
              <a:rPr lang="en-US" sz="1200" b="1" i="0" dirty="0">
                <a:effectLst/>
                <a:latin typeface="Segoe UI" panose="020B0502040204020203" pitchFamily="34" charset="0"/>
                <a:cs typeface="Segoe UI" panose="020B0502040204020203" pitchFamily="34" charset="0"/>
              </a:rPr>
              <a:t>ram:</a:t>
            </a:r>
            <a:r>
              <a:rPr lang="en-US" sz="1200" b="0" i="0" dirty="0">
                <a:effectLst/>
                <a:latin typeface="Segoe UI" panose="020B0502040204020203" pitchFamily="34" charset="0"/>
                <a:cs typeface="Segoe UI" panose="020B0502040204020203" pitchFamily="34" charset="0"/>
              </a:rPr>
              <a:t> Random Access Memory in Mega Bytes.</a:t>
            </a:r>
          </a:p>
          <a:p>
            <a:pPr algn="l"/>
            <a:r>
              <a:rPr lang="en-US" sz="1200" b="1" i="0" dirty="0" err="1">
                <a:effectLst/>
                <a:latin typeface="Segoe UI" panose="020B0502040204020203" pitchFamily="34" charset="0"/>
                <a:cs typeface="Segoe UI" panose="020B0502040204020203" pitchFamily="34" charset="0"/>
              </a:rPr>
              <a:t>sc_h</a:t>
            </a:r>
            <a:r>
              <a:rPr lang="en-US" sz="1200" b="1" i="0" dirty="0">
                <a:effectLst/>
                <a:latin typeface="Segoe UI" panose="020B0502040204020203" pitchFamily="34" charset="0"/>
                <a:cs typeface="Segoe UI" panose="020B0502040204020203" pitchFamily="34" charset="0"/>
              </a:rPr>
              <a:t>:</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Chiều</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dài</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của</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thiết</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bị</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đổi</a:t>
            </a:r>
            <a:r>
              <a:rPr lang="en-US" sz="1200" b="0" i="0" dirty="0">
                <a:effectLst/>
                <a:latin typeface="Segoe UI" panose="020B0502040204020203" pitchFamily="34" charset="0"/>
                <a:cs typeface="Segoe UI" panose="020B0502040204020203" pitchFamily="34" charset="0"/>
              </a:rPr>
              <a:t> sang cm</a:t>
            </a:r>
          </a:p>
          <a:p>
            <a:pPr algn="l"/>
            <a:r>
              <a:rPr lang="en-US" sz="1200" b="1" i="0" dirty="0" err="1">
                <a:effectLst/>
                <a:latin typeface="Segoe UI" panose="020B0502040204020203" pitchFamily="34" charset="0"/>
                <a:cs typeface="Segoe UI" panose="020B0502040204020203" pitchFamily="34" charset="0"/>
              </a:rPr>
              <a:t>sc_w</a:t>
            </a:r>
            <a:r>
              <a:rPr lang="en-US" sz="1200" b="1" i="0" dirty="0">
                <a:effectLst/>
                <a:latin typeface="Segoe UI" panose="020B0502040204020203" pitchFamily="34" charset="0"/>
                <a:cs typeface="Segoe UI" panose="020B0502040204020203" pitchFamily="34" charset="0"/>
              </a:rPr>
              <a:t>:</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Chiều</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rộng</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của</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thiết</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bị</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đổi</a:t>
            </a:r>
            <a:r>
              <a:rPr lang="en-US" sz="1200" b="0" i="0" dirty="0">
                <a:effectLst/>
                <a:latin typeface="Segoe UI" panose="020B0502040204020203" pitchFamily="34" charset="0"/>
                <a:cs typeface="Segoe UI" panose="020B0502040204020203" pitchFamily="34" charset="0"/>
              </a:rPr>
              <a:t> sang cm</a:t>
            </a:r>
          </a:p>
          <a:p>
            <a:pPr algn="l"/>
            <a:r>
              <a:rPr lang="en-US" sz="1200" b="1" i="0" dirty="0" err="1">
                <a:effectLst/>
                <a:latin typeface="Segoe UI" panose="020B0502040204020203" pitchFamily="34" charset="0"/>
                <a:cs typeface="Segoe UI" panose="020B0502040204020203" pitchFamily="34" charset="0"/>
              </a:rPr>
              <a:t>talk_time</a:t>
            </a:r>
            <a:r>
              <a:rPr lang="en-US" sz="1200" b="1" i="0" dirty="0">
                <a:effectLst/>
                <a:latin typeface="Segoe UI" panose="020B0502040204020203" pitchFamily="34" charset="0"/>
                <a:cs typeface="Segoe UI" panose="020B0502040204020203" pitchFamily="34" charset="0"/>
              </a:rPr>
              <a:t>:</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Thời</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gian</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sạc</a:t>
            </a:r>
            <a:r>
              <a:rPr lang="en-US" sz="1200" b="0" i="0" dirty="0">
                <a:effectLst/>
                <a:latin typeface="Segoe UI" panose="020B0502040204020203" pitchFamily="34" charset="0"/>
                <a:cs typeface="Segoe UI" panose="020B0502040204020203" pitchFamily="34" charset="0"/>
              </a:rPr>
              <a:t> pin </a:t>
            </a:r>
            <a:r>
              <a:rPr lang="en-US" sz="1200" b="0" i="0" dirty="0" err="1">
                <a:effectLst/>
                <a:latin typeface="Segoe UI" panose="020B0502040204020203" pitchFamily="34" charset="0"/>
                <a:cs typeface="Segoe UI" panose="020B0502040204020203" pitchFamily="34" charset="0"/>
              </a:rPr>
              <a:t>trung</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bình</a:t>
            </a:r>
            <a:r>
              <a:rPr lang="en-US" sz="1200" b="0" i="0" dirty="0">
                <a:effectLst/>
                <a:latin typeface="Segoe UI" panose="020B0502040204020203" pitchFamily="34" charset="0"/>
                <a:cs typeface="Segoe UI" panose="020B0502040204020203" pitchFamily="34" charset="0"/>
              </a:rPr>
              <a:t>.</a:t>
            </a:r>
          </a:p>
          <a:p>
            <a:pPr algn="l"/>
            <a:r>
              <a:rPr lang="en-US" sz="1200" b="1" i="0" dirty="0" err="1">
                <a:effectLst/>
                <a:latin typeface="Segoe UI" panose="020B0502040204020203" pitchFamily="34" charset="0"/>
                <a:cs typeface="Segoe UI" panose="020B0502040204020203" pitchFamily="34" charset="0"/>
              </a:rPr>
              <a:t>three_g</a:t>
            </a:r>
            <a:r>
              <a:rPr lang="en-US" sz="1200" b="1" i="0" dirty="0">
                <a:effectLst/>
                <a:latin typeface="Segoe UI" panose="020B0502040204020203" pitchFamily="34" charset="0"/>
                <a:cs typeface="Segoe UI" panose="020B0502040204020203" pitchFamily="34" charset="0"/>
              </a:rPr>
              <a:t>:</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Có</a:t>
            </a:r>
            <a:r>
              <a:rPr lang="en-US" sz="1200" b="0" i="0" dirty="0">
                <a:effectLst/>
                <a:latin typeface="Segoe UI" panose="020B0502040204020203" pitchFamily="34" charset="0"/>
                <a:cs typeface="Segoe UI" panose="020B0502040204020203" pitchFamily="34" charset="0"/>
              </a:rPr>
              <a:t> 3G </a:t>
            </a:r>
            <a:r>
              <a:rPr lang="en-US" sz="1200" b="0" i="0" dirty="0" err="1">
                <a:effectLst/>
                <a:latin typeface="Segoe UI" panose="020B0502040204020203" pitchFamily="34" charset="0"/>
                <a:cs typeface="Segoe UI" panose="020B0502040204020203" pitchFamily="34" charset="0"/>
              </a:rPr>
              <a:t>hoặc</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không</a:t>
            </a:r>
            <a:r>
              <a:rPr lang="en-US" sz="1200" b="0" i="0" dirty="0">
                <a:effectLst/>
                <a:latin typeface="Segoe UI" panose="020B0502040204020203" pitchFamily="34" charset="0"/>
                <a:cs typeface="Segoe UI" panose="020B0502040204020203" pitchFamily="34" charset="0"/>
              </a:rPr>
              <a:t>.</a:t>
            </a:r>
          </a:p>
          <a:p>
            <a:pPr algn="l"/>
            <a:r>
              <a:rPr lang="en-US" sz="1200" b="1" i="0" dirty="0" err="1">
                <a:effectLst/>
                <a:latin typeface="Segoe UI" panose="020B0502040204020203" pitchFamily="34" charset="0"/>
                <a:cs typeface="Segoe UI" panose="020B0502040204020203" pitchFamily="34" charset="0"/>
              </a:rPr>
              <a:t>touch_screen</a:t>
            </a:r>
            <a:r>
              <a:rPr lang="en-US" sz="1200" b="1" i="0" dirty="0">
                <a:effectLst/>
                <a:latin typeface="Segoe UI" panose="020B0502040204020203" pitchFamily="34" charset="0"/>
                <a:cs typeface="Segoe UI" panose="020B0502040204020203" pitchFamily="34" charset="0"/>
              </a:rPr>
              <a:t>:</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Có</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màn</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hình</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cảm</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ứng</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hoặc</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không</a:t>
            </a:r>
            <a:r>
              <a:rPr lang="en-US" sz="1200" b="0" i="0" dirty="0">
                <a:effectLst/>
                <a:latin typeface="Segoe UI" panose="020B0502040204020203" pitchFamily="34" charset="0"/>
                <a:cs typeface="Segoe UI" panose="020B0502040204020203" pitchFamily="34" charset="0"/>
              </a:rPr>
              <a:t>.</a:t>
            </a:r>
          </a:p>
          <a:p>
            <a:pPr algn="l"/>
            <a:r>
              <a:rPr lang="en-US" sz="1200" b="1" i="0" dirty="0" err="1">
                <a:effectLst/>
                <a:latin typeface="Segoe UI" panose="020B0502040204020203" pitchFamily="34" charset="0"/>
                <a:cs typeface="Segoe UI" panose="020B0502040204020203" pitchFamily="34" charset="0"/>
              </a:rPr>
              <a:t>wifi</a:t>
            </a:r>
            <a:r>
              <a:rPr lang="en-US" sz="1200" b="1" i="0" dirty="0">
                <a:effectLst/>
                <a:latin typeface="Segoe UI" panose="020B0502040204020203" pitchFamily="34" charset="0"/>
                <a:cs typeface="Segoe UI" panose="020B0502040204020203" pitchFamily="34" charset="0"/>
              </a:rPr>
              <a:t>:</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Có</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wifi</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hoặc</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không</a:t>
            </a:r>
            <a:r>
              <a:rPr lang="en-US" sz="1200" b="0" i="0" dirty="0">
                <a:effectLst/>
                <a:latin typeface="Segoe UI" panose="020B0502040204020203" pitchFamily="34" charset="0"/>
                <a:cs typeface="Segoe UI" panose="020B0502040204020203" pitchFamily="34" charset="0"/>
              </a:rPr>
              <a:t>.</a:t>
            </a:r>
          </a:p>
          <a:p>
            <a:pPr algn="l"/>
            <a:r>
              <a:rPr lang="en-US" sz="1200" b="1" i="0" dirty="0" err="1">
                <a:effectLst/>
                <a:latin typeface="Segoe UI" panose="020B0502040204020203" pitchFamily="34" charset="0"/>
                <a:cs typeface="Segoe UI" panose="020B0502040204020203" pitchFamily="34" charset="0"/>
              </a:rPr>
              <a:t>price_range</a:t>
            </a:r>
            <a:r>
              <a:rPr lang="en-US" sz="1200" b="1" i="0" dirty="0">
                <a:effectLst/>
                <a:latin typeface="Segoe UI" panose="020B0502040204020203" pitchFamily="34" charset="0"/>
                <a:cs typeface="Segoe UI" panose="020B0502040204020203" pitchFamily="34" charset="0"/>
              </a:rPr>
              <a:t>:</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Mức</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giá</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được</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xếp</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theo</a:t>
            </a:r>
            <a:r>
              <a:rPr lang="en-US" sz="1200" b="0" i="0" dirty="0">
                <a:effectLst/>
                <a:latin typeface="Segoe UI" panose="020B0502040204020203" pitchFamily="34" charset="0"/>
                <a:cs typeface="Segoe UI" panose="020B0502040204020203" pitchFamily="34" charset="0"/>
              </a:rPr>
              <a:t> 0 (</a:t>
            </a:r>
            <a:r>
              <a:rPr lang="en-US" sz="1200" b="0" i="0" dirty="0" err="1">
                <a:effectLst/>
                <a:latin typeface="Segoe UI" panose="020B0502040204020203" pitchFamily="34" charset="0"/>
                <a:cs typeface="Segoe UI" panose="020B0502040204020203" pitchFamily="34" charset="0"/>
              </a:rPr>
              <a:t>Giá</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thấp</a:t>
            </a:r>
            <a:r>
              <a:rPr lang="en-US" sz="1200" b="0" i="0" dirty="0">
                <a:effectLst/>
                <a:latin typeface="Segoe UI" panose="020B0502040204020203" pitchFamily="34" charset="0"/>
                <a:cs typeface="Segoe UI" panose="020B0502040204020203" pitchFamily="34" charset="0"/>
              </a:rPr>
              <a:t>), 1(</a:t>
            </a:r>
            <a:r>
              <a:rPr lang="en-US" sz="1200" b="0" i="0" dirty="0" err="1">
                <a:effectLst/>
                <a:latin typeface="Segoe UI" panose="020B0502040204020203" pitchFamily="34" charset="0"/>
                <a:cs typeface="Segoe UI" panose="020B0502040204020203" pitchFamily="34" charset="0"/>
              </a:rPr>
              <a:t>Giá</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trung</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bình</a:t>
            </a:r>
            <a:r>
              <a:rPr lang="en-US" sz="1200" b="0" i="0" dirty="0">
                <a:effectLst/>
                <a:latin typeface="Segoe UI" panose="020B0502040204020203" pitchFamily="34" charset="0"/>
                <a:cs typeface="Segoe UI" panose="020B0502040204020203" pitchFamily="34" charset="0"/>
              </a:rPr>
              <a:t>), 2(</a:t>
            </a:r>
            <a:r>
              <a:rPr lang="en-US" sz="1200" b="0" i="0" dirty="0" err="1">
                <a:effectLst/>
                <a:latin typeface="Segoe UI" panose="020B0502040204020203" pitchFamily="34" charset="0"/>
                <a:cs typeface="Segoe UI" panose="020B0502040204020203" pitchFamily="34" charset="0"/>
              </a:rPr>
              <a:t>Giá</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cao</a:t>
            </a:r>
            <a:r>
              <a:rPr lang="en-US" sz="1200" b="0" i="0" dirty="0">
                <a:effectLst/>
                <a:latin typeface="Segoe UI" panose="020B0502040204020203" pitchFamily="34" charset="0"/>
                <a:cs typeface="Segoe UI" panose="020B0502040204020203" pitchFamily="34" charset="0"/>
              </a:rPr>
              <a:t>) and 3(</a:t>
            </a:r>
            <a:r>
              <a:rPr lang="en-US" sz="1200" b="0" i="0" dirty="0" err="1">
                <a:effectLst/>
                <a:latin typeface="Segoe UI" panose="020B0502040204020203" pitchFamily="34" charset="0"/>
                <a:cs typeface="Segoe UI" panose="020B0502040204020203" pitchFamily="34" charset="0"/>
              </a:rPr>
              <a:t>Giá</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rất</a:t>
            </a:r>
            <a:r>
              <a:rPr lang="en-US" sz="1200" b="0" i="0" dirty="0">
                <a:effectLst/>
                <a:latin typeface="Segoe UI" panose="020B0502040204020203" pitchFamily="34" charset="0"/>
                <a:cs typeface="Segoe UI" panose="020B0502040204020203" pitchFamily="34" charset="0"/>
              </a:rPr>
              <a:t> </a:t>
            </a:r>
            <a:r>
              <a:rPr lang="en-US" sz="1200" b="0" i="0" dirty="0" err="1">
                <a:effectLst/>
                <a:latin typeface="Segoe UI" panose="020B0502040204020203" pitchFamily="34" charset="0"/>
                <a:cs typeface="Segoe UI" panose="020B0502040204020203" pitchFamily="34" charset="0"/>
              </a:rPr>
              <a:t>cao</a:t>
            </a:r>
            <a:r>
              <a:rPr lang="en-US" sz="1200" b="0" i="0" dirty="0">
                <a:effectLst/>
                <a:latin typeface="Segoe UI" panose="020B0502040204020203" pitchFamily="34" charset="0"/>
                <a:cs typeface="Segoe UI" panose="020B0502040204020203" pitchFamily="34" charset="0"/>
              </a:rPr>
              <a:t>).</a:t>
            </a:r>
          </a:p>
          <a:p>
            <a:pPr marL="171450" indent="-171450" algn="l">
              <a:buFontTx/>
              <a:buChar char="-"/>
            </a:pPr>
            <a:endParaRPr lang="en-US" sz="1200" b="0" i="0" dirty="0">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51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3D5448-5C4C-4805-97C2-B7013BE4FE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3774" y="818454"/>
            <a:ext cx="6724650" cy="3994845"/>
          </a:xfrm>
          <a:prstGeom prst="rect">
            <a:avLst/>
          </a:prstGeom>
          <a:noFill/>
          <a:ln>
            <a:noFill/>
          </a:ln>
        </p:spPr>
      </p:pic>
      <p:pic>
        <p:nvPicPr>
          <p:cNvPr id="4" name="Picture 3" descr="Icon&#10;&#10;Description automatically generated">
            <a:extLst>
              <a:ext uri="{FF2B5EF4-FFF2-40B4-BE49-F238E27FC236}">
                <a16:creationId xmlns:a16="http://schemas.microsoft.com/office/drawing/2014/main" id="{A0CE09BF-4EF8-42C5-BB90-CA4177FC8DA8}"/>
              </a:ext>
            </a:extLst>
          </p:cNvPr>
          <p:cNvPicPr>
            <a:picLocks noChangeAspect="1"/>
          </p:cNvPicPr>
          <p:nvPr/>
        </p:nvPicPr>
        <p:blipFill>
          <a:blip r:embed="rId3"/>
          <a:stretch>
            <a:fillRect/>
          </a:stretch>
        </p:blipFill>
        <p:spPr>
          <a:xfrm>
            <a:off x="252216" y="172123"/>
            <a:ext cx="884084" cy="475510"/>
          </a:xfrm>
          <a:prstGeom prst="rect">
            <a:avLst/>
          </a:prstGeom>
        </p:spPr>
      </p:pic>
      <p:sp>
        <p:nvSpPr>
          <p:cNvPr id="13" name="Rectangle 12">
            <a:extLst>
              <a:ext uri="{FF2B5EF4-FFF2-40B4-BE49-F238E27FC236}">
                <a16:creationId xmlns:a16="http://schemas.microsoft.com/office/drawing/2014/main" id="{D2AE07F0-FDF8-4E90-A584-B8A50444EC37}"/>
              </a:ext>
            </a:extLst>
          </p:cNvPr>
          <p:cNvSpPr/>
          <p:nvPr/>
        </p:nvSpPr>
        <p:spPr>
          <a:xfrm>
            <a:off x="5841092" y="948836"/>
            <a:ext cx="3008993" cy="294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Dựa</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theo</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số</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liệu</a:t>
            </a:r>
            <a:r>
              <a:rPr lang="en-US" sz="1400" dirty="0">
                <a:solidFill>
                  <a:schemeClr val="tx1"/>
                </a:solidFill>
                <a:latin typeface="Calibri" panose="020F0502020204030204" pitchFamily="34" charset="0"/>
                <a:cs typeface="Calibri" panose="020F0502020204030204" pitchFamily="34" charset="0"/>
              </a:rPr>
              <a:t> ở </a:t>
            </a:r>
            <a:r>
              <a:rPr lang="en-US" sz="1400" dirty="0" err="1">
                <a:solidFill>
                  <a:schemeClr val="tx1"/>
                </a:solidFill>
                <a:latin typeface="Calibri" panose="020F0502020204030204" pitchFamily="34" charset="0"/>
                <a:cs typeface="Calibri" panose="020F0502020204030204" pitchFamily="34" charset="0"/>
              </a:rPr>
              <a:t>trên</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tương</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ứng</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với</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từng</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thành</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phần</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của</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thiết</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bị</a:t>
            </a:r>
            <a:r>
              <a:rPr lang="en-US" sz="1400" dirty="0">
                <a:solidFill>
                  <a:schemeClr val="tx1"/>
                </a:solidFill>
                <a:latin typeface="Calibri" panose="020F0502020204030204" pitchFamily="34" charset="0"/>
                <a:cs typeface="Calibri" panose="020F0502020204030204" pitchFamily="34" charset="0"/>
              </a:rPr>
              <a:t>, </a:t>
            </a:r>
            <a:r>
              <a:rPr lang="en-US" sz="1400" dirty="0" err="1">
                <a:solidFill>
                  <a:schemeClr val="tx1"/>
                </a:solidFill>
                <a:latin typeface="Calibri" panose="020F0502020204030204" pitchFamily="34" charset="0"/>
                <a:cs typeface="Calibri" panose="020F0502020204030204" pitchFamily="34" charset="0"/>
              </a:rPr>
              <a:t>chúng</a:t>
            </a:r>
            <a:r>
              <a:rPr lang="en-US" sz="1400" dirty="0">
                <a:solidFill>
                  <a:schemeClr val="tx1"/>
                </a:solidFill>
                <a:latin typeface="Calibri" panose="020F0502020204030204" pitchFamily="34" charset="0"/>
                <a:cs typeface="Calibri" panose="020F0502020204030204" pitchFamily="34" charset="0"/>
              </a:rPr>
              <a:t> ta </a:t>
            </a:r>
            <a:r>
              <a:rPr lang="vi-VN" sz="1400" dirty="0">
                <a:solidFill>
                  <a:schemeClr val="tx1"/>
                </a:solidFill>
                <a:effectLst/>
                <a:latin typeface="Calibri" panose="020F0502020204030204" pitchFamily="34" charset="0"/>
                <a:ea typeface="Yu Mincho" panose="02020400000000000000" pitchFamily="18" charset="-128"/>
                <a:cs typeface="Calibri" panose="020F0502020204030204" pitchFamily="34" charset="0"/>
              </a:rPr>
              <a:t>Phân tích sự tương quan giữa các thành phần (features) và giữa các thành phần với mức giá (range price)</a:t>
            </a:r>
            <a:r>
              <a:rPr lang="en-US" sz="1400" dirty="0">
                <a:solidFill>
                  <a:schemeClr val="tx1"/>
                </a:solidFill>
                <a:effectLst/>
                <a:latin typeface="Calibri" panose="020F0502020204030204" pitchFamily="34" charset="0"/>
                <a:ea typeface="Yu Mincho" panose="02020400000000000000" pitchFamily="18" charset="-128"/>
                <a:cs typeface="Calibri" panose="020F0502020204030204" pitchFamily="34" charset="0"/>
              </a:rPr>
              <a:t>.</a:t>
            </a:r>
          </a:p>
          <a:p>
            <a:pPr algn="l"/>
            <a:r>
              <a:rPr lang="en-US" sz="1400" dirty="0">
                <a:solidFill>
                  <a:schemeClr val="tx1"/>
                </a:solidFill>
                <a:effectLst/>
                <a:latin typeface="Calibri" panose="020F0502020204030204" pitchFamily="34" charset="0"/>
                <a:ea typeface="Yu Mincho" panose="02020400000000000000" pitchFamily="18" charset="-128"/>
                <a:cs typeface="Calibri" panose="020F0502020204030204" pitchFamily="34" charset="0"/>
              </a:rPr>
              <a:t>- </a:t>
            </a:r>
            <a:r>
              <a:rPr lang="en-US" sz="1400" dirty="0" err="1">
                <a:solidFill>
                  <a:schemeClr val="tx1"/>
                </a:solidFill>
                <a:effectLst/>
                <a:latin typeface="Calibri" panose="020F0502020204030204" pitchFamily="34" charset="0"/>
                <a:ea typeface="Yu Mincho" panose="02020400000000000000" pitchFamily="18" charset="-128"/>
                <a:cs typeface="Calibri" panose="020F0502020204030204" pitchFamily="34" charset="0"/>
              </a:rPr>
              <a:t>Và</a:t>
            </a:r>
            <a:r>
              <a:rPr lang="vi-VN" sz="1400" dirty="0">
                <a:solidFill>
                  <a:schemeClr val="tx1"/>
                </a:solidFill>
                <a:effectLst/>
                <a:latin typeface="Calibri" panose="020F0502020204030204" pitchFamily="34" charset="0"/>
                <a:ea typeface="Yu Mincho" panose="02020400000000000000" pitchFamily="18" charset="-128"/>
                <a:cs typeface="Calibri" panose="020F0502020204030204" pitchFamily="34" charset="0"/>
              </a:rPr>
              <a:t> trên thực tế khảo sát, mức giá (range price) thường ở mức cao tỷ lệ thuận với ram, 3G – 4G, pc – fc, px_weight – px_height, sc_w – sc_h.</a:t>
            </a:r>
            <a:endParaRPr lang="en-US" sz="1400" dirty="0">
              <a:solidFill>
                <a:schemeClr val="tx1"/>
              </a:solidFill>
              <a:effectLst/>
              <a:latin typeface="Calibri" panose="020F0502020204030204" pitchFamily="34" charset="0"/>
              <a:ea typeface="Yu Mincho" panose="02020400000000000000" pitchFamily="18" charset="-128"/>
              <a:cs typeface="Calibri" panose="020F0502020204030204" pitchFamily="34" charset="0"/>
            </a:endParaRPr>
          </a:p>
          <a:p>
            <a:r>
              <a:rPr lang="vi-VN" dirty="0">
                <a:solidFill>
                  <a:schemeClr val="tx1"/>
                </a:solidFill>
                <a:latin typeface="Calibri" panose="020F0502020204030204" pitchFamily="34" charset="0"/>
                <a:cs typeface="Calibri" panose="020F0502020204030204" pitchFamily="34" charset="0"/>
              </a:rPr>
              <a:t>Sau đó ta tiến hành phân tích chi tiết mối tương quan của RAM và Mức giá (range price) và giữa  RAM và Mức giá với các thành phần còn lại</a:t>
            </a:r>
            <a:r>
              <a:rPr lang="en-US" dirty="0">
                <a:solidFill>
                  <a:schemeClr val="tx1"/>
                </a:solidFill>
                <a:latin typeface="Calibri" panose="020F0502020204030204" pitchFamily="34" charset="0"/>
                <a:cs typeface="Calibri" panose="020F0502020204030204" pitchFamily="34" charset="0"/>
              </a:rPr>
              <a:t>.</a:t>
            </a:r>
            <a:endParaRPr lang="en-US" sz="1400" i="0" dirty="0">
              <a:solidFill>
                <a:schemeClr val="tx1"/>
              </a:solidFill>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9F3BB9D-4A81-46C3-80CE-2B2BB95185E1}"/>
              </a:ext>
            </a:extLst>
          </p:cNvPr>
          <p:cNvSpPr txBox="1"/>
          <p:nvPr/>
        </p:nvSpPr>
        <p:spPr>
          <a:xfrm>
            <a:off x="2777278" y="172123"/>
            <a:ext cx="3589444" cy="646331"/>
          </a:xfrm>
          <a:prstGeom prst="rect">
            <a:avLst/>
          </a:prstGeom>
          <a:noFill/>
        </p:spPr>
        <p:txBody>
          <a:bodyPr wrap="none" rtlCol="0">
            <a:spAutoFit/>
          </a:bodyPr>
          <a:lstStyle/>
          <a:p>
            <a:pPr algn="l"/>
            <a:r>
              <a:rPr lang="en-US" sz="3600" dirty="0">
                <a:latin typeface="Calibri" panose="020F0502020204030204" pitchFamily="34" charset="0"/>
                <a:cs typeface="Calibri" panose="020F0502020204030204" pitchFamily="34" charset="0"/>
              </a:rPr>
              <a:t>MỨC GIÁ VÀ RAM</a:t>
            </a:r>
            <a:endParaRPr lang="en-US" sz="3600"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401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A0CE09BF-4EF8-42C5-BB90-CA4177FC8DA8}"/>
              </a:ext>
            </a:extLst>
          </p:cNvPr>
          <p:cNvPicPr>
            <a:picLocks noChangeAspect="1"/>
          </p:cNvPicPr>
          <p:nvPr/>
        </p:nvPicPr>
        <p:blipFill>
          <a:blip r:embed="rId2"/>
          <a:stretch>
            <a:fillRect/>
          </a:stretch>
        </p:blipFill>
        <p:spPr>
          <a:xfrm>
            <a:off x="252216" y="172123"/>
            <a:ext cx="884084" cy="475510"/>
          </a:xfrm>
          <a:prstGeom prst="rect">
            <a:avLst/>
          </a:prstGeom>
        </p:spPr>
      </p:pic>
      <p:sp>
        <p:nvSpPr>
          <p:cNvPr id="5" name="TextBox 4">
            <a:extLst>
              <a:ext uri="{FF2B5EF4-FFF2-40B4-BE49-F238E27FC236}">
                <a16:creationId xmlns:a16="http://schemas.microsoft.com/office/drawing/2014/main" id="{F9F3BB9D-4A81-46C3-80CE-2B2BB95185E1}"/>
              </a:ext>
            </a:extLst>
          </p:cNvPr>
          <p:cNvSpPr txBox="1"/>
          <p:nvPr/>
        </p:nvSpPr>
        <p:spPr>
          <a:xfrm>
            <a:off x="1136300" y="321466"/>
            <a:ext cx="7064755" cy="646331"/>
          </a:xfrm>
          <a:prstGeom prst="rect">
            <a:avLst/>
          </a:prstGeom>
          <a:noFill/>
        </p:spPr>
        <p:txBody>
          <a:bodyPr wrap="none" rtlCol="0">
            <a:spAutoFit/>
          </a:bodyPr>
          <a:lstStyle/>
          <a:p>
            <a:pPr algn="l"/>
            <a:r>
              <a:rPr lang="en-US" sz="3600" dirty="0">
                <a:latin typeface="Calibri" panose="020F0502020204030204" pitchFamily="34" charset="0"/>
                <a:cs typeface="Calibri" panose="020F0502020204030204" pitchFamily="34" charset="0"/>
              </a:rPr>
              <a:t>LƯU LƯỢNG PIN - RAM VÀ MỨC GIÁ</a:t>
            </a:r>
            <a:endParaRPr lang="en-US" sz="3600" b="0" i="0" dirty="0">
              <a:solidFill>
                <a:srgbClr val="000000"/>
              </a:solidFill>
              <a:effectLst/>
              <a:latin typeface="Calibri" panose="020F0502020204030204" pitchFamily="34" charset="0"/>
              <a:cs typeface="Calibri" panose="020F0502020204030204" pitchFamily="34" charset="0"/>
            </a:endParaRPr>
          </a:p>
        </p:txBody>
      </p:sp>
      <p:pic>
        <p:nvPicPr>
          <p:cNvPr id="6146" name="Picture 2">
            <a:extLst>
              <a:ext uri="{FF2B5EF4-FFF2-40B4-BE49-F238E27FC236}">
                <a16:creationId xmlns:a16="http://schemas.microsoft.com/office/drawing/2014/main" id="{20EA5964-9CB9-426B-8D29-E8D6449D38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569" y="1187893"/>
            <a:ext cx="5608862" cy="3623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419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A0CE09BF-4EF8-42C5-BB90-CA4177FC8DA8}"/>
              </a:ext>
            </a:extLst>
          </p:cNvPr>
          <p:cNvPicPr>
            <a:picLocks noChangeAspect="1"/>
          </p:cNvPicPr>
          <p:nvPr/>
        </p:nvPicPr>
        <p:blipFill>
          <a:blip r:embed="rId2"/>
          <a:stretch>
            <a:fillRect/>
          </a:stretch>
        </p:blipFill>
        <p:spPr>
          <a:xfrm>
            <a:off x="252216" y="172123"/>
            <a:ext cx="884084" cy="475510"/>
          </a:xfrm>
          <a:prstGeom prst="rect">
            <a:avLst/>
          </a:prstGeom>
        </p:spPr>
      </p:pic>
      <p:sp>
        <p:nvSpPr>
          <p:cNvPr id="5" name="TextBox 4">
            <a:extLst>
              <a:ext uri="{FF2B5EF4-FFF2-40B4-BE49-F238E27FC236}">
                <a16:creationId xmlns:a16="http://schemas.microsoft.com/office/drawing/2014/main" id="{F9F3BB9D-4A81-46C3-80CE-2B2BB95185E1}"/>
              </a:ext>
            </a:extLst>
          </p:cNvPr>
          <p:cNvSpPr txBox="1"/>
          <p:nvPr/>
        </p:nvSpPr>
        <p:spPr>
          <a:xfrm>
            <a:off x="1383526" y="310680"/>
            <a:ext cx="6546293" cy="461665"/>
          </a:xfrm>
          <a:prstGeom prst="rect">
            <a:avLst/>
          </a:prstGeom>
          <a:noFill/>
        </p:spPr>
        <p:txBody>
          <a:bodyPr wrap="square" rtlCol="0">
            <a:spAutoFit/>
          </a:bodyPr>
          <a:lstStyle/>
          <a:p>
            <a:pPr algn="l"/>
            <a:r>
              <a:rPr lang="en-US" sz="2400" b="0" i="0" dirty="0">
                <a:solidFill>
                  <a:srgbClr val="000000"/>
                </a:solidFill>
                <a:effectLst/>
                <a:latin typeface="Calibri" panose="020F0502020204030204" pitchFamily="34" charset="0"/>
                <a:cs typeface="Calibri" panose="020F0502020204030204" pitchFamily="34" charset="0"/>
              </a:rPr>
              <a:t>DUNG LƯỢNG BỘ NHỚ TRONG - RAM VÀ MỨC GIÁ</a:t>
            </a:r>
          </a:p>
        </p:txBody>
      </p:sp>
      <p:pic>
        <p:nvPicPr>
          <p:cNvPr id="15362" name="Picture 2">
            <a:extLst>
              <a:ext uri="{FF2B5EF4-FFF2-40B4-BE49-F238E27FC236}">
                <a16:creationId xmlns:a16="http://schemas.microsoft.com/office/drawing/2014/main" id="{17EBD095-0011-4B66-A2EF-472986857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0" y="848545"/>
            <a:ext cx="6438900"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126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A0CE09BF-4EF8-42C5-BB90-CA4177FC8DA8}"/>
              </a:ext>
            </a:extLst>
          </p:cNvPr>
          <p:cNvPicPr>
            <a:picLocks noChangeAspect="1"/>
          </p:cNvPicPr>
          <p:nvPr/>
        </p:nvPicPr>
        <p:blipFill>
          <a:blip r:embed="rId2"/>
          <a:stretch>
            <a:fillRect/>
          </a:stretch>
        </p:blipFill>
        <p:spPr>
          <a:xfrm>
            <a:off x="252216" y="172123"/>
            <a:ext cx="884084" cy="475510"/>
          </a:xfrm>
          <a:prstGeom prst="rect">
            <a:avLst/>
          </a:prstGeom>
        </p:spPr>
      </p:pic>
      <p:sp>
        <p:nvSpPr>
          <p:cNvPr id="5" name="TextBox 4">
            <a:extLst>
              <a:ext uri="{FF2B5EF4-FFF2-40B4-BE49-F238E27FC236}">
                <a16:creationId xmlns:a16="http://schemas.microsoft.com/office/drawing/2014/main" id="{F9F3BB9D-4A81-46C3-80CE-2B2BB95185E1}"/>
              </a:ext>
            </a:extLst>
          </p:cNvPr>
          <p:cNvSpPr txBox="1"/>
          <p:nvPr/>
        </p:nvSpPr>
        <p:spPr>
          <a:xfrm>
            <a:off x="1744956" y="297272"/>
            <a:ext cx="5654087" cy="461665"/>
          </a:xfrm>
          <a:prstGeom prst="rect">
            <a:avLst/>
          </a:prstGeom>
          <a:noFill/>
        </p:spPr>
        <p:txBody>
          <a:bodyPr wrap="square" rtlCol="0">
            <a:spAutoFit/>
          </a:bodyPr>
          <a:lstStyle/>
          <a:p>
            <a:pPr algn="l"/>
            <a:r>
              <a:rPr lang="en-US" sz="2400" b="0" i="0" dirty="0">
                <a:solidFill>
                  <a:srgbClr val="000000"/>
                </a:solidFill>
                <a:effectLst/>
                <a:latin typeface="Calibri" panose="020F0502020204030204" pitchFamily="34" charset="0"/>
                <a:cs typeface="Calibri" panose="020F0502020204030204" pitchFamily="34" charset="0"/>
              </a:rPr>
              <a:t>MÀN HÌNH CẢM ỨNG - RAM VÀ MỨC GIÁ</a:t>
            </a:r>
          </a:p>
        </p:txBody>
      </p:sp>
      <p:pic>
        <p:nvPicPr>
          <p:cNvPr id="17410" name="Picture 2">
            <a:extLst>
              <a:ext uri="{FF2B5EF4-FFF2-40B4-BE49-F238E27FC236}">
                <a16:creationId xmlns:a16="http://schemas.microsoft.com/office/drawing/2014/main" id="{F98766EE-646D-4B8D-810B-5DFDDD7F2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300" y="787738"/>
            <a:ext cx="6049735" cy="4058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781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A0CE09BF-4EF8-42C5-BB90-CA4177FC8DA8}"/>
              </a:ext>
            </a:extLst>
          </p:cNvPr>
          <p:cNvPicPr>
            <a:picLocks noChangeAspect="1"/>
          </p:cNvPicPr>
          <p:nvPr/>
        </p:nvPicPr>
        <p:blipFill>
          <a:blip r:embed="rId2"/>
          <a:stretch>
            <a:fillRect/>
          </a:stretch>
        </p:blipFill>
        <p:spPr>
          <a:xfrm>
            <a:off x="252216" y="172123"/>
            <a:ext cx="884084" cy="475510"/>
          </a:xfrm>
          <a:prstGeom prst="rect">
            <a:avLst/>
          </a:prstGeom>
        </p:spPr>
      </p:pic>
      <p:sp>
        <p:nvSpPr>
          <p:cNvPr id="5" name="TextBox 4">
            <a:extLst>
              <a:ext uri="{FF2B5EF4-FFF2-40B4-BE49-F238E27FC236}">
                <a16:creationId xmlns:a16="http://schemas.microsoft.com/office/drawing/2014/main" id="{7F8353EC-0A18-4145-8A5D-E568B4BADE33}"/>
              </a:ext>
            </a:extLst>
          </p:cNvPr>
          <p:cNvSpPr txBox="1"/>
          <p:nvPr/>
        </p:nvSpPr>
        <p:spPr>
          <a:xfrm>
            <a:off x="1136300" y="172123"/>
            <a:ext cx="7353295" cy="532903"/>
          </a:xfrm>
          <a:prstGeom prst="rect">
            <a:avLst/>
          </a:prstGeom>
          <a:noFill/>
        </p:spPr>
        <p:txBody>
          <a:bodyPr wrap="none" rtlCol="0">
            <a:spAutoFit/>
          </a:bodyPr>
          <a:lstStyle/>
          <a:p>
            <a:pPr marR="0" lvl="0">
              <a:lnSpc>
                <a:spcPct val="107000"/>
              </a:lnSpc>
              <a:spcBef>
                <a:spcPts val="1200"/>
              </a:spcBef>
              <a:spcAft>
                <a:spcPts val="0"/>
              </a:spcAft>
            </a:pPr>
            <a:r>
              <a:rPr lang="vi-VN" sz="2800" b="1" kern="0" dirty="0">
                <a:solidFill>
                  <a:schemeClr val="tx1"/>
                </a:solidFill>
                <a:effectLst/>
                <a:latin typeface="Calibri" panose="020F0502020204030204" pitchFamily="34" charset="0"/>
                <a:ea typeface="Yu Gothic Light" panose="020B0300000000000000" pitchFamily="34" charset="-128"/>
                <a:cs typeface="Calibri" panose="020F0502020204030204" pitchFamily="34" charset="0"/>
              </a:rPr>
              <a:t>SUPPORT MACHINE VECTOR (SVM) ALGORITHM</a:t>
            </a:r>
            <a:endParaRPr lang="en-US" sz="2800" b="1" kern="0" dirty="0">
              <a:solidFill>
                <a:schemeClr val="tx1"/>
              </a:solidFill>
              <a:effectLst/>
              <a:latin typeface="Calibri" panose="020F0502020204030204" pitchFamily="34" charset="0"/>
              <a:ea typeface="Yu Gothic Light" panose="020B0300000000000000" pitchFamily="34" charset="-128"/>
              <a:cs typeface="Calibri" panose="020F0502020204030204" pitchFamily="34" charset="0"/>
            </a:endParaRPr>
          </a:p>
        </p:txBody>
      </p:sp>
      <p:sp>
        <p:nvSpPr>
          <p:cNvPr id="2" name="TextBox 1">
            <a:extLst>
              <a:ext uri="{FF2B5EF4-FFF2-40B4-BE49-F238E27FC236}">
                <a16:creationId xmlns:a16="http://schemas.microsoft.com/office/drawing/2014/main" id="{6A92F248-16AA-470E-85B4-99EBDCBF29D2}"/>
              </a:ext>
            </a:extLst>
          </p:cNvPr>
          <p:cNvSpPr txBox="1"/>
          <p:nvPr/>
        </p:nvSpPr>
        <p:spPr>
          <a:xfrm>
            <a:off x="357083" y="1146840"/>
            <a:ext cx="8317017" cy="3570016"/>
          </a:xfrm>
          <a:prstGeom prst="rect">
            <a:avLst/>
          </a:prstGeom>
          <a:noFill/>
        </p:spPr>
        <p:txBody>
          <a:bodyPr wrap="square" rtlCol="0">
            <a:spAutoFit/>
          </a:bodyPr>
          <a:lstStyle/>
          <a:p>
            <a:pPr marL="342900" marR="0" lvl="0" indent="-342900">
              <a:lnSpc>
                <a:spcPct val="107000"/>
              </a:lnSpc>
              <a:spcBef>
                <a:spcPts val="1200"/>
              </a:spcBef>
              <a:spcAft>
                <a:spcPts val="0"/>
              </a:spcAft>
              <a:buFont typeface="+mj-lt"/>
              <a:buAutoNum type="romanUcPeriod"/>
            </a:pPr>
            <a:r>
              <a:rPr lang="vi-VN" sz="1800" b="1" kern="0" dirty="0">
                <a:solidFill>
                  <a:srgbClr val="2F5496"/>
                </a:solidFill>
                <a:effectLst/>
                <a:latin typeface="Calibri" panose="020F0502020204030204" pitchFamily="34" charset="0"/>
                <a:ea typeface="Yu Gothic Light" panose="020B0300000000000000" pitchFamily="34" charset="-128"/>
                <a:cs typeface="Calibri" panose="020F0502020204030204" pitchFamily="34" charset="0"/>
              </a:rPr>
              <a:t>SUPPORT MACHINE VECTOR (SVM) ALGORITHM</a:t>
            </a:r>
            <a:endParaRPr lang="en-US" sz="1800" b="1" kern="0" dirty="0">
              <a:solidFill>
                <a:srgbClr val="2F5496"/>
              </a:solidFill>
              <a:effectLst/>
              <a:latin typeface="Calibri" panose="020F0502020204030204" pitchFamily="34" charset="0"/>
              <a:ea typeface="Yu Gothic Light" panose="020B0300000000000000" pitchFamily="34" charset="-128"/>
              <a:cs typeface="Calibri" panose="020F0502020204030204" pitchFamily="34" charset="0"/>
            </a:endParaRPr>
          </a:p>
          <a:p>
            <a:pPr marL="0" marR="0">
              <a:lnSpc>
                <a:spcPct val="107000"/>
              </a:lnSpc>
              <a:spcBef>
                <a:spcPts val="0"/>
              </a:spcBef>
              <a:spcAft>
                <a:spcPts val="800"/>
              </a:spcAft>
            </a:pPr>
            <a:r>
              <a:rPr lang="vi-VN" sz="1800" dirty="0">
                <a:effectLst/>
                <a:latin typeface="Calibri" panose="020F0502020204030204" pitchFamily="34" charset="0"/>
                <a:ea typeface="Yu Mincho" panose="02020400000000000000" pitchFamily="18" charset="-128"/>
                <a:cs typeface="Calibri" panose="020F0502020204030204" pitchFamily="34" charset="0"/>
              </a:rPr>
              <a:t>SVM là một tập hợp các phương pháp học có giám sát (supervised learning) dùng để phân loại, hồi quy và phát hiện ngoại lệ.</a:t>
            </a:r>
            <a:endParaRPr lang="en-US" sz="1800" dirty="0">
              <a:effectLst/>
              <a:latin typeface="Calibri" panose="020F0502020204030204" pitchFamily="34" charset="0"/>
              <a:ea typeface="Yu Mincho" panose="02020400000000000000" pitchFamily="18" charset="-128"/>
              <a:cs typeface="Calibri" panose="020F0502020204030204" pitchFamily="34" charset="0"/>
            </a:endParaRPr>
          </a:p>
          <a:p>
            <a:pPr marL="0" marR="0">
              <a:lnSpc>
                <a:spcPct val="107000"/>
              </a:lnSpc>
              <a:spcBef>
                <a:spcPts val="200"/>
              </a:spcBef>
              <a:spcAft>
                <a:spcPts val="0"/>
              </a:spcAft>
            </a:pPr>
            <a:r>
              <a:rPr lang="vi-VN" sz="1800" b="1" dirty="0">
                <a:solidFill>
                  <a:srgbClr val="1F3763"/>
                </a:solidFill>
                <a:effectLst/>
                <a:latin typeface="Calibri" panose="020F0502020204030204" pitchFamily="34" charset="0"/>
                <a:ea typeface="Yu Gothic Light" panose="020B0300000000000000" pitchFamily="34" charset="-128"/>
                <a:cs typeface="Calibri" panose="020F0502020204030204" pitchFamily="34" charset="0"/>
              </a:rPr>
              <a:t>Nguyên nhân vì sao chọn SVM để huấn luyện mô hình: </a:t>
            </a:r>
            <a:endParaRPr lang="en-US" sz="1800" b="1" dirty="0">
              <a:solidFill>
                <a:srgbClr val="1F3763"/>
              </a:solidFill>
              <a:effectLst/>
              <a:latin typeface="Calibri" panose="020F0502020204030204" pitchFamily="34" charset="0"/>
              <a:ea typeface="Yu Gothic Light" panose="020B0300000000000000" pitchFamily="34" charset="-128"/>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vi-VN" sz="1800" dirty="0">
                <a:effectLst/>
                <a:latin typeface="Calibri" panose="020F0502020204030204" pitchFamily="34" charset="0"/>
                <a:ea typeface="Yu Mincho" panose="02020400000000000000" pitchFamily="18" charset="-128"/>
                <a:cs typeface="Calibri" panose="020F0502020204030204" pitchFamily="34" charset="0"/>
              </a:rPr>
              <a:t>SVM thực hiện tương đối tốt khi có sự phân biệt rõ ràng giữa các lớp</a:t>
            </a:r>
            <a:endParaRPr lang="en-US" sz="1800" dirty="0">
              <a:effectLst/>
              <a:latin typeface="Calibri" panose="020F0502020204030204" pitchFamily="34" charset="0"/>
              <a:ea typeface="Yu Mincho" panose="02020400000000000000" pitchFamily="18" charset="-128"/>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vi-VN" sz="1800" dirty="0">
                <a:effectLst/>
                <a:latin typeface="Calibri" panose="020F0502020204030204" pitchFamily="34" charset="0"/>
                <a:ea typeface="Yu Mincho" panose="02020400000000000000" pitchFamily="18" charset="-128"/>
                <a:cs typeface="Calibri" panose="020F0502020204030204" pitchFamily="34" charset="0"/>
              </a:rPr>
              <a:t>SVM rất hiệu quả với không gian nhiều chiều</a:t>
            </a:r>
            <a:endParaRPr lang="en-US" sz="1800" dirty="0">
              <a:effectLst/>
              <a:latin typeface="Calibri" panose="020F0502020204030204" pitchFamily="34" charset="0"/>
              <a:ea typeface="Yu Mincho" panose="02020400000000000000" pitchFamily="18" charset="-128"/>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vi-VN" sz="1800" dirty="0">
                <a:effectLst/>
                <a:latin typeface="Calibri" panose="020F0502020204030204" pitchFamily="34" charset="0"/>
                <a:ea typeface="Yu Mincho" panose="02020400000000000000" pitchFamily="18" charset="-128"/>
                <a:cs typeface="Calibri" panose="020F0502020204030204" pitchFamily="34" charset="0"/>
              </a:rPr>
              <a:t>SVM tương đối hiệu quả về bộ nhớ</a:t>
            </a:r>
            <a:endParaRPr lang="en-US" sz="1800" dirty="0">
              <a:effectLst/>
              <a:latin typeface="Calibri" panose="020F0502020204030204" pitchFamily="34" charset="0"/>
              <a:ea typeface="Yu Mincho" panose="02020400000000000000" pitchFamily="18" charset="-128"/>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vi-VN" sz="1800" dirty="0">
                <a:effectLst/>
                <a:latin typeface="Calibri" panose="020F0502020204030204" pitchFamily="34" charset="0"/>
                <a:ea typeface="Yu Mincho" panose="02020400000000000000" pitchFamily="18" charset="-128"/>
                <a:cs typeface="Calibri" panose="020F0502020204030204" pitchFamily="34" charset="0"/>
              </a:rPr>
              <a:t>SVM vẫn hiệu quả với trường hợp số lượng dữ liệu thực tế lớn hơn số lượng dữ liệu mẫu</a:t>
            </a:r>
            <a:endParaRPr lang="en-US" sz="1800" dirty="0">
              <a:effectLst/>
              <a:latin typeface="Calibri" panose="020F0502020204030204" pitchFamily="34" charset="0"/>
              <a:ea typeface="Yu Mincho" panose="02020400000000000000" pitchFamily="18" charset="-128"/>
              <a:cs typeface="Calibri" panose="020F0502020204030204" pitchFamily="34" charset="0"/>
            </a:endParaRPr>
          </a:p>
          <a:p>
            <a:pPr marL="0" marR="0">
              <a:lnSpc>
                <a:spcPct val="107000"/>
              </a:lnSpc>
              <a:spcBef>
                <a:spcPts val="0"/>
              </a:spcBef>
              <a:spcAft>
                <a:spcPts val="800"/>
              </a:spcAft>
            </a:pPr>
            <a:r>
              <a:rPr lang="vi-VN" sz="1800" dirty="0">
                <a:effectLst/>
                <a:latin typeface="Calibri" panose="020F0502020204030204" pitchFamily="34" charset="0"/>
                <a:ea typeface="Yu Mincho" panose="02020400000000000000" pitchFamily="18" charset="-128"/>
                <a:cs typeface="Calibri" panose="020F0502020204030204" pitchFamily="34" charset="0"/>
              </a:rPr>
              <a:t>Từ đó ta tiến hành lựa chọn Thành phần (feature) và huấn luyện mô hình, sau đó dùng mô hình đó để thực hiện yêu cầu ban đầu.</a:t>
            </a:r>
            <a:endParaRPr lang="en-US" sz="1800" dirty="0">
              <a:effectLst/>
              <a:latin typeface="Calibri" panose="020F0502020204030204" pitchFamily="34" charset="0"/>
              <a:ea typeface="Yu Mincho" panose="02020400000000000000" pitchFamily="18" charset="-128"/>
              <a:cs typeface="Calibri" panose="020F0502020204030204" pitchFamily="34" charset="0"/>
            </a:endParaRPr>
          </a:p>
        </p:txBody>
      </p:sp>
    </p:spTree>
    <p:extLst>
      <p:ext uri="{BB962C8B-B14F-4D97-AF65-F5344CB8AC3E}">
        <p14:creationId xmlns:p14="http://schemas.microsoft.com/office/powerpoint/2010/main" val="2795058414"/>
      </p:ext>
    </p:extLst>
  </p:cSld>
  <p:clrMapOvr>
    <a:masterClrMapping/>
  </p:clrMapOvr>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1699</TotalTime>
  <Words>982</Words>
  <Application>Microsoft Office PowerPoint</Application>
  <PresentationFormat>On-screen Show (16:9)</PresentationFormat>
  <Paragraphs>70</Paragraphs>
  <Slides>18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Calibri Light</vt:lpstr>
      <vt:lpstr>Segoe UI</vt:lpstr>
      <vt:lpstr>Squada One</vt:lpstr>
      <vt:lpstr>Cambria Math</vt:lpstr>
      <vt:lpstr>Symbol</vt:lpstr>
      <vt:lpstr>Calibri</vt:lpstr>
      <vt:lpstr>Exo 2</vt:lpstr>
      <vt:lpstr>Arial</vt:lpstr>
      <vt:lpstr>Roboto Condensed Light</vt:lpstr>
      <vt:lpstr>Tech Newsletter by Slidesgo</vt:lpstr>
      <vt:lpstr>BÀI BÁO CÁO ĐỒ ÁN Chủ đề: Dự đoán giá cả điện thoại di động với SVM  (SUPPORT VECTOR MACHINE)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ĐÃ DÀNH THỜI GIAN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NEWSLETTER</dc:title>
  <cp:lastModifiedBy>Lê Duy Hoàng</cp:lastModifiedBy>
  <cp:revision>119</cp:revision>
  <dcterms:modified xsi:type="dcterms:W3CDTF">2021-01-07T04:43:12Z</dcterms:modified>
</cp:coreProperties>
</file>