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504" y="-112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97FE-21D4-4F4D-9D75-855BC7E2EB75}" type="datetimeFigureOut">
              <a:rPr lang="es-CO" smtClean="0"/>
              <a:t>6/03/2024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2A8A5-7BF9-48BF-8202-6E3783050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00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C7F8-CB12-4668-96D4-8665DE3176B8}" type="datetime1">
              <a:rPr lang="es-CO" smtClean="0"/>
              <a:t>6/03/2024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776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48EC-175C-4E1C-84A2-D125CCDFCCA8}" type="datetime1">
              <a:rPr lang="es-CO" smtClean="0"/>
              <a:t>6/03/2024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125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C6FF-F38F-4B2D-A322-B215E5591256}" type="datetime1">
              <a:rPr lang="es-CO" smtClean="0"/>
              <a:t>6/03/2024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50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E335-0667-485C-9A30-03645F13C41A}" type="datetime1">
              <a:rPr lang="es-CO" smtClean="0"/>
              <a:t>6/03/2024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104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5E0A-2993-4BED-B291-2782E9E55AB0}" type="datetime1">
              <a:rPr lang="es-CO" smtClean="0"/>
              <a:t>6/03/2024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527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A8EB-C83E-4884-948B-50EDD53A00D5}" type="datetime1">
              <a:rPr lang="es-CO" smtClean="0"/>
              <a:t>6/03/2024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B3B4-FB0E-4575-A1FD-E98BEBC76BB1}" type="datetime1">
              <a:rPr lang="es-CO" smtClean="0"/>
              <a:t>6/03/2024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48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6AB-06A4-4DEF-9F12-56DF04ED7E1C}" type="datetime1">
              <a:rPr lang="es-CO" smtClean="0"/>
              <a:t>6/03/2024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59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D8E7-417F-4DB3-A96C-77F5030781F7}" type="datetime1">
              <a:rPr lang="es-CO" smtClean="0"/>
              <a:t>6/03/2024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583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89BB-6A21-40B5-B790-333A87358B42}" type="datetime1">
              <a:rPr lang="es-CO" smtClean="0"/>
              <a:t>6/03/2024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8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4756-7D7C-4496-BB4B-A982E5C44C84}" type="datetime1">
              <a:rPr lang="es-CO" smtClean="0"/>
              <a:t>6/03/2024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664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570B-D807-47B8-8A56-4AEC9B776E7D}" type="datetime1">
              <a:rPr lang="es-CO" smtClean="0"/>
              <a:t>6/03/2024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Servicios Portuarios S.A.S. Serport S.A.S Dg. 21 E #54a-86 Barrio el Bosque Cartagena, Colombia www.serport.co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B113-A613-4EBC-80E6-12B6CD02A8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797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344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" y="6973167"/>
            <a:ext cx="6583680" cy="2012795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F06599-DA52-2715-4014-047CFCC6D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90" y="7123368"/>
            <a:ext cx="5606415" cy="950384"/>
          </a:xfrm>
        </p:spPr>
        <p:txBody>
          <a:bodyPr>
            <a:normAutofit/>
          </a:bodyPr>
          <a:lstStyle/>
          <a:p>
            <a:r>
              <a:rPr lang="es-CO" sz="3200" dirty="0">
                <a:solidFill>
                  <a:srgbClr val="344E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CRISTY DZ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0202" y="8142040"/>
            <a:ext cx="3600450" cy="0"/>
          </a:xfrm>
          <a:prstGeom prst="line">
            <a:avLst/>
          </a:prstGeom>
          <a:ln>
            <a:solidFill>
              <a:srgbClr val="344E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A81C7F-00D3-ABD2-0913-4A158E63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077" y="8780604"/>
            <a:ext cx="6085840" cy="18958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s-MX" sz="700" dirty="0">
                <a:solidFill>
                  <a:srgbClr val="344E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Servicios Portuarios S.A.S. Serport S.A.S┃ Dg. 21 E #54a-86 Barrio el Bosque Cartagena, Colombia┃www.serport.co</a:t>
            </a:r>
            <a:endParaRPr lang="es-CO" sz="700" dirty="0">
              <a:solidFill>
                <a:srgbClr val="344E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022B997-E4F4-4C45-7C09-1371575D9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41" y="6301222"/>
            <a:ext cx="2604793" cy="2012795"/>
          </a:xfrm>
          <a:prstGeom prst="rect">
            <a:avLst/>
          </a:prstGeom>
        </p:spPr>
      </p:pic>
      <p:pic>
        <p:nvPicPr>
          <p:cNvPr id="10" name="Imagen 9" descr="Un barco en el mar&#10;&#10;Descripción generada automáticamente">
            <a:extLst>
              <a:ext uri="{FF2B5EF4-FFF2-40B4-BE49-F238E27FC236}">
                <a16:creationId xmlns:a16="http://schemas.microsoft.com/office/drawing/2014/main" id="{84C79527-653D-EDB3-550E-E784762A1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9" t="-149" r="7332" b="149"/>
          <a:stretch/>
        </p:blipFill>
        <p:spPr>
          <a:xfrm>
            <a:off x="63388" y="1253196"/>
            <a:ext cx="6718412" cy="47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0E47E8D5-80CF-C171-2874-F4EEDD728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58607"/>
              </p:ext>
            </p:extLst>
          </p:nvPr>
        </p:nvGraphicFramePr>
        <p:xfrm>
          <a:off x="137160" y="263756"/>
          <a:ext cx="3291840" cy="1332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143">
                  <a:extLst>
                    <a:ext uri="{9D8B030D-6E8A-4147-A177-3AD203B41FA5}">
                      <a16:colId xmlns:a16="http://schemas.microsoft.com/office/drawing/2014/main" val="3095004129"/>
                    </a:ext>
                  </a:extLst>
                </a:gridCol>
                <a:gridCol w="1686697">
                  <a:extLst>
                    <a:ext uri="{9D8B030D-6E8A-4147-A177-3AD203B41FA5}">
                      <a16:colId xmlns:a16="http://schemas.microsoft.com/office/drawing/2014/main" val="4189981516"/>
                    </a:ext>
                  </a:extLst>
                </a:gridCol>
              </a:tblGrid>
              <a:tr h="119303">
                <a:tc gridSpan="2">
                  <a:txBody>
                    <a:bodyPr/>
                    <a:lstStyle/>
                    <a:p>
                      <a:pPr algn="ctr"/>
                      <a:r>
                        <a:rPr lang="es-CO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INFORMACIÓN GENERAL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292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Bandera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Colombia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06420"/>
                  </a:ext>
                </a:extLst>
              </a:tr>
              <a:tr h="143811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Matricula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MC-05-718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057737"/>
                  </a:ext>
                </a:extLst>
              </a:tr>
              <a:tr h="296107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Año de Construcción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024079"/>
                  </a:ext>
                </a:extLst>
              </a:tr>
              <a:tr h="216716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Armador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Serport</a:t>
                      </a:r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S.A.S.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422698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72EC80E-E997-B707-5D63-CCD0A6333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26391"/>
              </p:ext>
            </p:extLst>
          </p:nvPr>
        </p:nvGraphicFramePr>
        <p:xfrm>
          <a:off x="137160" y="2087202"/>
          <a:ext cx="3291840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309500412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8998151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CO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CARACTERÍSTICAS GENERALES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292643"/>
                  </a:ext>
                </a:extLst>
              </a:tr>
              <a:tr h="165024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Eslora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39.81 m 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06420"/>
                  </a:ext>
                </a:extLst>
              </a:tr>
              <a:tr h="153079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Manga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10.97 m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057737"/>
                  </a:ext>
                </a:extLst>
              </a:tr>
              <a:tr h="190561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3.66 m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024079"/>
                  </a:ext>
                </a:extLst>
              </a:tr>
              <a:tr h="190973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Calado Máximo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42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Deadweight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7152698"/>
                  </a:ext>
                </a:extLst>
              </a:tr>
              <a:tr h="142370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Arqueo Bruto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447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4851390"/>
                  </a:ext>
                </a:extLst>
              </a:tr>
              <a:tr h="144664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Arqueo Neto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8486520"/>
                  </a:ext>
                </a:extLst>
              </a:tr>
              <a:tr h="144664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Espacio Libre en Cubierta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243 m2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403919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BE769C-0813-DECD-BAA1-1CED2736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8678740"/>
            <a:ext cx="6857269" cy="201504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Servicios Portuarios S.A.S. Serport S.A.S ┃Dg. 21 E #54a-86 Barrio el Bosque Cartagena, Colombia┃www.serport.co</a:t>
            </a:r>
            <a:endParaRPr lang="es-CO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E71573A-E86E-1227-01E8-B96F0CAD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94493"/>
              </p:ext>
            </p:extLst>
          </p:nvPr>
        </p:nvGraphicFramePr>
        <p:xfrm>
          <a:off x="137160" y="4931728"/>
          <a:ext cx="329184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072">
                  <a:extLst>
                    <a:ext uri="{9D8B030D-6E8A-4147-A177-3AD203B41FA5}">
                      <a16:colId xmlns:a16="http://schemas.microsoft.com/office/drawing/2014/main" val="3095004129"/>
                    </a:ext>
                  </a:extLst>
                </a:gridCol>
                <a:gridCol w="1723768">
                  <a:extLst>
                    <a:ext uri="{9D8B030D-6E8A-4147-A177-3AD203B41FA5}">
                      <a16:colId xmlns:a16="http://schemas.microsoft.com/office/drawing/2014/main" val="418998151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CO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CAPACIDADES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292643"/>
                  </a:ext>
                </a:extLst>
              </a:tr>
              <a:tr h="138485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Combustible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56000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Gals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06420"/>
                  </a:ext>
                </a:extLst>
              </a:tr>
              <a:tr h="163610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Agua Potable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52500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Gals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057737"/>
                  </a:ext>
                </a:extLst>
              </a:tr>
              <a:tr h="238162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Velocidad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Maxima</a:t>
                      </a:r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Knots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024079"/>
                  </a:ext>
                </a:extLst>
              </a:tr>
              <a:tr h="139720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Velocidad Crucero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Knots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422698"/>
                  </a:ext>
                </a:extLst>
              </a:tr>
              <a:tr h="189559">
                <a:tc>
                  <a:txBody>
                    <a:bodyPr/>
                    <a:lstStyle/>
                    <a:p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Autonomia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</a:t>
                      </a:r>
                      <a:r>
                        <a:rPr lang="es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dias</a:t>
                      </a:r>
                      <a:endParaRPr lang="es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7152698"/>
                  </a:ext>
                </a:extLst>
              </a:tr>
              <a:tr h="189559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de camarotes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9077357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EA10B95-C239-B802-8402-D41DB1F05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24926"/>
              </p:ext>
            </p:extLst>
          </p:nvPr>
        </p:nvGraphicFramePr>
        <p:xfrm>
          <a:off x="3565429" y="263756"/>
          <a:ext cx="3155411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618">
                  <a:extLst>
                    <a:ext uri="{9D8B030D-6E8A-4147-A177-3AD203B41FA5}">
                      <a16:colId xmlns:a16="http://schemas.microsoft.com/office/drawing/2014/main" val="3095004129"/>
                    </a:ext>
                  </a:extLst>
                </a:gridCol>
                <a:gridCol w="1616793">
                  <a:extLst>
                    <a:ext uri="{9D8B030D-6E8A-4147-A177-3AD203B41FA5}">
                      <a16:colId xmlns:a16="http://schemas.microsoft.com/office/drawing/2014/main" val="4189981516"/>
                    </a:ext>
                  </a:extLst>
                </a:gridCol>
              </a:tblGrid>
              <a:tr h="119303">
                <a:tc gridSpan="2">
                  <a:txBody>
                    <a:bodyPr/>
                    <a:lstStyle/>
                    <a:p>
                      <a:pPr algn="ctr"/>
                      <a:r>
                        <a:rPr lang="es-CO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292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Consumo Crucero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Gls</a:t>
                      </a:r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s-US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es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06420"/>
                  </a:ext>
                </a:extLst>
              </a:tr>
              <a:tr h="143811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Consumo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Econo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Gls</a:t>
                      </a:r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057737"/>
                  </a:ext>
                </a:extLst>
              </a:tr>
            </a:tbl>
          </a:graphicData>
        </a:graphic>
      </p:graphicFrame>
      <p:graphicFrame>
        <p:nvGraphicFramePr>
          <p:cNvPr id="8" name="Tabla 5">
            <a:extLst>
              <a:ext uri="{FF2B5EF4-FFF2-40B4-BE49-F238E27FC236}">
                <a16:creationId xmlns:a16="http://schemas.microsoft.com/office/drawing/2014/main" id="{99F0884E-C45B-619C-818E-BAEA139FC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30378"/>
              </p:ext>
            </p:extLst>
          </p:nvPr>
        </p:nvGraphicFramePr>
        <p:xfrm>
          <a:off x="3565429" y="1301981"/>
          <a:ext cx="3155411" cy="120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946">
                  <a:extLst>
                    <a:ext uri="{9D8B030D-6E8A-4147-A177-3AD203B41FA5}">
                      <a16:colId xmlns:a16="http://schemas.microsoft.com/office/drawing/2014/main" val="3095004129"/>
                    </a:ext>
                  </a:extLst>
                </a:gridCol>
                <a:gridCol w="2196465">
                  <a:extLst>
                    <a:ext uri="{9D8B030D-6E8A-4147-A177-3AD203B41FA5}">
                      <a16:colId xmlns:a16="http://schemas.microsoft.com/office/drawing/2014/main" val="4189981516"/>
                    </a:ext>
                  </a:extLst>
                </a:gridCol>
              </a:tblGrid>
              <a:tr h="119303">
                <a:tc gridSpan="2">
                  <a:txBody>
                    <a:bodyPr/>
                    <a:lstStyle/>
                    <a:p>
                      <a:pPr algn="ctr"/>
                      <a:r>
                        <a:rPr lang="es-CO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MAQUINARIA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292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Generador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x Caterpillar C9 Gen Stamford 150Kw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06420"/>
                  </a:ext>
                </a:extLst>
              </a:tr>
              <a:tr h="143811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Propulsor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x Caterpillar 3508B  634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Kw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057737"/>
                  </a:ext>
                </a:extLst>
              </a:tr>
              <a:tr h="143811">
                <a:tc>
                  <a:txBody>
                    <a:bodyPr/>
                    <a:lstStyle/>
                    <a:p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Thrusters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8919534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E8018F0-B0F1-9786-067D-F2D8E655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24021"/>
              </p:ext>
            </p:extLst>
          </p:nvPr>
        </p:nvGraphicFramePr>
        <p:xfrm>
          <a:off x="3566160" y="2353862"/>
          <a:ext cx="3154680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736">
                  <a:extLst>
                    <a:ext uri="{9D8B030D-6E8A-4147-A177-3AD203B41FA5}">
                      <a16:colId xmlns:a16="http://schemas.microsoft.com/office/drawing/2014/main" val="3095004129"/>
                    </a:ext>
                  </a:extLst>
                </a:gridCol>
                <a:gridCol w="1651944">
                  <a:extLst>
                    <a:ext uri="{9D8B030D-6E8A-4147-A177-3AD203B41FA5}">
                      <a16:colId xmlns:a16="http://schemas.microsoft.com/office/drawing/2014/main" val="418998151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CO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EQUIPO ESPECIAL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292643"/>
                  </a:ext>
                </a:extLst>
              </a:tr>
              <a:tr h="138485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Winche Principal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Tons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06420"/>
                  </a:ext>
                </a:extLst>
              </a:tr>
              <a:tr h="163610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Marco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Tons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057737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1B5975DE-B59E-668B-BDAB-8E6188383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13900"/>
              </p:ext>
            </p:extLst>
          </p:nvPr>
        </p:nvGraphicFramePr>
        <p:xfrm>
          <a:off x="3566160" y="3353987"/>
          <a:ext cx="3154680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736">
                  <a:extLst>
                    <a:ext uri="{9D8B030D-6E8A-4147-A177-3AD203B41FA5}">
                      <a16:colId xmlns:a16="http://schemas.microsoft.com/office/drawing/2014/main" val="3095004129"/>
                    </a:ext>
                  </a:extLst>
                </a:gridCol>
                <a:gridCol w="1651944">
                  <a:extLst>
                    <a:ext uri="{9D8B030D-6E8A-4147-A177-3AD203B41FA5}">
                      <a16:colId xmlns:a16="http://schemas.microsoft.com/office/drawing/2014/main" val="418998151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CO" sz="11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EQUIPO ADICIONAL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292643"/>
                  </a:ext>
                </a:extLst>
              </a:tr>
              <a:tr h="138485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Winche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Oceanico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Cable Kevlar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06420"/>
                  </a:ext>
                </a:extLst>
              </a:tr>
              <a:tr h="163610">
                <a:tc>
                  <a:txBody>
                    <a:bodyPr/>
                    <a:lstStyle/>
                    <a:p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Cable Acero </a:t>
                      </a:r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Inox</a:t>
                      </a:r>
                      <a:endParaRPr lang="es-CO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Sidepole</a:t>
                      </a:r>
                      <a:r>
                        <a:rPr lang="es-CO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05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650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1615</TotalTime>
  <Words>187</Words>
  <Application>Microsoft Office PowerPoint</Application>
  <PresentationFormat>Carta (216 x 279 mm)</PresentationFormat>
  <Paragraphs>63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CRISTY DZ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 LA EMBARCACIÓN</dc:title>
  <dc:creator>Serport S.A.S</dc:creator>
  <cp:lastModifiedBy>Nestor Rojano</cp:lastModifiedBy>
  <cp:revision>12</cp:revision>
  <dcterms:created xsi:type="dcterms:W3CDTF">2023-09-19T20:18:07Z</dcterms:created>
  <dcterms:modified xsi:type="dcterms:W3CDTF">2024-03-06T19:10:11Z</dcterms:modified>
</cp:coreProperties>
</file>