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Lato-bold.fntdata"/><Relationship Id="rId10" Type="http://schemas.openxmlformats.org/officeDocument/2006/relationships/slide" Target="slides/slide6.xml"/><Relationship Id="rId32" Type="http://schemas.openxmlformats.org/officeDocument/2006/relationships/font" Target="fonts/Lato-regular.fntdata"/><Relationship Id="rId13" Type="http://schemas.openxmlformats.org/officeDocument/2006/relationships/slide" Target="slides/slide9.xml"/><Relationship Id="rId35" Type="http://schemas.openxmlformats.org/officeDocument/2006/relationships/font" Target="fonts/Lato-boldItalic.fntdata"/><Relationship Id="rId12" Type="http://schemas.openxmlformats.org/officeDocument/2006/relationships/slide" Target="slides/slide8.xml"/><Relationship Id="rId34" Type="http://schemas.openxmlformats.org/officeDocument/2006/relationships/font" Target="fonts/La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c9c6769f_0_8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c9c6769f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4c9c6769f_0_8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4c9c6769f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4c9c6769f_0_8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4c9c6769f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4c9c6769f_0_8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4c9c6769f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4ba9612ed_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4ba9612ed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4ba9612ed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4ba9612ed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4ba9612ed_5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4ba9612ed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4ba9612ed_5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4ba9612ed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4ba9612ed_5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4ba9612ed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4ba9612ed_5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4ba9612ed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4c9c6769f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4c9c6769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4ba9612ed_5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4ba9612ed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4ba9612ed_5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4ba9612ed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4c9c6769f_0_16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4c9c6769f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4c9c6769f_0_8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4c9c6769f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4c9c6769f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4c9c6769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4ba9612e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4ba9612e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4c9c6769f_0_8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4c9c6769f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4c9c6769f_0_8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4c9c6769f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4c9c6769f_0_8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4c9c6769f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p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13"/>
          <p:cNvSpPr txBox="1"/>
          <p:nvPr>
            <p:ph idx="1" type="body"/>
          </p:nvPr>
        </p:nvSpPr>
        <p:spPr>
          <a:xfrm>
            <a:off x="1066800" y="2103120"/>
            <a:ext cx="10058400" cy="384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1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1600"/>
              </a:spcBef>
              <a:spcAft>
                <a:spcPts val="0"/>
              </a:spcAft>
              <a:buSzPts val="1800"/>
              <a:buChar char="■"/>
              <a:defRPr/>
            </a:lvl3pPr>
            <a:lvl4pPr indent="-342900" lvl="3" marL="1828800" rtl="0" algn="l">
              <a:lnSpc>
                <a:spcPct val="100000"/>
              </a:lnSpc>
              <a:spcBef>
                <a:spcPts val="1600"/>
              </a:spcBef>
              <a:spcAft>
                <a:spcPts val="0"/>
              </a:spcAft>
              <a:buSzPts val="1800"/>
              <a:buChar char="●"/>
              <a:defRPr/>
            </a:lvl4pPr>
            <a:lvl5pPr indent="-342900" lvl="4" marL="2286000" rtl="0" algn="l">
              <a:lnSpc>
                <a:spcPct val="100000"/>
              </a:lnSpc>
              <a:spcBef>
                <a:spcPts val="1600"/>
              </a:spcBef>
              <a:spcAft>
                <a:spcPts val="0"/>
              </a:spcAft>
              <a:buSzPts val="1800"/>
              <a:buChar char="○"/>
              <a:defRPr/>
            </a:lvl5pPr>
            <a:lvl6pPr indent="-342900" lvl="5" marL="2743200" rtl="0" algn="l">
              <a:lnSpc>
                <a:spcPct val="100000"/>
              </a:lnSpc>
              <a:spcBef>
                <a:spcPts val="1600"/>
              </a:spcBef>
              <a:spcAft>
                <a:spcPts val="0"/>
              </a:spcAft>
              <a:buSzPts val="1800"/>
              <a:buChar char="■"/>
              <a:defRPr/>
            </a:lvl6pPr>
            <a:lvl7pPr indent="-342900" lvl="6" marL="3200400" rtl="0" algn="l">
              <a:lnSpc>
                <a:spcPct val="100000"/>
              </a:lnSpc>
              <a:spcBef>
                <a:spcPts val="1600"/>
              </a:spcBef>
              <a:spcAft>
                <a:spcPts val="0"/>
              </a:spcAft>
              <a:buSzPts val="1800"/>
              <a:buChar char="●"/>
              <a:defRPr/>
            </a:lvl7pPr>
            <a:lvl8pPr indent="-342900" lvl="7" marL="3657600" rtl="0" algn="l">
              <a:lnSpc>
                <a:spcPct val="100000"/>
              </a:lnSpc>
              <a:spcBef>
                <a:spcPts val="1600"/>
              </a:spcBef>
              <a:spcAft>
                <a:spcPts val="0"/>
              </a:spcAft>
              <a:buSzPts val="1800"/>
              <a:buChar char="○"/>
              <a:defRPr/>
            </a:lvl8pPr>
            <a:lvl9pPr indent="-342900" lvl="8" marL="4114800" rtl="0" algn="l">
              <a:lnSpc>
                <a:spcPct val="100000"/>
              </a:lnSpc>
              <a:spcBef>
                <a:spcPts val="1600"/>
              </a:spcBef>
              <a:spcAft>
                <a:spcPts val="1600"/>
              </a:spcAft>
              <a:buSzPts val="1800"/>
              <a:buChar char="■"/>
              <a:defRPr/>
            </a:lvl9pPr>
          </a:lstStyle>
          <a:p/>
        </p:txBody>
      </p:sp>
      <p:sp>
        <p:nvSpPr>
          <p:cNvPr id="133" name="Google Shape;133;p13"/>
          <p:cNvSpPr txBox="1"/>
          <p:nvPr>
            <p:ph idx="10" type="dt"/>
          </p:nvPr>
        </p:nvSpPr>
        <p:spPr>
          <a:xfrm>
            <a:off x="7256794" y="6035040"/>
            <a:ext cx="28929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1066800" y="6035040"/>
            <a:ext cx="58167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10287000" y="6035040"/>
            <a:ext cx="838200" cy="365700"/>
          </a:xfrm>
          <a:prstGeom prst="rect">
            <a:avLst/>
          </a:prstGeom>
          <a:noFill/>
          <a:ln>
            <a:noFill/>
          </a:ln>
        </p:spPr>
        <p:txBody>
          <a:bodyPr anchorCtr="0" anchor="b"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p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p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p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p9"/>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p9"/>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slide" Target="/ppt/slides/slide15.xml"/><Relationship Id="rId4" Type="http://schemas.openxmlformats.org/officeDocument/2006/relationships/slide" Target="/ppt/slides/slide19.xml"/><Relationship Id="rId5"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descr="abstract image" id="140" name="Google Shape;140;p14"/>
          <p:cNvPicPr preferRelativeResize="0"/>
          <p:nvPr/>
        </p:nvPicPr>
        <p:blipFill rotWithShape="1">
          <a:blip r:embed="rId3">
            <a:alphaModFix/>
          </a:blip>
          <a:srcRect b="0" l="0" r="0" t="0"/>
          <a:stretch/>
        </p:blipFill>
        <p:spPr>
          <a:xfrm>
            <a:off x="20" y="10"/>
            <a:ext cx="12191982" cy="6857991"/>
          </a:xfrm>
          <a:prstGeom prst="rect">
            <a:avLst/>
          </a:prstGeom>
          <a:noFill/>
          <a:ln>
            <a:noFill/>
          </a:ln>
        </p:spPr>
      </p:pic>
      <p:sp>
        <p:nvSpPr>
          <p:cNvPr id="141" name="Google Shape;141;p14"/>
          <p:cNvSpPr/>
          <p:nvPr/>
        </p:nvSpPr>
        <p:spPr>
          <a:xfrm>
            <a:off x="5695067" y="1808532"/>
            <a:ext cx="5452527" cy="3240936"/>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5861010" y="1975104"/>
            <a:ext cx="5120640" cy="2907792"/>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txBox="1"/>
          <p:nvPr>
            <p:ph type="ctrTitle"/>
          </p:nvPr>
        </p:nvSpPr>
        <p:spPr>
          <a:xfrm>
            <a:off x="6033793" y="2355458"/>
            <a:ext cx="4775075" cy="1630907"/>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chemeClr val="lt1"/>
              </a:buClr>
              <a:buSzPts val="4400"/>
              <a:buFont typeface="Century Gothic"/>
              <a:buNone/>
            </a:pPr>
            <a:r>
              <a:rPr lang="en-IN" sz="4700" cap="none">
                <a:solidFill>
                  <a:schemeClr val="lt1"/>
                </a:solidFill>
              </a:rPr>
              <a:t>DySAS</a:t>
            </a:r>
            <a:br>
              <a:rPr lang="en-IN" sz="4700" cap="none">
                <a:solidFill>
                  <a:schemeClr val="lt1"/>
                </a:solidFill>
              </a:rPr>
            </a:br>
            <a:r>
              <a:rPr lang="en-IN" sz="2100" cap="none">
                <a:solidFill>
                  <a:schemeClr val="lt1"/>
                </a:solidFill>
              </a:rPr>
              <a:t>Dynamic Skill Assessment System</a:t>
            </a:r>
            <a:endParaRPr sz="4700" cap="none">
              <a:solidFill>
                <a:schemeClr val="lt1"/>
              </a:solidFill>
            </a:endParaRPr>
          </a:p>
        </p:txBody>
      </p:sp>
      <p:sp>
        <p:nvSpPr>
          <p:cNvPr id="144" name="Google Shape;144;p14"/>
          <p:cNvSpPr txBox="1"/>
          <p:nvPr>
            <p:ph idx="1" type="subTitle"/>
          </p:nvPr>
        </p:nvSpPr>
        <p:spPr>
          <a:xfrm>
            <a:off x="6033793" y="3995987"/>
            <a:ext cx="4775075" cy="80225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SzPts val="1200"/>
              <a:buNone/>
            </a:pPr>
            <a:r>
              <a:rPr lang="en-IN" sz="1200">
                <a:latin typeface="Montserrat"/>
                <a:ea typeface="Montserrat"/>
                <a:cs typeface="Montserrat"/>
                <a:sym typeface="Montserrat"/>
              </a:rPr>
              <a:t>GROUP 18: 		</a:t>
            </a:r>
            <a:r>
              <a:rPr lang="en-IN" sz="1200">
                <a:solidFill>
                  <a:schemeClr val="lt1"/>
                </a:solidFill>
                <a:latin typeface="Montserrat"/>
                <a:ea typeface="Montserrat"/>
                <a:cs typeface="Montserrat"/>
                <a:sym typeface="Montserrat"/>
              </a:rPr>
              <a:t>Yatn Bangad 1901222</a:t>
            </a:r>
            <a:endParaRPr>
              <a:latin typeface="Montserrat"/>
              <a:ea typeface="Montserrat"/>
              <a:cs typeface="Montserrat"/>
              <a:sym typeface="Montserrat"/>
            </a:endParaRPr>
          </a:p>
          <a:p>
            <a:pPr indent="457200" lvl="0" marL="1828800" rtl="0" algn="l">
              <a:lnSpc>
                <a:spcPct val="90000"/>
              </a:lnSpc>
              <a:spcBef>
                <a:spcPts val="600"/>
              </a:spcBef>
              <a:spcAft>
                <a:spcPts val="0"/>
              </a:spcAft>
              <a:buSzPts val="1200"/>
              <a:buNone/>
            </a:pPr>
            <a:r>
              <a:rPr lang="en-IN" sz="1200">
                <a:solidFill>
                  <a:schemeClr val="lt1"/>
                </a:solidFill>
                <a:latin typeface="Montserrat"/>
                <a:ea typeface="Montserrat"/>
                <a:cs typeface="Montserrat"/>
                <a:sym typeface="Montserrat"/>
              </a:rPr>
              <a:t>Ujjwal Goel 1901209</a:t>
            </a:r>
            <a:endParaRPr>
              <a:latin typeface="Montserrat"/>
              <a:ea typeface="Montserrat"/>
              <a:cs typeface="Montserrat"/>
              <a:sym typeface="Montserrat"/>
            </a:endParaRPr>
          </a:p>
          <a:p>
            <a:pPr indent="457200" lvl="0" marL="1828800" rtl="0" algn="l">
              <a:lnSpc>
                <a:spcPct val="90000"/>
              </a:lnSpc>
              <a:spcBef>
                <a:spcPts val="600"/>
              </a:spcBef>
              <a:spcAft>
                <a:spcPts val="0"/>
              </a:spcAft>
              <a:buSzPts val="1200"/>
              <a:buNone/>
            </a:pPr>
            <a:r>
              <a:rPr lang="en-IN" sz="1200">
                <a:solidFill>
                  <a:schemeClr val="lt1"/>
                </a:solidFill>
                <a:latin typeface="Montserrat"/>
                <a:ea typeface="Montserrat"/>
                <a:cs typeface="Montserrat"/>
                <a:sym typeface="Montserrat"/>
              </a:rPr>
              <a:t>Soumyajit Karmakar 1901200</a:t>
            </a:r>
            <a:endParaRPr>
              <a:latin typeface="Montserrat"/>
              <a:ea typeface="Montserrat"/>
              <a:cs typeface="Montserrat"/>
              <a:sym typeface="Montserrat"/>
            </a:endParaRPr>
          </a:p>
        </p:txBody>
      </p:sp>
      <p:sp>
        <p:nvSpPr>
          <p:cNvPr id="145" name="Google Shape;145;p14"/>
          <p:cNvSpPr txBox="1"/>
          <p:nvPr/>
        </p:nvSpPr>
        <p:spPr>
          <a:xfrm>
            <a:off x="546750" y="4506000"/>
            <a:ext cx="34401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2100" u="none" cap="none" strike="noStrike">
                <a:solidFill>
                  <a:schemeClr val="dk1"/>
                </a:solidFill>
                <a:latin typeface="Montserrat"/>
                <a:ea typeface="Montserrat"/>
                <a:cs typeface="Montserrat"/>
                <a:sym typeface="Montserrat"/>
              </a:rPr>
              <a:t>CS331</a:t>
            </a:r>
            <a:endParaRPr sz="1700">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IN" sz="2100">
                <a:solidFill>
                  <a:schemeClr val="dk1"/>
                </a:solidFill>
                <a:latin typeface="Montserrat"/>
                <a:ea typeface="Montserrat"/>
                <a:cs typeface="Montserrat"/>
                <a:sym typeface="Montserrat"/>
              </a:rPr>
              <a:t>Dr. Angshuman Jana</a:t>
            </a:r>
            <a:endParaRPr sz="1700">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t>Entity</a:t>
            </a:r>
            <a:r>
              <a:rPr lang="en-IN"/>
              <a:t> Relationship Diagram (ERD)</a:t>
            </a:r>
            <a:endParaRPr/>
          </a:p>
        </p:txBody>
      </p:sp>
      <p:pic>
        <p:nvPicPr>
          <p:cNvPr id="196" name="Google Shape;196;p23"/>
          <p:cNvPicPr preferRelativeResize="0"/>
          <p:nvPr/>
        </p:nvPicPr>
        <p:blipFill>
          <a:blip r:embed="rId3">
            <a:alphaModFix/>
          </a:blip>
          <a:stretch>
            <a:fillRect/>
          </a:stretch>
        </p:blipFill>
        <p:spPr>
          <a:xfrm>
            <a:off x="3040825" y="1382050"/>
            <a:ext cx="6239250" cy="523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t>Use Case Diagram (UCD)</a:t>
            </a:r>
            <a:endParaRPr/>
          </a:p>
        </p:txBody>
      </p:sp>
      <p:pic>
        <p:nvPicPr>
          <p:cNvPr id="202" name="Google Shape;202;p24"/>
          <p:cNvPicPr preferRelativeResize="0"/>
          <p:nvPr/>
        </p:nvPicPr>
        <p:blipFill>
          <a:blip r:embed="rId3">
            <a:alphaModFix/>
          </a:blip>
          <a:stretch>
            <a:fillRect/>
          </a:stretch>
        </p:blipFill>
        <p:spPr>
          <a:xfrm>
            <a:off x="2707825" y="1322275"/>
            <a:ext cx="6681100" cy="537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t>Data Flow Diagram (DFD)</a:t>
            </a:r>
            <a:endParaRPr/>
          </a:p>
        </p:txBody>
      </p:sp>
      <p:pic>
        <p:nvPicPr>
          <p:cNvPr id="208" name="Google Shape;208;p25"/>
          <p:cNvPicPr preferRelativeResize="0"/>
          <p:nvPr/>
        </p:nvPicPr>
        <p:blipFill>
          <a:blip r:embed="rId3">
            <a:alphaModFix/>
          </a:blip>
          <a:stretch>
            <a:fillRect/>
          </a:stretch>
        </p:blipFill>
        <p:spPr>
          <a:xfrm>
            <a:off x="1098925" y="1536575"/>
            <a:ext cx="9798451" cy="519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IN"/>
              <a:t>Implementation details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Login Page</a:t>
            </a:r>
            <a:endParaRPr/>
          </a:p>
        </p:txBody>
      </p:sp>
      <p:sp>
        <p:nvSpPr>
          <p:cNvPr id="219" name="Google Shape;219;p27"/>
          <p:cNvSpPr txBox="1"/>
          <p:nvPr>
            <p:ph idx="1" type="body"/>
          </p:nvPr>
        </p:nvSpPr>
        <p:spPr>
          <a:xfrm>
            <a:off x="1066800" y="2103125"/>
            <a:ext cx="3822600" cy="3849600"/>
          </a:xfrm>
          <a:prstGeom prst="rect">
            <a:avLst/>
          </a:prstGeom>
        </p:spPr>
        <p:txBody>
          <a:bodyPr anchorCtr="0" anchor="t" bIns="45700" lIns="91425" spcFirstLastPara="1" rIns="91425" wrap="square" tIns="45700">
            <a:noAutofit/>
          </a:bodyPr>
          <a:lstStyle/>
          <a:p>
            <a:pPr indent="-361950" lvl="0" marL="457200" rtl="0" algn="l">
              <a:spcBef>
                <a:spcPts val="900"/>
              </a:spcBef>
              <a:spcAft>
                <a:spcPts val="0"/>
              </a:spcAft>
              <a:buSzPts val="2100"/>
              <a:buChar char="●"/>
            </a:pPr>
            <a:r>
              <a:rPr lang="en-IN" sz="2000"/>
              <a:t>The login page has a simple UI for validating a person’s identity.</a:t>
            </a:r>
            <a:endParaRPr sz="2000"/>
          </a:p>
          <a:p>
            <a:pPr indent="-361950" lvl="0" marL="457200" rtl="0" algn="l">
              <a:spcBef>
                <a:spcPts val="1000"/>
              </a:spcBef>
              <a:spcAft>
                <a:spcPts val="0"/>
              </a:spcAft>
              <a:buSzPts val="2100"/>
              <a:buChar char="●"/>
            </a:pPr>
            <a:r>
              <a:rPr lang="en-IN" sz="2000"/>
              <a:t>Both the examiner and the examinee have </a:t>
            </a:r>
            <a:r>
              <a:rPr lang="en-IN" sz="2000"/>
              <a:t>the same</a:t>
            </a:r>
            <a:r>
              <a:rPr lang="en-IN" sz="2000"/>
              <a:t> login page.</a:t>
            </a:r>
            <a:endParaRPr sz="2000"/>
          </a:p>
          <a:p>
            <a:pPr indent="-361950" lvl="0" marL="457200" rtl="0" algn="l">
              <a:spcBef>
                <a:spcPts val="1000"/>
              </a:spcBef>
              <a:spcAft>
                <a:spcPts val="1000"/>
              </a:spcAft>
              <a:buSzPts val="2100"/>
              <a:buChar char="●"/>
            </a:pPr>
            <a:r>
              <a:rPr lang="en-IN" sz="2000"/>
              <a:t>After entering the credentials, the user </a:t>
            </a:r>
            <a:r>
              <a:rPr lang="en-IN" sz="2000"/>
              <a:t>is</a:t>
            </a:r>
            <a:r>
              <a:rPr lang="en-IN" sz="2000"/>
              <a:t> shown either the </a:t>
            </a:r>
            <a:r>
              <a:rPr lang="en-IN" sz="2000" u="sng">
                <a:solidFill>
                  <a:schemeClr val="hlink"/>
                </a:solidFill>
                <a:hlinkClick action="ppaction://hlinksldjump" r:id="rId3"/>
              </a:rPr>
              <a:t>Examinee homepage</a:t>
            </a:r>
            <a:r>
              <a:rPr lang="en-IN" sz="2000"/>
              <a:t> or the </a:t>
            </a:r>
            <a:r>
              <a:rPr lang="en-IN" sz="2000" u="sng">
                <a:solidFill>
                  <a:schemeClr val="hlink"/>
                </a:solidFill>
                <a:hlinkClick action="ppaction://hlinksldjump" r:id="rId4"/>
              </a:rPr>
              <a:t>Examiner homepage</a:t>
            </a:r>
            <a:r>
              <a:rPr lang="en-IN" sz="2000"/>
              <a:t>.</a:t>
            </a:r>
            <a:endParaRPr sz="2000"/>
          </a:p>
        </p:txBody>
      </p:sp>
      <p:pic>
        <p:nvPicPr>
          <p:cNvPr id="220" name="Google Shape;220;p27"/>
          <p:cNvPicPr preferRelativeResize="0"/>
          <p:nvPr/>
        </p:nvPicPr>
        <p:blipFill>
          <a:blip r:embed="rId5">
            <a:alphaModFix/>
          </a:blip>
          <a:stretch>
            <a:fillRect/>
          </a:stretch>
        </p:blipFill>
        <p:spPr>
          <a:xfrm>
            <a:off x="5258150" y="2190775"/>
            <a:ext cx="6547424" cy="3171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Examinee Homepage</a:t>
            </a:r>
            <a:endParaRPr/>
          </a:p>
        </p:txBody>
      </p:sp>
      <p:sp>
        <p:nvSpPr>
          <p:cNvPr id="226" name="Google Shape;226;p28"/>
          <p:cNvSpPr txBox="1"/>
          <p:nvPr>
            <p:ph idx="1" type="body"/>
          </p:nvPr>
        </p:nvSpPr>
        <p:spPr>
          <a:xfrm>
            <a:off x="1066800" y="2111150"/>
            <a:ext cx="4206900" cy="3849600"/>
          </a:xfrm>
          <a:prstGeom prst="rect">
            <a:avLst/>
          </a:prstGeom>
        </p:spPr>
        <p:txBody>
          <a:bodyPr anchorCtr="0" anchor="t" bIns="45700" lIns="91425" spcFirstLastPara="1" rIns="91425" wrap="square" tIns="45700">
            <a:normAutofit/>
          </a:bodyPr>
          <a:lstStyle/>
          <a:p>
            <a:pPr indent="-361950" lvl="0" marL="457200" rtl="0" algn="l">
              <a:lnSpc>
                <a:spcPct val="115000"/>
              </a:lnSpc>
              <a:spcBef>
                <a:spcPts val="900"/>
              </a:spcBef>
              <a:spcAft>
                <a:spcPts val="0"/>
              </a:spcAft>
              <a:buSzPts val="2100"/>
              <a:buChar char="●"/>
            </a:pPr>
            <a:r>
              <a:rPr lang="en-IN" sz="2000"/>
              <a:t>This is the page which displays a </a:t>
            </a:r>
            <a:r>
              <a:rPr b="1" lang="en-IN" sz="2000"/>
              <a:t>list </a:t>
            </a:r>
            <a:r>
              <a:rPr b="1" lang="en-IN" sz="2000"/>
              <a:t>of all</a:t>
            </a:r>
            <a:r>
              <a:rPr b="1" lang="en-IN" sz="2000"/>
              <a:t> the courses</a:t>
            </a:r>
            <a:r>
              <a:rPr lang="en-IN" sz="2000"/>
              <a:t> taken by the student.</a:t>
            </a:r>
            <a:endParaRPr sz="2000"/>
          </a:p>
          <a:p>
            <a:pPr indent="-361950" lvl="0" marL="457200" rtl="0" algn="l">
              <a:lnSpc>
                <a:spcPct val="115000"/>
              </a:lnSpc>
              <a:spcBef>
                <a:spcPts val="1000"/>
              </a:spcBef>
              <a:spcAft>
                <a:spcPts val="1000"/>
              </a:spcAft>
              <a:buSzPts val="2100"/>
              <a:buChar char="●"/>
            </a:pPr>
            <a:r>
              <a:rPr lang="en-IN" sz="2000"/>
              <a:t>When an examinee select any of the courses, they are shown the respective exams assigned to them.</a:t>
            </a:r>
            <a:endParaRPr sz="2000"/>
          </a:p>
        </p:txBody>
      </p:sp>
      <p:pic>
        <p:nvPicPr>
          <p:cNvPr id="227" name="Google Shape;227;p28"/>
          <p:cNvPicPr preferRelativeResize="0"/>
          <p:nvPr/>
        </p:nvPicPr>
        <p:blipFill>
          <a:blip r:embed="rId3">
            <a:alphaModFix/>
          </a:blip>
          <a:stretch>
            <a:fillRect/>
          </a:stretch>
        </p:blipFill>
        <p:spPr>
          <a:xfrm>
            <a:off x="5478850" y="2111150"/>
            <a:ext cx="6311626" cy="308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Examinee </a:t>
            </a:r>
            <a:r>
              <a:rPr lang="en-IN"/>
              <a:t>Course page</a:t>
            </a:r>
            <a:endParaRPr/>
          </a:p>
        </p:txBody>
      </p:sp>
      <p:sp>
        <p:nvSpPr>
          <p:cNvPr id="233" name="Google Shape;233;p29"/>
          <p:cNvSpPr txBox="1"/>
          <p:nvPr>
            <p:ph idx="1" type="body"/>
          </p:nvPr>
        </p:nvSpPr>
        <p:spPr>
          <a:xfrm>
            <a:off x="892650" y="2103125"/>
            <a:ext cx="4182600" cy="3849600"/>
          </a:xfrm>
          <a:prstGeom prst="rect">
            <a:avLst/>
          </a:prstGeom>
        </p:spPr>
        <p:txBody>
          <a:bodyPr anchorCtr="0" anchor="t" bIns="45700" lIns="91425" spcFirstLastPara="1" rIns="91425" wrap="square" tIns="45700">
            <a:normAutofit/>
          </a:bodyPr>
          <a:lstStyle/>
          <a:p>
            <a:pPr indent="-361950" lvl="0" marL="457200" rtl="0" algn="l">
              <a:lnSpc>
                <a:spcPct val="115000"/>
              </a:lnSpc>
              <a:spcBef>
                <a:spcPts val="900"/>
              </a:spcBef>
              <a:spcAft>
                <a:spcPts val="0"/>
              </a:spcAft>
              <a:buSzPts val="2100"/>
              <a:buChar char="●"/>
            </a:pPr>
            <a:r>
              <a:rPr lang="en-IN" sz="2000"/>
              <a:t>This page displays all the </a:t>
            </a:r>
            <a:r>
              <a:rPr b="1" lang="en-IN" sz="2000"/>
              <a:t>exams for the selected course</a:t>
            </a:r>
            <a:r>
              <a:rPr lang="en-IN" sz="2000"/>
              <a:t> (in order of their date and time).</a:t>
            </a:r>
            <a:endParaRPr sz="2000"/>
          </a:p>
          <a:p>
            <a:pPr indent="-361950" lvl="0" marL="457200" rtl="0" algn="l">
              <a:lnSpc>
                <a:spcPct val="115000"/>
              </a:lnSpc>
              <a:spcBef>
                <a:spcPts val="1000"/>
              </a:spcBef>
              <a:spcAft>
                <a:spcPts val="0"/>
              </a:spcAft>
              <a:buSzPts val="2100"/>
              <a:buChar char="●"/>
            </a:pPr>
            <a:r>
              <a:rPr lang="en-IN" sz="2000"/>
              <a:t>This has </a:t>
            </a:r>
            <a:r>
              <a:rPr b="1" lang="en-IN" sz="2000"/>
              <a:t>color coding</a:t>
            </a:r>
            <a:r>
              <a:rPr lang="en-IN" sz="2000"/>
              <a:t> to differentiate between attempted exams and upcoming exams.</a:t>
            </a:r>
            <a:endParaRPr sz="2000"/>
          </a:p>
          <a:p>
            <a:pPr indent="-361950" lvl="0" marL="457200" rtl="0" algn="l">
              <a:lnSpc>
                <a:spcPct val="115000"/>
              </a:lnSpc>
              <a:spcBef>
                <a:spcPts val="1000"/>
              </a:spcBef>
              <a:spcAft>
                <a:spcPts val="1000"/>
              </a:spcAft>
              <a:buSzPts val="2100"/>
              <a:buChar char="●"/>
            </a:pPr>
            <a:r>
              <a:rPr lang="en-IN" sz="2000"/>
              <a:t>It shows if there are any upcoming exams for a subject.</a:t>
            </a:r>
            <a:endParaRPr sz="2000"/>
          </a:p>
        </p:txBody>
      </p:sp>
      <p:pic>
        <p:nvPicPr>
          <p:cNvPr id="234" name="Google Shape;234;p29"/>
          <p:cNvPicPr preferRelativeResize="0"/>
          <p:nvPr/>
        </p:nvPicPr>
        <p:blipFill>
          <a:blip r:embed="rId3">
            <a:alphaModFix/>
          </a:blip>
          <a:stretch>
            <a:fillRect/>
          </a:stretch>
        </p:blipFill>
        <p:spPr>
          <a:xfrm>
            <a:off x="5143275" y="2014200"/>
            <a:ext cx="6454250" cy="315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Exam Page</a:t>
            </a:r>
            <a:endParaRPr baseline="-25000"/>
          </a:p>
        </p:txBody>
      </p:sp>
      <p:sp>
        <p:nvSpPr>
          <p:cNvPr id="240" name="Google Shape;240;p30"/>
          <p:cNvSpPr txBox="1"/>
          <p:nvPr>
            <p:ph idx="1" type="body"/>
          </p:nvPr>
        </p:nvSpPr>
        <p:spPr>
          <a:xfrm>
            <a:off x="971550" y="2103125"/>
            <a:ext cx="4014600" cy="3849600"/>
          </a:xfrm>
          <a:prstGeom prst="rect">
            <a:avLst/>
          </a:prstGeom>
        </p:spPr>
        <p:txBody>
          <a:bodyPr anchorCtr="0" anchor="t" bIns="45700" lIns="91425" spcFirstLastPara="1" rIns="91425" wrap="square" tIns="45700">
            <a:noAutofit/>
          </a:bodyPr>
          <a:lstStyle/>
          <a:p>
            <a:pPr indent="-349250" lvl="0" marL="457200" rtl="0" algn="l">
              <a:lnSpc>
                <a:spcPct val="115000"/>
              </a:lnSpc>
              <a:spcBef>
                <a:spcPts val="900"/>
              </a:spcBef>
              <a:spcAft>
                <a:spcPts val="0"/>
              </a:spcAft>
              <a:buSzPts val="1900"/>
              <a:buChar char="●"/>
            </a:pPr>
            <a:r>
              <a:rPr lang="en-IN" sz="1800"/>
              <a:t>This is the main page for </a:t>
            </a:r>
            <a:r>
              <a:rPr b="1" lang="en-IN" sz="1800"/>
              <a:t>attempting the exam</a:t>
            </a:r>
            <a:r>
              <a:rPr lang="en-IN" sz="1800"/>
              <a:t>.</a:t>
            </a:r>
            <a:endParaRPr sz="1800"/>
          </a:p>
          <a:p>
            <a:pPr indent="-349250" lvl="0" marL="457200" rtl="0" algn="l">
              <a:lnSpc>
                <a:spcPct val="115000"/>
              </a:lnSpc>
              <a:spcBef>
                <a:spcPts val="1000"/>
              </a:spcBef>
              <a:spcAft>
                <a:spcPts val="0"/>
              </a:spcAft>
              <a:buSzPts val="1900"/>
              <a:buChar char="●"/>
            </a:pPr>
            <a:r>
              <a:rPr lang="en-IN" sz="1800"/>
              <a:t>The UI is made as </a:t>
            </a:r>
            <a:r>
              <a:rPr lang="en-IN" sz="1800"/>
              <a:t>clutter-free</a:t>
            </a:r>
            <a:r>
              <a:rPr lang="en-IN" sz="1800"/>
              <a:t> as possible to prevent any kind of distraction.</a:t>
            </a:r>
            <a:endParaRPr sz="1800"/>
          </a:p>
          <a:p>
            <a:pPr indent="-349250" lvl="0" marL="457200" rtl="0" algn="l">
              <a:lnSpc>
                <a:spcPct val="115000"/>
              </a:lnSpc>
              <a:spcBef>
                <a:spcPts val="1000"/>
              </a:spcBef>
              <a:spcAft>
                <a:spcPts val="0"/>
              </a:spcAft>
              <a:buSzPts val="1900"/>
              <a:buChar char="●"/>
            </a:pPr>
            <a:r>
              <a:rPr lang="en-IN" sz="1800"/>
              <a:t>At the </a:t>
            </a:r>
            <a:r>
              <a:rPr lang="en-IN" sz="1800"/>
              <a:t>top,</a:t>
            </a:r>
            <a:r>
              <a:rPr lang="en-IN" sz="1800"/>
              <a:t> it has a </a:t>
            </a:r>
            <a:r>
              <a:rPr b="1" lang="en-IN" sz="1800"/>
              <a:t>timer and the question number</a:t>
            </a:r>
            <a:r>
              <a:rPr lang="en-IN" sz="1800"/>
              <a:t> currently attempting.</a:t>
            </a:r>
            <a:endParaRPr sz="1800"/>
          </a:p>
          <a:p>
            <a:pPr indent="-349250" lvl="0" marL="457200" rtl="0" algn="l">
              <a:lnSpc>
                <a:spcPct val="115000"/>
              </a:lnSpc>
              <a:spcBef>
                <a:spcPts val="1000"/>
              </a:spcBef>
              <a:spcAft>
                <a:spcPts val="1000"/>
              </a:spcAft>
              <a:buSzPts val="1900"/>
              <a:buChar char="●"/>
            </a:pPr>
            <a:r>
              <a:rPr lang="en-IN" sz="1800"/>
              <a:t>At the bottom are three simple </a:t>
            </a:r>
            <a:r>
              <a:rPr b="1" lang="en-IN" sz="1800"/>
              <a:t>buttons</a:t>
            </a:r>
            <a:r>
              <a:rPr b="1" lang="en-IN" sz="1800"/>
              <a:t> for </a:t>
            </a:r>
            <a:r>
              <a:rPr b="1" i="1" lang="en-IN" sz="1800"/>
              <a:t>Finishing</a:t>
            </a:r>
            <a:r>
              <a:rPr b="1" lang="en-IN" sz="1800"/>
              <a:t>, </a:t>
            </a:r>
            <a:r>
              <a:rPr b="1" i="1" lang="en-IN" sz="1800"/>
              <a:t>Skipping</a:t>
            </a:r>
            <a:r>
              <a:rPr b="1" lang="en-IN" sz="1800"/>
              <a:t> and </a:t>
            </a:r>
            <a:r>
              <a:rPr b="1" i="1" lang="en-IN" sz="1800"/>
              <a:t>Continuing </a:t>
            </a:r>
            <a:r>
              <a:rPr b="1" i="1" lang="en-IN" sz="1800"/>
              <a:t>to next question</a:t>
            </a:r>
            <a:r>
              <a:rPr lang="en-IN" sz="1800"/>
              <a:t>.</a:t>
            </a:r>
            <a:endParaRPr sz="1800"/>
          </a:p>
        </p:txBody>
      </p:sp>
      <p:pic>
        <p:nvPicPr>
          <p:cNvPr id="241" name="Google Shape;241;p30"/>
          <p:cNvPicPr preferRelativeResize="0"/>
          <p:nvPr/>
        </p:nvPicPr>
        <p:blipFill>
          <a:blip r:embed="rId3">
            <a:alphaModFix/>
          </a:blip>
          <a:stretch>
            <a:fillRect/>
          </a:stretch>
        </p:blipFill>
        <p:spPr>
          <a:xfrm>
            <a:off x="5081400" y="2014200"/>
            <a:ext cx="6661574" cy="3216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Result Page</a:t>
            </a:r>
            <a:endParaRPr/>
          </a:p>
        </p:txBody>
      </p:sp>
      <p:sp>
        <p:nvSpPr>
          <p:cNvPr id="247" name="Google Shape;247;p31"/>
          <p:cNvSpPr txBox="1"/>
          <p:nvPr>
            <p:ph idx="1" type="body"/>
          </p:nvPr>
        </p:nvSpPr>
        <p:spPr>
          <a:xfrm>
            <a:off x="1066800" y="2103125"/>
            <a:ext cx="4094700" cy="3849600"/>
          </a:xfrm>
          <a:prstGeom prst="rect">
            <a:avLst/>
          </a:prstGeom>
        </p:spPr>
        <p:txBody>
          <a:bodyPr anchorCtr="0" anchor="t" bIns="45700" lIns="91425" spcFirstLastPara="1" rIns="91425" wrap="square" tIns="45700">
            <a:normAutofit/>
          </a:bodyPr>
          <a:lstStyle/>
          <a:p>
            <a:pPr indent="-361950" lvl="0" marL="457200" rtl="0" algn="l">
              <a:lnSpc>
                <a:spcPct val="115000"/>
              </a:lnSpc>
              <a:spcBef>
                <a:spcPts val="900"/>
              </a:spcBef>
              <a:spcAft>
                <a:spcPts val="0"/>
              </a:spcAft>
              <a:buSzPts val="2100"/>
              <a:buChar char="●"/>
            </a:pPr>
            <a:r>
              <a:rPr lang="en-IN" sz="2000"/>
              <a:t>This page provides details about the past exams.</a:t>
            </a:r>
            <a:endParaRPr sz="2000"/>
          </a:p>
          <a:p>
            <a:pPr indent="-361950" lvl="0" marL="457200" rtl="0" algn="l">
              <a:lnSpc>
                <a:spcPct val="115000"/>
              </a:lnSpc>
              <a:spcBef>
                <a:spcPts val="1000"/>
              </a:spcBef>
              <a:spcAft>
                <a:spcPts val="0"/>
              </a:spcAft>
              <a:buSzPts val="2100"/>
              <a:buChar char="●"/>
            </a:pPr>
            <a:r>
              <a:rPr lang="en-IN" sz="2000"/>
              <a:t>Details we show include:</a:t>
            </a:r>
            <a:endParaRPr sz="2000"/>
          </a:p>
          <a:p>
            <a:pPr indent="-361950" lvl="1" marL="914400" rtl="0" algn="l">
              <a:lnSpc>
                <a:spcPct val="115000"/>
              </a:lnSpc>
              <a:spcBef>
                <a:spcPts val="1000"/>
              </a:spcBef>
              <a:spcAft>
                <a:spcPts val="0"/>
              </a:spcAft>
              <a:buSzPts val="2100"/>
              <a:buChar char="○"/>
            </a:pPr>
            <a:r>
              <a:rPr lang="en-IN" sz="1800"/>
              <a:t>Final score</a:t>
            </a:r>
            <a:endParaRPr sz="1800"/>
          </a:p>
          <a:p>
            <a:pPr indent="-342900" lvl="1" marL="914400" rtl="0" algn="l">
              <a:lnSpc>
                <a:spcPct val="115000"/>
              </a:lnSpc>
              <a:spcBef>
                <a:spcPts val="1000"/>
              </a:spcBef>
              <a:spcAft>
                <a:spcPts val="0"/>
              </a:spcAft>
              <a:buSzPts val="1800"/>
              <a:buChar char="○"/>
            </a:pPr>
            <a:r>
              <a:rPr lang="en-IN" sz="1800"/>
              <a:t>Number of questions attempted</a:t>
            </a:r>
            <a:endParaRPr sz="1800"/>
          </a:p>
          <a:p>
            <a:pPr indent="-361950" lvl="0" marL="457200" rtl="0" algn="l">
              <a:lnSpc>
                <a:spcPct val="115000"/>
              </a:lnSpc>
              <a:spcBef>
                <a:spcPts val="1000"/>
              </a:spcBef>
              <a:spcAft>
                <a:spcPts val="1000"/>
              </a:spcAft>
              <a:buSzPts val="2100"/>
              <a:buChar char="●"/>
            </a:pPr>
            <a:r>
              <a:rPr lang="en-IN" sz="2000"/>
              <a:t>All the questions along with their </a:t>
            </a:r>
            <a:r>
              <a:rPr b="1" lang="en-IN" sz="2000"/>
              <a:t>correct answers</a:t>
            </a:r>
            <a:r>
              <a:rPr lang="en-IN" sz="2000"/>
              <a:t> are </a:t>
            </a:r>
            <a:r>
              <a:rPr lang="en-IN" sz="2000"/>
              <a:t>conveniently</a:t>
            </a:r>
            <a:r>
              <a:rPr lang="en-IN" sz="2000"/>
              <a:t> arranged.</a:t>
            </a:r>
            <a:endParaRPr sz="2000"/>
          </a:p>
        </p:txBody>
      </p:sp>
      <p:pic>
        <p:nvPicPr>
          <p:cNvPr id="248" name="Google Shape;248;p31"/>
          <p:cNvPicPr preferRelativeResize="0"/>
          <p:nvPr/>
        </p:nvPicPr>
        <p:blipFill>
          <a:blip r:embed="rId3">
            <a:alphaModFix/>
          </a:blip>
          <a:stretch>
            <a:fillRect/>
          </a:stretch>
        </p:blipFill>
        <p:spPr>
          <a:xfrm>
            <a:off x="5457600" y="2014200"/>
            <a:ext cx="5958176" cy="291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Examiner Homepage</a:t>
            </a:r>
            <a:endParaRPr/>
          </a:p>
        </p:txBody>
      </p:sp>
      <p:sp>
        <p:nvSpPr>
          <p:cNvPr id="254" name="Google Shape;254;p32"/>
          <p:cNvSpPr txBox="1"/>
          <p:nvPr>
            <p:ph idx="1" type="body"/>
          </p:nvPr>
        </p:nvSpPr>
        <p:spPr>
          <a:xfrm>
            <a:off x="1066800" y="2103125"/>
            <a:ext cx="4173900" cy="3849600"/>
          </a:xfrm>
          <a:prstGeom prst="rect">
            <a:avLst/>
          </a:prstGeom>
        </p:spPr>
        <p:txBody>
          <a:bodyPr anchorCtr="0" anchor="t" bIns="45700" lIns="91425" spcFirstLastPara="1" rIns="91425" wrap="square" tIns="45700">
            <a:normAutofit/>
          </a:bodyPr>
          <a:lstStyle/>
          <a:p>
            <a:pPr indent="-361950" lvl="0" marL="457200" rtl="0" algn="l">
              <a:lnSpc>
                <a:spcPct val="115000"/>
              </a:lnSpc>
              <a:spcBef>
                <a:spcPts val="900"/>
              </a:spcBef>
              <a:spcAft>
                <a:spcPts val="0"/>
              </a:spcAft>
              <a:buSzPts val="2100"/>
              <a:buChar char="●"/>
            </a:pPr>
            <a:r>
              <a:rPr lang="en-IN" sz="2000"/>
              <a:t>This page displays </a:t>
            </a:r>
            <a:r>
              <a:rPr b="1" lang="en-IN" sz="2000"/>
              <a:t>a list</a:t>
            </a:r>
            <a:r>
              <a:rPr b="1" lang="en-IN" sz="2000"/>
              <a:t> of all the courses</a:t>
            </a:r>
            <a:r>
              <a:rPr lang="en-IN" sz="2000"/>
              <a:t> taught by the examiner.</a:t>
            </a:r>
            <a:endParaRPr sz="2000"/>
          </a:p>
          <a:p>
            <a:pPr indent="-361950" lvl="0" marL="457200" rtl="0" algn="l">
              <a:lnSpc>
                <a:spcPct val="115000"/>
              </a:lnSpc>
              <a:spcBef>
                <a:spcPts val="1000"/>
              </a:spcBef>
              <a:spcAft>
                <a:spcPts val="0"/>
              </a:spcAft>
              <a:buSzPts val="2100"/>
              <a:buChar char="●"/>
            </a:pPr>
            <a:r>
              <a:rPr lang="en-IN" sz="2000"/>
              <a:t>There is also an option to </a:t>
            </a:r>
            <a:r>
              <a:rPr b="1" lang="en-IN" sz="2000"/>
              <a:t>create a new course</a:t>
            </a:r>
            <a:r>
              <a:rPr lang="en-IN" sz="2000"/>
              <a:t>.</a:t>
            </a:r>
            <a:endParaRPr sz="2000"/>
          </a:p>
          <a:p>
            <a:pPr indent="-361950" lvl="0" marL="457200" rtl="0" algn="l">
              <a:lnSpc>
                <a:spcPct val="115000"/>
              </a:lnSpc>
              <a:spcBef>
                <a:spcPts val="1000"/>
              </a:spcBef>
              <a:spcAft>
                <a:spcPts val="0"/>
              </a:spcAft>
              <a:buSzPts val="2100"/>
              <a:buChar char="●"/>
            </a:pPr>
            <a:r>
              <a:rPr lang="en-IN" sz="2000"/>
              <a:t>On selecting a course, the examiner is taken to the </a:t>
            </a:r>
            <a:r>
              <a:rPr i="1" lang="en-IN" sz="2000"/>
              <a:t>Examiner Course page</a:t>
            </a:r>
            <a:endParaRPr i="1" sz="2000"/>
          </a:p>
          <a:p>
            <a:pPr indent="0" lvl="0" marL="0" rtl="0" algn="l">
              <a:lnSpc>
                <a:spcPct val="115000"/>
              </a:lnSpc>
              <a:spcBef>
                <a:spcPts val="1000"/>
              </a:spcBef>
              <a:spcAft>
                <a:spcPts val="1000"/>
              </a:spcAft>
              <a:buNone/>
            </a:pPr>
            <a:r>
              <a:t/>
            </a:r>
            <a:endParaRPr sz="2000"/>
          </a:p>
        </p:txBody>
      </p:sp>
      <p:pic>
        <p:nvPicPr>
          <p:cNvPr id="255" name="Google Shape;255;p32"/>
          <p:cNvPicPr preferRelativeResize="0"/>
          <p:nvPr/>
        </p:nvPicPr>
        <p:blipFill>
          <a:blip r:embed="rId3">
            <a:alphaModFix/>
          </a:blip>
          <a:stretch>
            <a:fillRect/>
          </a:stretch>
        </p:blipFill>
        <p:spPr>
          <a:xfrm>
            <a:off x="5617800" y="2003384"/>
            <a:ext cx="5830000" cy="28512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Index</a:t>
            </a:r>
            <a:endParaRPr/>
          </a:p>
        </p:txBody>
      </p:sp>
      <p:sp>
        <p:nvSpPr>
          <p:cNvPr id="151" name="Google Shape;151;p15"/>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55600" lvl="0" marL="457200" rtl="0" algn="l">
              <a:spcBef>
                <a:spcPts val="900"/>
              </a:spcBef>
              <a:spcAft>
                <a:spcPts val="0"/>
              </a:spcAft>
              <a:buSzPts val="2000"/>
              <a:buAutoNum type="arabicPeriod"/>
            </a:pPr>
            <a:r>
              <a:rPr lang="en-IN" sz="2000"/>
              <a:t>About DySAS</a:t>
            </a:r>
            <a:endParaRPr sz="2000"/>
          </a:p>
          <a:p>
            <a:pPr indent="-355600" lvl="0" marL="457200" rtl="0" algn="l">
              <a:spcBef>
                <a:spcPts val="0"/>
              </a:spcBef>
              <a:spcAft>
                <a:spcPts val="0"/>
              </a:spcAft>
              <a:buSzPts val="2000"/>
              <a:buAutoNum type="arabicPeriod"/>
            </a:pPr>
            <a:r>
              <a:rPr lang="en-IN" sz="2000"/>
              <a:t>User characteristics</a:t>
            </a:r>
            <a:endParaRPr sz="2000"/>
          </a:p>
          <a:p>
            <a:pPr indent="-355600" lvl="0" marL="457200" rtl="0" algn="l">
              <a:spcBef>
                <a:spcPts val="0"/>
              </a:spcBef>
              <a:spcAft>
                <a:spcPts val="0"/>
              </a:spcAft>
              <a:buSzPts val="2000"/>
              <a:buAutoNum type="arabicPeriod"/>
            </a:pPr>
            <a:r>
              <a:rPr lang="en-IN" sz="2000"/>
              <a:t>Models for design</a:t>
            </a:r>
            <a:endParaRPr sz="2000"/>
          </a:p>
          <a:p>
            <a:pPr indent="-355600" lvl="0" marL="457200" rtl="0" algn="l">
              <a:spcBef>
                <a:spcPts val="0"/>
              </a:spcBef>
              <a:spcAft>
                <a:spcPts val="0"/>
              </a:spcAft>
              <a:buSzPts val="2000"/>
              <a:buAutoNum type="arabicPeriod"/>
            </a:pPr>
            <a:r>
              <a:rPr lang="en-IN" sz="2000"/>
              <a:t>Implementation details</a:t>
            </a:r>
            <a:endParaRPr sz="2000"/>
          </a:p>
          <a:p>
            <a:pPr indent="-355600" lvl="0" marL="457200" rtl="0" algn="l">
              <a:spcBef>
                <a:spcPts val="0"/>
              </a:spcBef>
              <a:spcAft>
                <a:spcPts val="0"/>
              </a:spcAft>
              <a:buSzPts val="2000"/>
              <a:buAutoNum type="arabicPeriod"/>
            </a:pPr>
            <a:r>
              <a:rPr lang="en-IN" sz="2000"/>
              <a:t>Individual contribution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Examiner Course Page</a:t>
            </a:r>
            <a:endParaRPr/>
          </a:p>
        </p:txBody>
      </p:sp>
      <p:sp>
        <p:nvSpPr>
          <p:cNvPr id="261" name="Google Shape;261;p33"/>
          <p:cNvSpPr txBox="1"/>
          <p:nvPr>
            <p:ph idx="1" type="body"/>
          </p:nvPr>
        </p:nvSpPr>
        <p:spPr>
          <a:xfrm>
            <a:off x="1066800" y="2103125"/>
            <a:ext cx="4230900" cy="3849600"/>
          </a:xfrm>
          <a:prstGeom prst="rect">
            <a:avLst/>
          </a:prstGeom>
        </p:spPr>
        <p:txBody>
          <a:bodyPr anchorCtr="0" anchor="t" bIns="45700" lIns="91425" spcFirstLastPara="1" rIns="91425" wrap="square" tIns="45700">
            <a:normAutofit/>
          </a:bodyPr>
          <a:lstStyle/>
          <a:p>
            <a:pPr indent="-361950" lvl="0" marL="457200" rtl="0" algn="l">
              <a:lnSpc>
                <a:spcPct val="115000"/>
              </a:lnSpc>
              <a:spcBef>
                <a:spcPts val="1000"/>
              </a:spcBef>
              <a:spcAft>
                <a:spcPts val="0"/>
              </a:spcAft>
              <a:buSzPts val="2100"/>
              <a:buChar char="●"/>
            </a:pPr>
            <a:r>
              <a:rPr lang="en-IN" sz="2000"/>
              <a:t>The middle portion shows all the exams taken.</a:t>
            </a:r>
            <a:endParaRPr sz="2000"/>
          </a:p>
          <a:p>
            <a:pPr indent="-361950" lvl="0" marL="457200" rtl="0" algn="l">
              <a:lnSpc>
                <a:spcPct val="115000"/>
              </a:lnSpc>
              <a:spcBef>
                <a:spcPts val="1000"/>
              </a:spcBef>
              <a:spcAft>
                <a:spcPts val="0"/>
              </a:spcAft>
              <a:buSzPts val="2100"/>
              <a:buChar char="●"/>
            </a:pPr>
            <a:r>
              <a:rPr lang="en-IN" sz="2000"/>
              <a:t>On the bottom right is a link to add a test.</a:t>
            </a:r>
            <a:endParaRPr sz="2000"/>
          </a:p>
          <a:p>
            <a:pPr indent="-361950" lvl="0" marL="457200" rtl="0" algn="l">
              <a:lnSpc>
                <a:spcPct val="115000"/>
              </a:lnSpc>
              <a:spcBef>
                <a:spcPts val="1000"/>
              </a:spcBef>
              <a:spcAft>
                <a:spcPts val="1000"/>
              </a:spcAft>
              <a:buSzPts val="2100"/>
              <a:buChar char="●"/>
            </a:pPr>
            <a:r>
              <a:rPr lang="en-IN" sz="2000"/>
              <a:t>It </a:t>
            </a:r>
            <a:r>
              <a:rPr b="1" lang="en-IN" sz="2000"/>
              <a:t>shows scheduled exams</a:t>
            </a:r>
            <a:r>
              <a:rPr lang="en-IN" sz="2000"/>
              <a:t> for the students as well.</a:t>
            </a:r>
            <a:endParaRPr sz="2000"/>
          </a:p>
        </p:txBody>
      </p:sp>
      <p:pic>
        <p:nvPicPr>
          <p:cNvPr id="262" name="Google Shape;262;p33"/>
          <p:cNvPicPr preferRelativeResize="0"/>
          <p:nvPr/>
        </p:nvPicPr>
        <p:blipFill>
          <a:blip r:embed="rId3">
            <a:alphaModFix/>
          </a:blip>
          <a:stretch>
            <a:fillRect/>
          </a:stretch>
        </p:blipFill>
        <p:spPr>
          <a:xfrm>
            <a:off x="5476100" y="2103125"/>
            <a:ext cx="6155402" cy="3010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Question Bank and Create Exam Page</a:t>
            </a:r>
            <a:endParaRPr/>
          </a:p>
        </p:txBody>
      </p:sp>
      <p:sp>
        <p:nvSpPr>
          <p:cNvPr id="268" name="Google Shape;268;p34"/>
          <p:cNvSpPr txBox="1"/>
          <p:nvPr>
            <p:ph idx="1" type="body"/>
          </p:nvPr>
        </p:nvSpPr>
        <p:spPr>
          <a:xfrm>
            <a:off x="1066800" y="2103125"/>
            <a:ext cx="4326900" cy="3849600"/>
          </a:xfrm>
          <a:prstGeom prst="rect">
            <a:avLst/>
          </a:prstGeom>
        </p:spPr>
        <p:txBody>
          <a:bodyPr anchorCtr="0" anchor="t" bIns="45700" lIns="91425" spcFirstLastPara="1" rIns="91425" wrap="square" tIns="45700">
            <a:normAutofit/>
          </a:bodyPr>
          <a:lstStyle/>
          <a:p>
            <a:pPr indent="-361950" lvl="0" marL="457200" rtl="0" algn="l">
              <a:lnSpc>
                <a:spcPct val="115000"/>
              </a:lnSpc>
              <a:spcBef>
                <a:spcPts val="900"/>
              </a:spcBef>
              <a:spcAft>
                <a:spcPts val="0"/>
              </a:spcAft>
              <a:buSzPts val="2100"/>
              <a:buChar char="●"/>
            </a:pPr>
            <a:r>
              <a:rPr lang="en-IN" sz="2000"/>
              <a:t>Lastly,</a:t>
            </a:r>
            <a:r>
              <a:rPr lang="en-IN" sz="2000"/>
              <a:t> we </a:t>
            </a:r>
            <a:r>
              <a:rPr lang="en-IN" sz="2000"/>
              <a:t>have</a:t>
            </a:r>
            <a:r>
              <a:rPr lang="en-IN" sz="2000"/>
              <a:t> two form like pages.</a:t>
            </a:r>
            <a:endParaRPr sz="2000"/>
          </a:p>
          <a:p>
            <a:pPr indent="-361950" lvl="0" marL="457200" rtl="0" algn="l">
              <a:lnSpc>
                <a:spcPct val="115000"/>
              </a:lnSpc>
              <a:spcBef>
                <a:spcPts val="1000"/>
              </a:spcBef>
              <a:spcAft>
                <a:spcPts val="0"/>
              </a:spcAft>
              <a:buSzPts val="2100"/>
              <a:buChar char="●"/>
            </a:pPr>
            <a:r>
              <a:rPr lang="en-IN" sz="2000"/>
              <a:t>One of them is used to add new questions in the question bank for a subject.</a:t>
            </a:r>
            <a:endParaRPr sz="2000"/>
          </a:p>
          <a:p>
            <a:pPr indent="-361950" lvl="0" marL="457200" rtl="0" algn="l">
              <a:lnSpc>
                <a:spcPct val="115000"/>
              </a:lnSpc>
              <a:spcBef>
                <a:spcPts val="1000"/>
              </a:spcBef>
              <a:spcAft>
                <a:spcPts val="1000"/>
              </a:spcAft>
              <a:buSzPts val="2100"/>
              <a:buChar char="●"/>
            </a:pPr>
            <a:r>
              <a:rPr lang="en-IN" sz="2000"/>
              <a:t>W</a:t>
            </a:r>
            <a:r>
              <a:rPr lang="en-IN" sz="2000"/>
              <a:t>hile</a:t>
            </a:r>
            <a:r>
              <a:rPr lang="en-IN" sz="2000"/>
              <a:t> the other is to set the details for an exam.</a:t>
            </a:r>
            <a:endParaRPr sz="2000"/>
          </a:p>
        </p:txBody>
      </p:sp>
      <p:pic>
        <p:nvPicPr>
          <p:cNvPr id="269" name="Google Shape;269;p34"/>
          <p:cNvPicPr preferRelativeResize="0"/>
          <p:nvPr/>
        </p:nvPicPr>
        <p:blipFill>
          <a:blip r:embed="rId3">
            <a:alphaModFix/>
          </a:blip>
          <a:stretch>
            <a:fillRect/>
          </a:stretch>
        </p:blipFill>
        <p:spPr>
          <a:xfrm>
            <a:off x="5793700" y="2014200"/>
            <a:ext cx="5724451" cy="3237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Individual Contribution</a:t>
            </a:r>
            <a:endParaRPr/>
          </a:p>
        </p:txBody>
      </p:sp>
      <p:sp>
        <p:nvSpPr>
          <p:cNvPr id="275" name="Google Shape;275;p35"/>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rPr lang="en-IN" sz="2000"/>
              <a:t>Soumyajit Karmakar (1901200): SRS, ERD, Backend Database structure using MongoDB Atlas and Slides</a:t>
            </a:r>
            <a:endParaRPr sz="2000"/>
          </a:p>
          <a:p>
            <a:pPr indent="0" lvl="0" marL="0" rtl="0" algn="l">
              <a:spcBef>
                <a:spcPts val="900"/>
              </a:spcBef>
              <a:spcAft>
                <a:spcPts val="0"/>
              </a:spcAft>
              <a:buNone/>
            </a:pPr>
            <a:r>
              <a:rPr lang="en-IN" sz="2000"/>
              <a:t>Yatn Bangad (1901222) : Frontend using React &amp; auth backend, testing using Mocha and Chai, SRS functional requirements</a:t>
            </a:r>
            <a:endParaRPr sz="2000"/>
          </a:p>
          <a:p>
            <a:pPr indent="0" lvl="0" marL="0" rtl="0" algn="l">
              <a:spcBef>
                <a:spcPts val="900"/>
              </a:spcBef>
              <a:spcAft>
                <a:spcPts val="0"/>
              </a:spcAft>
              <a:buNone/>
            </a:pPr>
            <a:r>
              <a:rPr lang="en-IN" sz="2000"/>
              <a:t>Ujjwal Goel (1901209): API, database connection and queries, UI (login page, courses page)</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853551" y="2053075"/>
            <a:ext cx="7025100" cy="1734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IN" sz="9600"/>
              <a:t>Thank 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IN"/>
              <a:t>About DySAS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IN"/>
              <a:t>Brief Introduction</a:t>
            </a:r>
            <a:endParaRPr/>
          </a:p>
        </p:txBody>
      </p:sp>
      <p:sp>
        <p:nvSpPr>
          <p:cNvPr id="162" name="Google Shape;162;p17"/>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lnSpcReduction="20000"/>
          </a:bodyPr>
          <a:lstStyle/>
          <a:p>
            <a:pPr indent="-182880" lvl="0" marL="182880" rtl="0" algn="l">
              <a:lnSpc>
                <a:spcPct val="115000"/>
              </a:lnSpc>
              <a:spcBef>
                <a:spcPts val="1000"/>
              </a:spcBef>
              <a:spcAft>
                <a:spcPts val="0"/>
              </a:spcAft>
              <a:buSzPts val="1500"/>
              <a:buChar char="●"/>
            </a:pPr>
            <a:r>
              <a:rPr lang="en-IN"/>
              <a:t>Examinations are a very integral part of everyone’s life. It provides a platform where people can prove their knowledge and capabilities. As exams are used to determine a person's success and career, it is really important to ensure that these actually provide a fair opportunity to everyone.</a:t>
            </a:r>
            <a:endParaRPr/>
          </a:p>
          <a:p>
            <a:pPr indent="-182880" lvl="0" marL="182880" rtl="0" algn="l">
              <a:lnSpc>
                <a:spcPct val="115000"/>
              </a:lnSpc>
              <a:spcBef>
                <a:spcPts val="1000"/>
              </a:spcBef>
              <a:spcAft>
                <a:spcPts val="0"/>
              </a:spcAft>
              <a:buSzPts val="1500"/>
              <a:buChar char="●"/>
            </a:pPr>
            <a:r>
              <a:rPr lang="en-IN"/>
              <a:t>We believe the </a:t>
            </a:r>
            <a:r>
              <a:rPr lang="en-IN"/>
              <a:t>age-old</a:t>
            </a:r>
            <a:r>
              <a:rPr lang="en-IN"/>
              <a:t> method of having a fixed set of question paper does not satisfy </a:t>
            </a:r>
            <a:r>
              <a:rPr lang="en-IN"/>
              <a:t>these</a:t>
            </a:r>
            <a:r>
              <a:rPr lang="en-IN"/>
              <a:t> criteria properly. A few decades back when internet and the other technologies were not available, it was the only option, but now with all these advancements we believe we can reinvent and improve the process of examination to make it more convenient for both the examinees and the examiner.</a:t>
            </a:r>
            <a:endParaRPr/>
          </a:p>
          <a:p>
            <a:pPr indent="-182880" lvl="0" marL="182880" rtl="0" algn="l">
              <a:lnSpc>
                <a:spcPct val="115000"/>
              </a:lnSpc>
              <a:spcBef>
                <a:spcPts val="1000"/>
              </a:spcBef>
              <a:spcAft>
                <a:spcPts val="0"/>
              </a:spcAft>
              <a:buSzPts val="1500"/>
              <a:buChar char="●"/>
            </a:pPr>
            <a:r>
              <a:rPr lang="en-IN"/>
              <a:t>We believe having a fixed set of questions for evaluation induces bias in the results. If the exam is </a:t>
            </a:r>
            <a:r>
              <a:rPr lang="en-IN"/>
              <a:t>easy,</a:t>
            </a:r>
            <a:r>
              <a:rPr lang="en-IN"/>
              <a:t> then the density at the higher end increases as more and more people get good </a:t>
            </a:r>
            <a:r>
              <a:rPr lang="en-IN"/>
              <a:t>marks,</a:t>
            </a:r>
            <a:r>
              <a:rPr lang="en-IN"/>
              <a:t> thus differentiating the examinees become difficult. </a:t>
            </a:r>
            <a:r>
              <a:rPr lang="en-IN"/>
              <a:t>Similarly,</a:t>
            </a:r>
            <a:r>
              <a:rPr lang="en-IN"/>
              <a:t> tougher exams increase the density at the lower </a:t>
            </a:r>
            <a:r>
              <a:rPr lang="en-IN"/>
              <a:t>end,</a:t>
            </a:r>
            <a:r>
              <a:rPr lang="en-IN"/>
              <a:t> and thus differentiating becomes difficult again.</a:t>
            </a:r>
            <a:endParaRPr/>
          </a:p>
          <a:p>
            <a:pPr indent="-182880" lvl="0" marL="182880" rtl="0" algn="l">
              <a:lnSpc>
                <a:spcPct val="115000"/>
              </a:lnSpc>
              <a:spcBef>
                <a:spcPts val="1000"/>
              </a:spcBef>
              <a:spcAft>
                <a:spcPts val="1000"/>
              </a:spcAft>
              <a:buSzPts val="1500"/>
              <a:buChar char="●"/>
            </a:pPr>
            <a:r>
              <a:rPr lang="en-IN"/>
              <a:t>Setting a perfectly balanced paper is a really difficult task which requires a lot of time which could have been used in other useful purposes otherwise.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IN"/>
              <a:t>Idea: Examinee point-of-view</a:t>
            </a:r>
            <a:endParaRPr/>
          </a:p>
        </p:txBody>
      </p:sp>
      <p:sp>
        <p:nvSpPr>
          <p:cNvPr id="168" name="Google Shape;168;p1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0" algn="l">
              <a:lnSpc>
                <a:spcPct val="115000"/>
              </a:lnSpc>
              <a:spcBef>
                <a:spcPts val="1000"/>
              </a:spcBef>
              <a:spcAft>
                <a:spcPts val="0"/>
              </a:spcAft>
              <a:buSzPts val="1500"/>
              <a:buChar char="●"/>
            </a:pPr>
            <a:r>
              <a:rPr lang="en-IN"/>
              <a:t>We propose a software which creates the question paper for each examinee on the fly, depending on the current performance of the person.</a:t>
            </a:r>
            <a:endParaRPr/>
          </a:p>
          <a:p>
            <a:pPr indent="-182880" lvl="0" marL="182880" rtl="0" algn="l">
              <a:lnSpc>
                <a:spcPct val="115000"/>
              </a:lnSpc>
              <a:spcBef>
                <a:spcPts val="1000"/>
              </a:spcBef>
              <a:spcAft>
                <a:spcPts val="0"/>
              </a:spcAft>
              <a:buSzPts val="1500"/>
              <a:buChar char="●"/>
            </a:pPr>
            <a:r>
              <a:rPr lang="en-IN"/>
              <a:t>If a student is able to correctly answer some questions in a </a:t>
            </a:r>
            <a:r>
              <a:rPr lang="en-IN"/>
              <a:t>row,</a:t>
            </a:r>
            <a:r>
              <a:rPr lang="en-IN"/>
              <a:t> then the difficulty and the marks of the subsequent questions would be increased </a:t>
            </a:r>
            <a:r>
              <a:rPr lang="en-IN"/>
              <a:t>to</a:t>
            </a:r>
            <a:r>
              <a:rPr lang="en-IN"/>
              <a:t> allow the student to show his/her true potential.</a:t>
            </a:r>
            <a:endParaRPr/>
          </a:p>
          <a:p>
            <a:pPr indent="-182880" lvl="0" marL="182880" rtl="0" algn="l">
              <a:lnSpc>
                <a:spcPct val="115000"/>
              </a:lnSpc>
              <a:spcBef>
                <a:spcPts val="1000"/>
              </a:spcBef>
              <a:spcAft>
                <a:spcPts val="0"/>
              </a:spcAft>
              <a:buSzPts val="1500"/>
              <a:buChar char="●"/>
            </a:pPr>
            <a:r>
              <a:rPr lang="en-IN"/>
              <a:t>On the other </a:t>
            </a:r>
            <a:r>
              <a:rPr lang="en-IN"/>
              <a:t>hand,</a:t>
            </a:r>
            <a:r>
              <a:rPr lang="en-IN"/>
              <a:t> if a student is unable to answer some </a:t>
            </a:r>
            <a:r>
              <a:rPr lang="en-IN"/>
              <a:t>questions,</a:t>
            </a:r>
            <a:r>
              <a:rPr lang="en-IN"/>
              <a:t> then the difficulty and marks of the subsequent questions would be reduced </a:t>
            </a:r>
            <a:r>
              <a:rPr lang="en-IN"/>
              <a:t>to</a:t>
            </a:r>
            <a:r>
              <a:rPr lang="en-IN"/>
              <a:t> allow the </a:t>
            </a:r>
            <a:r>
              <a:rPr lang="en-IN"/>
              <a:t>examinee</a:t>
            </a:r>
            <a:r>
              <a:rPr lang="en-IN"/>
              <a:t> to attempt whatever he/she has prepared.</a:t>
            </a:r>
            <a:endParaRPr/>
          </a:p>
          <a:p>
            <a:pPr indent="-201930" lvl="0" marL="182880" rtl="0" algn="l">
              <a:lnSpc>
                <a:spcPct val="115000"/>
              </a:lnSpc>
              <a:spcBef>
                <a:spcPts val="1000"/>
              </a:spcBef>
              <a:spcAft>
                <a:spcPts val="1000"/>
              </a:spcAft>
              <a:buSzPts val="1800"/>
              <a:buChar char="●"/>
            </a:pPr>
            <a:r>
              <a:rPr lang="en-IN"/>
              <a:t>This makes sure that the exam is able </a:t>
            </a:r>
            <a:r>
              <a:rPr lang="en-IN"/>
              <a:t>to</a:t>
            </a:r>
            <a:r>
              <a:rPr lang="en-IN"/>
              <a:t> capture the examinee’s capabilities properly.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000"/>
              <a:buFont typeface="Century Gothic"/>
              <a:buNone/>
            </a:pPr>
            <a:r>
              <a:rPr lang="en-IN"/>
              <a:t>Idea: Examiner point-of-view</a:t>
            </a:r>
            <a:endParaRPr/>
          </a:p>
        </p:txBody>
      </p:sp>
      <p:sp>
        <p:nvSpPr>
          <p:cNvPr id="174" name="Google Shape;174;p19"/>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61950" lvl="0" marL="457200" rtl="0" algn="l">
              <a:lnSpc>
                <a:spcPct val="115000"/>
              </a:lnSpc>
              <a:spcBef>
                <a:spcPts val="1000"/>
              </a:spcBef>
              <a:spcAft>
                <a:spcPts val="0"/>
              </a:spcAft>
              <a:buSzPts val="2100"/>
              <a:buChar char="●"/>
            </a:pPr>
            <a:r>
              <a:rPr lang="en-IN" sz="2000"/>
              <a:t>For the </a:t>
            </a:r>
            <a:r>
              <a:rPr lang="en-IN" sz="2000"/>
              <a:t>examiner,</a:t>
            </a:r>
            <a:r>
              <a:rPr lang="en-IN" sz="2000"/>
              <a:t> a dedicated question bank is set up where he/she can upload </a:t>
            </a:r>
            <a:r>
              <a:rPr lang="en-IN" sz="2000"/>
              <a:t>questions long with its difficulty all year round.</a:t>
            </a:r>
            <a:endParaRPr sz="2000"/>
          </a:p>
          <a:p>
            <a:pPr indent="-361950" lvl="0" marL="457200" rtl="0" algn="l">
              <a:lnSpc>
                <a:spcPct val="115000"/>
              </a:lnSpc>
              <a:spcBef>
                <a:spcPts val="1000"/>
              </a:spcBef>
              <a:spcAft>
                <a:spcPts val="0"/>
              </a:spcAft>
              <a:buSzPts val="2100"/>
              <a:buChar char="●"/>
            </a:pPr>
            <a:r>
              <a:rPr lang="en-IN" sz="2000"/>
              <a:t>At the time of exam, the examiner has to determine the duration and the software will automatically pick questions from the bank.</a:t>
            </a:r>
            <a:endParaRPr sz="2000"/>
          </a:p>
          <a:p>
            <a:pPr indent="-361950" lvl="0" marL="457200" rtl="0" algn="l">
              <a:lnSpc>
                <a:spcPct val="115000"/>
              </a:lnSpc>
              <a:spcBef>
                <a:spcPts val="1000"/>
              </a:spcBef>
              <a:spcAft>
                <a:spcPts val="1000"/>
              </a:spcAft>
              <a:buSzPts val="2100"/>
              <a:buChar char="●"/>
            </a:pPr>
            <a:r>
              <a:rPr lang="en-IN" sz="2000"/>
              <a:t>This approach saves time and effort of the examiner while reducing any kind of bias in the paper.</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IN"/>
              <a:t>User characteristics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t>User characteristics</a:t>
            </a:r>
            <a:endParaRPr/>
          </a:p>
        </p:txBody>
      </p:sp>
      <p:sp>
        <p:nvSpPr>
          <p:cNvPr id="185" name="Google Shape;185;p21"/>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sz="2000"/>
              <a:t>Our users can be divided into 2 categories:</a:t>
            </a:r>
            <a:endParaRPr sz="2000"/>
          </a:p>
          <a:p>
            <a:pPr indent="-355600" lvl="0" marL="457200" rtl="0" algn="l">
              <a:spcBef>
                <a:spcPts val="1600"/>
              </a:spcBef>
              <a:spcAft>
                <a:spcPts val="0"/>
              </a:spcAft>
              <a:buSzPts val="2000"/>
              <a:buChar char="●"/>
            </a:pPr>
            <a:r>
              <a:rPr lang="en-IN" sz="2000"/>
              <a:t>Administrators:</a:t>
            </a:r>
            <a:endParaRPr sz="2000"/>
          </a:p>
          <a:p>
            <a:pPr indent="-342900" lvl="1" marL="914400" rtl="0" algn="l">
              <a:spcBef>
                <a:spcPts val="0"/>
              </a:spcBef>
              <a:spcAft>
                <a:spcPts val="0"/>
              </a:spcAft>
              <a:buSzPts val="1800"/>
              <a:buChar char="○"/>
            </a:pPr>
            <a:r>
              <a:rPr lang="en-IN" sz="1800"/>
              <a:t>These users are </a:t>
            </a:r>
            <a:r>
              <a:rPr lang="en-IN" sz="1800"/>
              <a:t>essentially the teachers of the class.</a:t>
            </a:r>
            <a:endParaRPr sz="1800"/>
          </a:p>
          <a:p>
            <a:pPr indent="-342900" lvl="1" marL="914400" rtl="0" algn="l">
              <a:spcBef>
                <a:spcPts val="0"/>
              </a:spcBef>
              <a:spcAft>
                <a:spcPts val="0"/>
              </a:spcAft>
              <a:buSzPts val="1800"/>
              <a:buChar char="○"/>
            </a:pPr>
            <a:r>
              <a:rPr lang="en-IN" sz="1800"/>
              <a:t>They are granted the privilege to create classrooms, tests, validate results and respond to objections raised.</a:t>
            </a:r>
            <a:endParaRPr sz="1800"/>
          </a:p>
          <a:p>
            <a:pPr indent="-355600" lvl="0" marL="457200" rtl="0" algn="l">
              <a:spcBef>
                <a:spcPts val="0"/>
              </a:spcBef>
              <a:spcAft>
                <a:spcPts val="0"/>
              </a:spcAft>
              <a:buSzPts val="2000"/>
              <a:buChar char="●"/>
            </a:pPr>
            <a:r>
              <a:rPr lang="en-IN" sz="2000"/>
              <a:t>Users:</a:t>
            </a:r>
            <a:endParaRPr sz="2000"/>
          </a:p>
          <a:p>
            <a:pPr indent="-342900" lvl="1" marL="914400" rtl="0" algn="l">
              <a:spcBef>
                <a:spcPts val="0"/>
              </a:spcBef>
              <a:spcAft>
                <a:spcPts val="0"/>
              </a:spcAft>
              <a:buSzPts val="1800"/>
              <a:buChar char="○"/>
            </a:pPr>
            <a:r>
              <a:rPr lang="en-IN" sz="1800"/>
              <a:t>These users are essentially the students of the class.</a:t>
            </a:r>
            <a:endParaRPr sz="1800"/>
          </a:p>
          <a:p>
            <a:pPr indent="-342900" lvl="1" marL="914400" rtl="0" algn="l">
              <a:spcBef>
                <a:spcPts val="0"/>
              </a:spcBef>
              <a:spcAft>
                <a:spcPts val="0"/>
              </a:spcAft>
              <a:buSzPts val="1800"/>
              <a:buChar char="○"/>
            </a:pPr>
            <a:r>
              <a:rPr lang="en-IN" sz="1800"/>
              <a:t> They are made a part of classes by their administrators and are then allowed to give tests, view </a:t>
            </a:r>
            <a:r>
              <a:rPr lang="en-IN" sz="1800"/>
              <a:t>results</a:t>
            </a:r>
            <a:r>
              <a:rPr lang="en-IN" sz="1800"/>
              <a:t> and raise objections if they feel so.</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IN"/>
              <a:t>Design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