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Arial"/>
              <a:buChar char="●"/>
            </a:pPr>
            <a:r>
              <a:rPr lang="en" sz="800">
                <a:solidFill>
                  <a:schemeClr val="dk1"/>
                </a:solidFill>
                <a:latin typeface="Times New Roman"/>
                <a:ea typeface="Times New Roman"/>
                <a:cs typeface="Times New Roman"/>
                <a:sym typeface="Times New Roman"/>
              </a:rPr>
              <a:t>Optical Character Recognition (OCR) là công nghệ quan trọng cho việc chuyển đổi văn bản từ hình ảnh thành dạng chữ viết số, đóng vai trò then chốt trong nhiều ứng dụng như số hóa tài liệu, nhận dạng chữ viết tay, và trích xuất thông tin từ hình ảnh. Mặc dù đã đạt được nhiều tiến bộ đáng kể, OCR vẫn phải đối mặt với nhiều thách thức, đặc biệt khi làm việc với các ngôn ngữ phức tạp như tiếng Việt. Ngôn ngữ này không chỉ có dấu câu phức tạp mà còn có hệ thống ký tự đa dạng, đòi hỏi các mô hình OCR phải có khả năng xử lý tinh vi và chính xác.</a:t>
            </a:r>
            <a:endParaRPr sz="8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Arial"/>
              <a:buChar char="●"/>
            </a:pPr>
            <a:r>
              <a:rPr lang="en" sz="800">
                <a:solidFill>
                  <a:schemeClr val="dk1"/>
                </a:solidFill>
                <a:latin typeface="Times New Roman"/>
                <a:ea typeface="Times New Roman"/>
                <a:cs typeface="Times New Roman"/>
                <a:sym typeface="Times New Roman"/>
              </a:rPr>
              <a:t>    Một hệ thống ORC thường gồm 2 phần chính: Text Detection và Text Recognition. Về Text Detection, có thể sử dụng các mô hình có hiệu suất cao như YOLO để phát hiện văn bản.Tuy nhiên, bài nghiên cứu này sẽ chủ yếu tập trung vào Text Recognition. Về Text Recognition, các mô hình trước đó hầu hết đều theo dạng CRNN để hiểu nội dung bức ảnh và sử dụng thêm một mạng RNN để sinh ra output, điều này khá là giống cấu trúc Encoder-Decoder của Transformer.</a:t>
            </a:r>
            <a:endParaRPr sz="8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Arial"/>
              <a:buChar char="●"/>
            </a:pPr>
            <a:r>
              <a:rPr lang="en" sz="800">
                <a:solidFill>
                  <a:schemeClr val="dk1"/>
                </a:solidFill>
                <a:latin typeface="Times New Roman"/>
                <a:ea typeface="Times New Roman"/>
                <a:cs typeface="Times New Roman"/>
                <a:sym typeface="Times New Roman"/>
              </a:rPr>
              <a:t>    Trong vài năm gần đây, các mô hình Transformer đã chứng tỏ khả năng vượt trội trong nhiều tác vụ xử lý ngôn ngữ tự nhiên (NLP) và thị giác máy tính (CV). Với khả năng xử lý mạnh mẽ, Transformer không chỉ phù hợp cho việc hiểu ngữ cảnh trong văn bản mà còn có thể áp dụng hiệu quả cho các nhiệm vụ OCR. Mô hình Transformer cho phép học các đặc trưng ngữ cảnh từ dữ liệu hình ảnh văn bản, giúp cải thiện đáng kể độ chính xác và hiệu suất nhận dạng.</a:t>
            </a:r>
            <a:endParaRPr sz="8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Arial"/>
              <a:buChar char="●"/>
            </a:pPr>
            <a:r>
              <a:rPr lang="en" sz="800">
                <a:solidFill>
                  <a:schemeClr val="dk1"/>
                </a:solidFill>
                <a:latin typeface="Times New Roman"/>
                <a:ea typeface="Times New Roman"/>
                <a:cs typeface="Times New Roman"/>
                <a:sym typeface="Times New Roman"/>
              </a:rPr>
              <a:t>    Quá trình fine-tune mô hình OCR sử dụng Transformer (TrOCR) cho dữ liệu chữ viết tay tiếng Việt là một bước quan trọng nhằm tối ưu hóa hiệu suất nhận dạng. Dữ liệu chữ viết tay tiếng Việt có nhiều đặc điểm riêng biệt, bao gồm các dấu thanh, dấu câu, các ký tự đặc biệt và cách viết của mỗi người. Fine-tune mô hình giúp mô hình Transformer hiểu và xử lý tốt hơn những đặc trưng này, từ đó cải thiện độ chính xác của kết quả nhận dạng.</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513cd6b4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513cd6b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UIT.CS519.O21.KHTN.ResearchMethodology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0" Type="http://schemas.openxmlformats.org/officeDocument/2006/relationships/hyperlink" Target="https://dblp.org/pid/c/AlfredoCuzzocrea.html" TargetMode="External"/><Relationship Id="rId20" Type="http://schemas.openxmlformats.org/officeDocument/2006/relationships/hyperlink" Target="https://dblp.org/pid/184/3736.html" TargetMode="External"/><Relationship Id="rId42" Type="http://schemas.openxmlformats.org/officeDocument/2006/relationships/hyperlink" Target="https://dblp.org/pid/29/654.html" TargetMode="External"/><Relationship Id="rId41" Type="http://schemas.openxmlformats.org/officeDocument/2006/relationships/hyperlink" Target="https://dblp.org/pid/51/6949.html" TargetMode="External"/><Relationship Id="rId22" Type="http://schemas.openxmlformats.org/officeDocument/2006/relationships/hyperlink" Target="https://dblp.org/pid/39/1762.html" TargetMode="External"/><Relationship Id="rId21" Type="http://schemas.openxmlformats.org/officeDocument/2006/relationships/hyperlink" Target="https://dblp.org/pid/202/2262.html" TargetMode="External"/><Relationship Id="rId43" Type="http://schemas.openxmlformats.org/officeDocument/2006/relationships/hyperlink" Target="https://dblp.org/db/journals/corr/corr2303.html#abs-2303-07514" TargetMode="External"/><Relationship Id="rId24" Type="http://schemas.openxmlformats.org/officeDocument/2006/relationships/hyperlink" Target="https://dblp.org/db/conf/nips/nips2017.html#VaswaniSPUJGKP17" TargetMode="External"/><Relationship Id="rId23" Type="http://schemas.openxmlformats.org/officeDocument/2006/relationships/hyperlink" Target="https://dblp.org/pid/184/3747.html"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blp.org/pid/91/1271.html" TargetMode="External"/><Relationship Id="rId4" Type="http://schemas.openxmlformats.org/officeDocument/2006/relationships/hyperlink" Target="https://dblp.org/pid/254/8010.html" TargetMode="External"/><Relationship Id="rId9" Type="http://schemas.openxmlformats.org/officeDocument/2006/relationships/hyperlink" Target="https://dblp.org/pid/74/6770.html" TargetMode="External"/><Relationship Id="rId26" Type="http://schemas.openxmlformats.org/officeDocument/2006/relationships/hyperlink" Target="https://dblp.org/pid/242/9407.html" TargetMode="External"/><Relationship Id="rId25" Type="http://schemas.openxmlformats.org/officeDocument/2006/relationships/hyperlink" Target="https://dblp.org/pid/255/5015.html" TargetMode="External"/><Relationship Id="rId28" Type="http://schemas.openxmlformats.org/officeDocument/2006/relationships/hyperlink" Target="https://dblp.org/pid/362/5162.html" TargetMode="External"/><Relationship Id="rId27" Type="http://schemas.openxmlformats.org/officeDocument/2006/relationships/hyperlink" Target="https://dblp.org/pid/362/5012.html" TargetMode="External"/><Relationship Id="rId5" Type="http://schemas.openxmlformats.org/officeDocument/2006/relationships/hyperlink" Target="https://dblp.org/pid/233/5857.html" TargetMode="External"/><Relationship Id="rId6" Type="http://schemas.openxmlformats.org/officeDocument/2006/relationships/hyperlink" Target="https://dblp.org/pid/47/5523-1.html" TargetMode="External"/><Relationship Id="rId29" Type="http://schemas.openxmlformats.org/officeDocument/2006/relationships/hyperlink" Target="https://dblp.org/pid/18/2679.html" TargetMode="External"/><Relationship Id="rId7" Type="http://schemas.openxmlformats.org/officeDocument/2006/relationships/hyperlink" Target="https://dblp.org/pid/30/6535.html" TargetMode="External"/><Relationship Id="rId8" Type="http://schemas.openxmlformats.org/officeDocument/2006/relationships/hyperlink" Target="https://dblp.org/pid/31/926.html" TargetMode="External"/><Relationship Id="rId31" Type="http://schemas.openxmlformats.org/officeDocument/2006/relationships/hyperlink" Target="https://dblp.org/pid/160/1040.html" TargetMode="External"/><Relationship Id="rId30" Type="http://schemas.openxmlformats.org/officeDocument/2006/relationships/hyperlink" Target="https://dblp.org/pid/160/9830.html" TargetMode="External"/><Relationship Id="rId11" Type="http://schemas.openxmlformats.org/officeDocument/2006/relationships/hyperlink" Target="https://dblp.org/pid/72/5870.html" TargetMode="External"/><Relationship Id="rId33" Type="http://schemas.openxmlformats.org/officeDocument/2006/relationships/hyperlink" Target="https://dblp.org/pid/326/8240.html" TargetMode="External"/><Relationship Id="rId10" Type="http://schemas.openxmlformats.org/officeDocument/2006/relationships/hyperlink" Target="https://dblp.org/pid/76/2866-1.html" TargetMode="External"/><Relationship Id="rId32" Type="http://schemas.openxmlformats.org/officeDocument/2006/relationships/hyperlink" Target="https://dblp.org/db/journals/corr/corr2312.html#abs-2312-09037" TargetMode="External"/><Relationship Id="rId13" Type="http://schemas.openxmlformats.org/officeDocument/2006/relationships/hyperlink" Target="https://dblp.org/pid/287/4687.html" TargetMode="External"/><Relationship Id="rId35" Type="http://schemas.openxmlformats.org/officeDocument/2006/relationships/hyperlink" Target="https://dblp.org/pid/86/2170.html" TargetMode="External"/><Relationship Id="rId12" Type="http://schemas.openxmlformats.org/officeDocument/2006/relationships/hyperlink" Target="https://dblp.org/db/conf/aaai/aaai2023.html#LiLC0LFZ0W23" TargetMode="External"/><Relationship Id="rId34" Type="http://schemas.openxmlformats.org/officeDocument/2006/relationships/hyperlink" Target="https://dblp.org/pid/164/9319.html" TargetMode="External"/><Relationship Id="rId15" Type="http://schemas.openxmlformats.org/officeDocument/2006/relationships/hyperlink" Target="https://dblp.org/db/journals/corr/corr2302.html#abs-2302-06308" TargetMode="External"/><Relationship Id="rId37" Type="http://schemas.openxmlformats.org/officeDocument/2006/relationships/hyperlink" Target="https://dblp.org/db/journals/corr/corr2305.html#abs-2305-02593" TargetMode="External"/><Relationship Id="rId14" Type="http://schemas.openxmlformats.org/officeDocument/2006/relationships/hyperlink" Target="https://dblp.org/pid/31/4629.html" TargetMode="External"/><Relationship Id="rId36" Type="http://schemas.openxmlformats.org/officeDocument/2006/relationships/hyperlink" Target="https://dblp.org/pid/c/RitaCucchiara.html" TargetMode="External"/><Relationship Id="rId17" Type="http://schemas.openxmlformats.org/officeDocument/2006/relationships/hyperlink" Target="https://dblp.org/pid/80/4668.html" TargetMode="External"/><Relationship Id="rId39" Type="http://schemas.openxmlformats.org/officeDocument/2006/relationships/hyperlink" Target="https://dblp.org/pid/67/1486.html" TargetMode="External"/><Relationship Id="rId16" Type="http://schemas.openxmlformats.org/officeDocument/2006/relationships/hyperlink" Target="https://dblp.org/pid/26/9012.html" TargetMode="External"/><Relationship Id="rId38" Type="http://schemas.openxmlformats.org/officeDocument/2006/relationships/hyperlink" Target="https://dblp.org/pid/331/5591.html" TargetMode="External"/><Relationship Id="rId19" Type="http://schemas.openxmlformats.org/officeDocument/2006/relationships/hyperlink" Target="https://dblp.org/pid/87/4805.html" TargetMode="External"/><Relationship Id="rId18" Type="http://schemas.openxmlformats.org/officeDocument/2006/relationships/hyperlink" Target="https://dblp.org/pid/202/2051.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60950" y="670275"/>
            <a:ext cx="8222100" cy="16383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990"/>
              <a:buNone/>
            </a:pPr>
            <a:r>
              <a:rPr b="1" lang="en" sz="2560"/>
              <a:t>TINH CHỈNH MÔ HÌNH NHẬN DIỆN KÝ TỰ QUANG HỌC (OCR) SỬ DỤNG TRANSFORMER </a:t>
            </a:r>
            <a:endParaRPr b="1" sz="2560"/>
          </a:p>
          <a:p>
            <a:pPr indent="0" lvl="0" marL="0" rtl="0" algn="ctr">
              <a:lnSpc>
                <a:spcPct val="150000"/>
              </a:lnSpc>
              <a:spcBef>
                <a:spcPts val="0"/>
              </a:spcBef>
              <a:spcAft>
                <a:spcPts val="0"/>
              </a:spcAft>
              <a:buSzPts val="990"/>
              <a:buNone/>
            </a:pPr>
            <a:r>
              <a:rPr b="1" lang="en" sz="2560"/>
              <a:t>CHO NHẬN DIỆN CHỮ VIẾT TAY TIẾNG VIỆT.</a:t>
            </a:r>
            <a:endParaRPr b="1" sz="4180"/>
          </a:p>
        </p:txBody>
      </p:sp>
      <p:sp>
        <p:nvSpPr>
          <p:cNvPr id="67" name="Google Shape;67;p13"/>
          <p:cNvSpPr txBox="1"/>
          <p:nvPr>
            <p:ph type="title"/>
          </p:nvPr>
        </p:nvSpPr>
        <p:spPr>
          <a:xfrm>
            <a:off x="2208000" y="2308575"/>
            <a:ext cx="47280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Nguyễn Duy Thắng - 22521333</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73" name="Google Shape;73;p1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t>Lớp: CS519.</a:t>
            </a:r>
            <a:r>
              <a:rPr lang="en"/>
              <a:t>O21.KHTN</a:t>
            </a:r>
            <a:endParaRPr/>
          </a:p>
          <a:p>
            <a:pPr indent="-368300" lvl="0" marL="457200" rtl="0" algn="l">
              <a:spcBef>
                <a:spcPts val="0"/>
              </a:spcBef>
              <a:spcAft>
                <a:spcPts val="0"/>
              </a:spcAft>
              <a:buSzPts val="2200"/>
              <a:buFont typeface="Arial"/>
              <a:buChar char="●"/>
            </a:pPr>
            <a:r>
              <a:rPr lang="en"/>
              <a:t>Link Github: https://github.com/DyThen-Kumo/CS519.O21.KHTN</a:t>
            </a:r>
            <a:endParaRPr/>
          </a:p>
          <a:p>
            <a:pPr indent="-368300" lvl="0" marL="457200" rtl="0" algn="l">
              <a:spcBef>
                <a:spcPts val="0"/>
              </a:spcBef>
              <a:spcAft>
                <a:spcPts val="0"/>
              </a:spcAft>
              <a:buSzPts val="2200"/>
              <a:buChar char="●"/>
            </a:pPr>
            <a:r>
              <a:rPr lang="en"/>
              <a:t>Link YouTube video: </a:t>
            </a:r>
            <a:endParaRPr/>
          </a:p>
          <a:p>
            <a:pPr indent="-368300" lvl="0" marL="457200" rtl="0" algn="l">
              <a:spcBef>
                <a:spcPts val="0"/>
              </a:spcBef>
              <a:spcAft>
                <a:spcPts val="0"/>
              </a:spcAft>
              <a:buSzPts val="2200"/>
              <a:buChar char="●"/>
            </a:pPr>
            <a:r>
              <a:rPr lang="en"/>
              <a:t>Ảnh + Họ và Tên: Nguyễn Duy Thắng</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74" name="Google Shape;74;p14"/>
          <p:cNvPicPr preferRelativeResize="0"/>
          <p:nvPr/>
        </p:nvPicPr>
        <p:blipFill>
          <a:blip r:embed="rId3">
            <a:alphaModFix/>
          </a:blip>
          <a:stretch>
            <a:fillRect/>
          </a:stretch>
        </p:blipFill>
        <p:spPr>
          <a:xfrm>
            <a:off x="5870275" y="2385500"/>
            <a:ext cx="2823726" cy="21177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0" name="Google Shape;80;p15"/>
          <p:cNvSpPr txBox="1"/>
          <p:nvPr/>
        </p:nvSpPr>
        <p:spPr>
          <a:xfrm>
            <a:off x="1889525" y="1798000"/>
            <a:ext cx="6684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OCR</a:t>
            </a:r>
            <a:endParaRPr sz="1800">
              <a:solidFill>
                <a:schemeClr val="lt2"/>
              </a:solidFill>
              <a:latin typeface="Roboto"/>
              <a:ea typeface="Roboto"/>
              <a:cs typeface="Roboto"/>
              <a:sym typeface="Roboto"/>
            </a:endParaRPr>
          </a:p>
        </p:txBody>
      </p:sp>
      <p:sp>
        <p:nvSpPr>
          <p:cNvPr id="81" name="Google Shape;81;p15"/>
          <p:cNvSpPr txBox="1"/>
          <p:nvPr/>
        </p:nvSpPr>
        <p:spPr>
          <a:xfrm>
            <a:off x="3569550" y="1105875"/>
            <a:ext cx="20049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Text Detection</a:t>
            </a:r>
            <a:endParaRPr sz="1800">
              <a:solidFill>
                <a:schemeClr val="lt2"/>
              </a:solidFill>
              <a:latin typeface="Roboto"/>
              <a:ea typeface="Roboto"/>
              <a:cs typeface="Roboto"/>
              <a:sym typeface="Roboto"/>
            </a:endParaRPr>
          </a:p>
        </p:txBody>
      </p:sp>
      <p:sp>
        <p:nvSpPr>
          <p:cNvPr id="82" name="Google Shape;82;p15"/>
          <p:cNvSpPr txBox="1"/>
          <p:nvPr/>
        </p:nvSpPr>
        <p:spPr>
          <a:xfrm>
            <a:off x="3569550" y="2609550"/>
            <a:ext cx="20049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Text Recognition</a:t>
            </a:r>
            <a:endParaRPr sz="1800">
              <a:solidFill>
                <a:schemeClr val="lt2"/>
              </a:solidFill>
              <a:latin typeface="Roboto"/>
              <a:ea typeface="Roboto"/>
              <a:cs typeface="Roboto"/>
              <a:sym typeface="Roboto"/>
            </a:endParaRPr>
          </a:p>
        </p:txBody>
      </p:sp>
      <p:cxnSp>
        <p:nvCxnSpPr>
          <p:cNvPr id="83" name="Google Shape;83;p15"/>
          <p:cNvCxnSpPr>
            <a:stCxn id="80" idx="3"/>
            <a:endCxn id="81" idx="1"/>
          </p:cNvCxnSpPr>
          <p:nvPr/>
        </p:nvCxnSpPr>
        <p:spPr>
          <a:xfrm flipH="1" rot="10800000">
            <a:off x="2557925" y="1380400"/>
            <a:ext cx="1011600" cy="6921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5"/>
          <p:cNvCxnSpPr>
            <a:stCxn id="80" idx="3"/>
            <a:endCxn id="82" idx="1"/>
          </p:cNvCxnSpPr>
          <p:nvPr/>
        </p:nvCxnSpPr>
        <p:spPr>
          <a:xfrm>
            <a:off x="2557925" y="2072500"/>
            <a:ext cx="1011600" cy="8115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5"/>
          <p:cNvSpPr txBox="1"/>
          <p:nvPr/>
        </p:nvSpPr>
        <p:spPr>
          <a:xfrm>
            <a:off x="3569550" y="3600050"/>
            <a:ext cx="6684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Data</a:t>
            </a:r>
            <a:endParaRPr sz="1800">
              <a:solidFill>
                <a:schemeClr val="lt2"/>
              </a:solidFill>
              <a:latin typeface="Roboto"/>
              <a:ea typeface="Roboto"/>
              <a:cs typeface="Roboto"/>
              <a:sym typeface="Roboto"/>
            </a:endParaRPr>
          </a:p>
        </p:txBody>
      </p:sp>
      <p:sp>
        <p:nvSpPr>
          <p:cNvPr id="86" name="Google Shape;86;p15"/>
          <p:cNvSpPr txBox="1"/>
          <p:nvPr/>
        </p:nvSpPr>
        <p:spPr>
          <a:xfrm>
            <a:off x="4807575" y="3600050"/>
            <a:ext cx="10263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TrOCR</a:t>
            </a:r>
            <a:endParaRPr sz="1800">
              <a:solidFill>
                <a:schemeClr val="lt2"/>
              </a:solidFill>
              <a:latin typeface="Roboto"/>
              <a:ea typeface="Roboto"/>
              <a:cs typeface="Roboto"/>
              <a:sym typeface="Roboto"/>
            </a:endParaRPr>
          </a:p>
        </p:txBody>
      </p:sp>
      <p:cxnSp>
        <p:nvCxnSpPr>
          <p:cNvPr id="87" name="Google Shape;87;p15"/>
          <p:cNvCxnSpPr>
            <a:stCxn id="85" idx="0"/>
            <a:endCxn id="82" idx="2"/>
          </p:cNvCxnSpPr>
          <p:nvPr/>
        </p:nvCxnSpPr>
        <p:spPr>
          <a:xfrm flipH="1" rot="10800000">
            <a:off x="3903750" y="3158450"/>
            <a:ext cx="668400" cy="4416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5"/>
          <p:cNvCxnSpPr>
            <a:stCxn id="86" idx="0"/>
            <a:endCxn id="82" idx="2"/>
          </p:cNvCxnSpPr>
          <p:nvPr/>
        </p:nvCxnSpPr>
        <p:spPr>
          <a:xfrm rot="10800000">
            <a:off x="4571925" y="3158450"/>
            <a:ext cx="748800" cy="4416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5"/>
          <p:cNvSpPr txBox="1"/>
          <p:nvPr/>
        </p:nvSpPr>
        <p:spPr>
          <a:xfrm>
            <a:off x="6412475" y="2609550"/>
            <a:ext cx="2112300" cy="54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Vietnamese text</a:t>
            </a:r>
            <a:endParaRPr sz="1800">
              <a:solidFill>
                <a:schemeClr val="lt2"/>
              </a:solidFill>
              <a:latin typeface="Roboto"/>
              <a:ea typeface="Roboto"/>
              <a:cs typeface="Roboto"/>
              <a:sym typeface="Roboto"/>
            </a:endParaRPr>
          </a:p>
        </p:txBody>
      </p:sp>
      <p:cxnSp>
        <p:nvCxnSpPr>
          <p:cNvPr id="90" name="Google Shape;90;p15"/>
          <p:cNvCxnSpPr>
            <a:stCxn id="82" idx="3"/>
            <a:endCxn id="89" idx="1"/>
          </p:cNvCxnSpPr>
          <p:nvPr/>
        </p:nvCxnSpPr>
        <p:spPr>
          <a:xfrm>
            <a:off x="5574450" y="2884050"/>
            <a:ext cx="837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96" name="Google Shape;96;p16"/>
          <p:cNvSpPr txBox="1"/>
          <p:nvPr>
            <p:ph idx="1" type="body"/>
          </p:nvPr>
        </p:nvSpPr>
        <p:spPr>
          <a:xfrm>
            <a:off x="471900" y="820500"/>
            <a:ext cx="8222100" cy="3519300"/>
          </a:xfrm>
          <a:prstGeom prst="rect">
            <a:avLst/>
          </a:prstGeom>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Font typeface="Times New Roman"/>
              <a:buAutoNum type="arabicPeriod"/>
            </a:pPr>
            <a:r>
              <a:rPr lang="en" sz="2000">
                <a:latin typeface="Times New Roman"/>
                <a:ea typeface="Times New Roman"/>
                <a:cs typeface="Times New Roman"/>
                <a:sym typeface="Times New Roman"/>
              </a:rPr>
              <a:t>Cải thiện độ chính xác Word Accuracy của mô hình TrOCR trong tác vụ nhận diện hình ảnh chữ viết tay tiếng Việt.</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Đào tạo một mô hình đào tạo sẵn (pre-trained model) để dễ dàng tùy chỉnh cho nhiều dữ liệu hình ảnh chữ viết tay tiếng Việt với đa dạng kiểu chữ hơn.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Áp dụng mô hình cho một ứng dụng cụ thể: nhận diện chữ viết tay tiếng Việt từ một hình ảnh đầu vào trong ứng dụng Translate.</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02" name="Google Shape;102;p17"/>
          <p:cNvSpPr txBox="1"/>
          <p:nvPr>
            <p:ph idx="1" type="body"/>
          </p:nvPr>
        </p:nvSpPr>
        <p:spPr>
          <a:xfrm>
            <a:off x="460950" y="1398875"/>
            <a:ext cx="8222100" cy="35067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Nghiên cứu các hệ thống OCR hiện nay và cách chúng hoạt động.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Nghiên cứu về cấu trúc Transformer và quá trình xử lý của nó.</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Nghiên cứu về TrOCR, mô hình OCR theo Transformer đã được đào tạo sẵn cho các tác vụ nhận dạng chữ viết tay.</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Thu thập dữ liệu chữ viết tay tiếng Việt đã được gán nhãn để có bộ dataset đủ lớn để có thể fine-tune mà không bị </a:t>
            </a:r>
            <a:r>
              <a:rPr lang="en" sz="1600">
                <a:latin typeface="Times New Roman"/>
                <a:ea typeface="Times New Roman"/>
                <a:cs typeface="Times New Roman"/>
                <a:sym typeface="Times New Roman"/>
              </a:rPr>
              <a:t>overfitting</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Huấn luyện mô hình TrOCR base trên bộ dataset đã thu thập, đánh giá kết quả và lưu lại pre-trained model.</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Xây dựng ứng dụng cho pre-trained model đã có.</a:t>
            </a:r>
            <a:endParaRPr sz="2000"/>
          </a:p>
        </p:txBody>
      </p:sp>
      <p:sp>
        <p:nvSpPr>
          <p:cNvPr id="103" name="Google Shape;103;p17"/>
          <p:cNvSpPr txBox="1"/>
          <p:nvPr/>
        </p:nvSpPr>
        <p:spPr>
          <a:xfrm>
            <a:off x="471900" y="728363"/>
            <a:ext cx="2804400" cy="67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Nội dung</a:t>
            </a:r>
            <a:endParaRPr sz="24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09" name="Google Shape;109;p18"/>
          <p:cNvSpPr txBox="1"/>
          <p:nvPr>
            <p:ph idx="1" type="body"/>
          </p:nvPr>
        </p:nvSpPr>
        <p:spPr>
          <a:xfrm>
            <a:off x="0" y="1237175"/>
            <a:ext cx="8916000" cy="3491700"/>
          </a:xfrm>
          <a:prstGeom prst="rect">
            <a:avLst/>
          </a:prstGeom>
        </p:spPr>
        <p:txBody>
          <a:bodyPr anchorCtr="0" anchor="t" bIns="91425" lIns="91425" spcFirstLastPara="1" rIns="91425" wrap="square" tIns="91425">
            <a:noAutofit/>
          </a:bodyPr>
          <a:lstStyle/>
          <a:p>
            <a:pPr indent="-314325" lvl="0" marL="457200" rtl="0" algn="just">
              <a:lnSpc>
                <a:spcPct val="150000"/>
              </a:lnSpc>
              <a:spcBef>
                <a:spcPts val="0"/>
              </a:spcBef>
              <a:spcAft>
                <a:spcPts val="0"/>
              </a:spcAft>
              <a:buSzPts val="1350"/>
              <a:buFont typeface="Times New Roman"/>
              <a:buChar char="-"/>
            </a:pPr>
            <a:r>
              <a:rPr b="1" lang="en" sz="1350">
                <a:latin typeface="Times New Roman"/>
                <a:ea typeface="Times New Roman"/>
                <a:cs typeface="Times New Roman"/>
                <a:sym typeface="Times New Roman"/>
              </a:rPr>
              <a:t>Thu Thập và Chuẩn Bị Dữ Liệu: </a:t>
            </a:r>
            <a:r>
              <a:rPr lang="en" sz="1350">
                <a:latin typeface="Times New Roman"/>
                <a:ea typeface="Times New Roman"/>
                <a:cs typeface="Times New Roman"/>
                <a:sym typeface="Times New Roman"/>
              </a:rPr>
              <a:t>Dữ liệu chữ viết tay tiếng Việt đã được gắn nhãn được thu thập và chuẩn bị từ Internet. Dữ liệu này sau đó được chia thành các tập train, validation, test.</a:t>
            </a:r>
            <a:endParaRPr sz="1350">
              <a:latin typeface="Times New Roman"/>
              <a:ea typeface="Times New Roman"/>
              <a:cs typeface="Times New Roman"/>
              <a:sym typeface="Times New Roman"/>
            </a:endParaRPr>
          </a:p>
          <a:p>
            <a:pPr indent="-314325" lvl="0" marL="457200" rtl="0" algn="just">
              <a:lnSpc>
                <a:spcPct val="150000"/>
              </a:lnSpc>
              <a:spcBef>
                <a:spcPts val="0"/>
              </a:spcBef>
              <a:spcAft>
                <a:spcPts val="0"/>
              </a:spcAft>
              <a:buSzPts val="1350"/>
              <a:buFont typeface="Times New Roman"/>
              <a:buChar char="-"/>
            </a:pPr>
            <a:r>
              <a:rPr b="1" lang="en" sz="1350">
                <a:latin typeface="Times New Roman"/>
                <a:ea typeface="Times New Roman"/>
                <a:cs typeface="Times New Roman"/>
                <a:sym typeface="Times New Roman"/>
              </a:rPr>
              <a:t>Mô Hình Huấn Luyện Ban Đầu:</a:t>
            </a:r>
            <a:r>
              <a:rPr lang="en" sz="1350">
                <a:latin typeface="Times New Roman"/>
                <a:ea typeface="Times New Roman"/>
                <a:cs typeface="Times New Roman"/>
                <a:sym typeface="Times New Roman"/>
              </a:rPr>
              <a:t> Pre-trained TrOCR (TrOCR-Base-IAM), được huấn luyện trên một tập dữ liệu lớn và đa dạng (IAM Dataset) để học các đặc trưng cơ bản của hình ảnh chữ viết tay tiếng Anh, được lựa chọn để tiến hành tinh chỉnh.</a:t>
            </a:r>
            <a:endParaRPr sz="1350">
              <a:latin typeface="Times New Roman"/>
              <a:ea typeface="Times New Roman"/>
              <a:cs typeface="Times New Roman"/>
              <a:sym typeface="Times New Roman"/>
            </a:endParaRPr>
          </a:p>
          <a:p>
            <a:pPr indent="-314325" lvl="0" marL="457200" rtl="0" algn="just">
              <a:lnSpc>
                <a:spcPct val="150000"/>
              </a:lnSpc>
              <a:spcBef>
                <a:spcPts val="0"/>
              </a:spcBef>
              <a:spcAft>
                <a:spcPts val="0"/>
              </a:spcAft>
              <a:buSzPts val="1350"/>
              <a:buFont typeface="Times New Roman"/>
              <a:buChar char="-"/>
            </a:pPr>
            <a:r>
              <a:rPr b="1" lang="en" sz="1350">
                <a:latin typeface="Times New Roman"/>
                <a:ea typeface="Times New Roman"/>
                <a:cs typeface="Times New Roman"/>
                <a:sym typeface="Times New Roman"/>
              </a:rPr>
              <a:t>Fine-Tune với Dữ Liệu Chữ Viết Tay Tiếng Việt:</a:t>
            </a:r>
            <a:r>
              <a:rPr lang="en" sz="1350">
                <a:latin typeface="Times New Roman"/>
                <a:ea typeface="Times New Roman"/>
                <a:cs typeface="Times New Roman"/>
                <a:sym typeface="Times New Roman"/>
              </a:rPr>
              <a:t> Pre-trained model sẽ được fine-tune trên tập dữ liệu chữ viết tay tiếng Việt. Quá trình này bao gồm việc điều chỉnh các tham số mô hình để phù hợp với các đặc điểm ngữ cảnh và hình ảnh của tiếng Việt.</a:t>
            </a:r>
            <a:endParaRPr sz="1350">
              <a:latin typeface="Times New Roman"/>
              <a:ea typeface="Times New Roman"/>
              <a:cs typeface="Times New Roman"/>
              <a:sym typeface="Times New Roman"/>
            </a:endParaRPr>
          </a:p>
          <a:p>
            <a:pPr indent="-314325" lvl="0" marL="457200" rtl="0" algn="just">
              <a:lnSpc>
                <a:spcPct val="150000"/>
              </a:lnSpc>
              <a:spcBef>
                <a:spcPts val="0"/>
              </a:spcBef>
              <a:spcAft>
                <a:spcPts val="0"/>
              </a:spcAft>
              <a:buSzPts val="1350"/>
              <a:buFont typeface="Times New Roman"/>
              <a:buChar char="-"/>
            </a:pPr>
            <a:r>
              <a:rPr b="1" lang="en" sz="1350">
                <a:latin typeface="Times New Roman"/>
                <a:ea typeface="Times New Roman"/>
                <a:cs typeface="Times New Roman"/>
                <a:sym typeface="Times New Roman"/>
              </a:rPr>
              <a:t>Đánh Giá và Tinh Chỉnh:</a:t>
            </a:r>
            <a:r>
              <a:rPr lang="en" sz="1350">
                <a:latin typeface="Times New Roman"/>
                <a:ea typeface="Times New Roman"/>
                <a:cs typeface="Times New Roman"/>
                <a:sym typeface="Times New Roman"/>
              </a:rPr>
              <a:t> Mô hình được đánh giá trên tập validation để kiểm tra hiệu suất theo Word Accuracy. Dựa trên các kết quả này, mô hình sẽ được tinh chỉnh thêm để đạt được độ chính xác cao nhất rồi lưu lại làm pre-trained model. </a:t>
            </a:r>
            <a:r>
              <a:rPr i="1" lang="en" sz="1350">
                <a:latin typeface="Times New Roman"/>
                <a:ea typeface="Times New Roman"/>
                <a:cs typeface="Times New Roman"/>
                <a:sym typeface="Times New Roman"/>
              </a:rPr>
              <a:t>Word Accuracy</a:t>
            </a:r>
            <a:r>
              <a:rPr b="1" i="1" lang="en" sz="1350">
                <a:latin typeface="Times New Roman"/>
                <a:ea typeface="Times New Roman"/>
                <a:cs typeface="Times New Roman"/>
                <a:sym typeface="Times New Roman"/>
              </a:rPr>
              <a:t> =</a:t>
            </a:r>
            <a:r>
              <a:rPr b="1" lang="en" sz="1350">
                <a:latin typeface="Times New Roman"/>
                <a:ea typeface="Times New Roman"/>
                <a:cs typeface="Times New Roman"/>
                <a:sym typeface="Times New Roman"/>
              </a:rPr>
              <a:t> Words Correct / (Words Correct + Words Misspelled + Words Skipped + Words Added)</a:t>
            </a:r>
            <a:endParaRPr b="1" sz="1350">
              <a:latin typeface="Times New Roman"/>
              <a:ea typeface="Times New Roman"/>
              <a:cs typeface="Times New Roman"/>
              <a:sym typeface="Times New Roman"/>
            </a:endParaRPr>
          </a:p>
        </p:txBody>
      </p:sp>
      <p:sp>
        <p:nvSpPr>
          <p:cNvPr id="110" name="Google Shape;110;p18"/>
          <p:cNvSpPr txBox="1"/>
          <p:nvPr/>
        </p:nvSpPr>
        <p:spPr>
          <a:xfrm>
            <a:off x="471900" y="728372"/>
            <a:ext cx="2804400" cy="50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Phương pháp</a:t>
            </a:r>
            <a:endParaRPr sz="24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16" name="Google Shape;116;p1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 sz="1600">
                <a:latin typeface="Times New Roman"/>
                <a:ea typeface="Times New Roman"/>
                <a:cs typeface="Times New Roman"/>
                <a:sym typeface="Times New Roman"/>
              </a:rPr>
              <a:t>Nếu có đủ thời gian cũng như phần cứng cần thiết thì:</a:t>
            </a:r>
            <a:endParaRPr i="1"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Độ chính xác của mô hình:</a:t>
            </a:r>
            <a:r>
              <a:rPr lang="en" sz="1600">
                <a:latin typeface="Times New Roman"/>
                <a:ea typeface="Times New Roman"/>
                <a:cs typeface="Times New Roman"/>
                <a:sym typeface="Times New Roman"/>
              </a:rPr>
              <a:t> Độ chính xác mong đợi dựa theo Word Accuracy trung bình là lớn hơn 80%.</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Kích thước của Pre-trained Model:</a:t>
            </a:r>
            <a:r>
              <a:rPr lang="en" sz="1600">
                <a:latin typeface="Times New Roman"/>
                <a:ea typeface="Times New Roman"/>
                <a:cs typeface="Times New Roman"/>
                <a:sym typeface="Times New Roman"/>
              </a:rPr>
              <a:t> Mô hình đào tạo trước sẽ có kích thước ít hơn 1.5GB để dễ dàng cài đặt vô ứng dụng.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Ứng dụng được tích hợp Pre-trained Model:</a:t>
            </a:r>
            <a:r>
              <a:rPr lang="en" sz="1600">
                <a:latin typeface="Times New Roman"/>
                <a:ea typeface="Times New Roman"/>
                <a:cs typeface="Times New Roman"/>
                <a:sym typeface="Times New Roman"/>
              </a:rPr>
              <a:t> Ứng dụng có thể cho phép người dùng upload hình ảnh chữ viết tay tiếng Việt và nhận diện chính xác.</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22" name="Google Shape;122;p20"/>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[1]. </a:t>
            </a:r>
            <a:r>
              <a:rPr lang="en" sz="1200">
                <a:uFill>
                  <a:noFill/>
                </a:uFill>
                <a:latin typeface="Times New Roman"/>
                <a:ea typeface="Times New Roman"/>
                <a:cs typeface="Times New Roman"/>
                <a:sym typeface="Times New Roman"/>
                <a:hlinkClick r:id="rId3"/>
              </a:rPr>
              <a:t>Minghao Li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4"/>
              </a:rPr>
              <a:t>Tengchao Lv</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5"/>
              </a:rPr>
              <a:t>Jingye Chen</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6"/>
              </a:rPr>
              <a:t>Lei Cui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7"/>
              </a:rPr>
              <a:t>Yijuan Lu</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8"/>
              </a:rPr>
              <a:t>Dinei A. F. Florêncio</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9"/>
              </a:rPr>
              <a:t>Cha Zhang</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0"/>
              </a:rPr>
              <a:t>Zhoujun Li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1"/>
              </a:rPr>
              <a:t>Furu Wei</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TrOCR: Transformer-Based Optical Character Recognition with Pre-trained Models. </a:t>
            </a:r>
            <a:r>
              <a:rPr lang="en" sz="1200">
                <a:uFill>
                  <a:noFill/>
                </a:uFill>
                <a:latin typeface="Times New Roman"/>
                <a:ea typeface="Times New Roman"/>
                <a:cs typeface="Times New Roman"/>
                <a:sym typeface="Times New Roman"/>
                <a:hlinkClick r:id="rId12"/>
              </a:rPr>
              <a:t>AAAI 2023</a:t>
            </a:r>
            <a:r>
              <a:rPr lang="en" sz="1200">
                <a:latin typeface="Times New Roman"/>
                <a:ea typeface="Times New Roman"/>
                <a:cs typeface="Times New Roman"/>
                <a:sym typeface="Times New Roman"/>
              </a:rPr>
              <a:t>: 13094-13102</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[2]. Jan</a:t>
            </a:r>
            <a:r>
              <a:rPr lang="en" sz="1200">
                <a:uFill>
                  <a:noFill/>
                </a:uFill>
                <a:latin typeface="Times New Roman"/>
                <a:ea typeface="Times New Roman"/>
                <a:cs typeface="Times New Roman"/>
                <a:sym typeface="Times New Roman"/>
                <a:hlinkClick r:id="rId13"/>
              </a:rPr>
              <a:t> Kohút</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4"/>
              </a:rPr>
              <a:t>Michal Hradis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Fine Tuning Is a Surprisingly Effective Domain Adaptation Baseline in Handwriting Recognition. </a:t>
            </a:r>
            <a:r>
              <a:rPr lang="en" sz="1200">
                <a:uFill>
                  <a:noFill/>
                </a:uFill>
                <a:latin typeface="Times New Roman"/>
                <a:ea typeface="Times New Roman"/>
                <a:cs typeface="Times New Roman"/>
                <a:sym typeface="Times New Roman"/>
                <a:hlinkClick r:id="rId15"/>
              </a:rPr>
              <a:t>CoRR abs/2302.06308</a:t>
            </a:r>
            <a:r>
              <a:rPr lang="en" sz="1200">
                <a:latin typeface="Times New Roman"/>
                <a:ea typeface="Times New Roman"/>
                <a:cs typeface="Times New Roman"/>
                <a:sym typeface="Times New Roman"/>
              </a:rPr>
              <a:t> (2023)</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[3]. </a:t>
            </a:r>
            <a:r>
              <a:rPr lang="en" sz="1200">
                <a:uFill>
                  <a:noFill/>
                </a:uFill>
                <a:latin typeface="Times New Roman"/>
                <a:ea typeface="Times New Roman"/>
                <a:cs typeface="Times New Roman"/>
                <a:sym typeface="Times New Roman"/>
                <a:hlinkClick r:id="rId16"/>
              </a:rPr>
              <a:t>Ashish Vaswani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7"/>
              </a:rPr>
              <a:t>Noam Shazeer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8"/>
              </a:rPr>
              <a:t>Niki Parmar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19"/>
              </a:rPr>
              <a:t>Jakob Uszkoreit</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0"/>
              </a:rPr>
              <a:t>Llion Jones</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1"/>
              </a:rPr>
              <a:t>Aidan N. Gomez</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2"/>
              </a:rPr>
              <a:t>Lukasz Kaiser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3"/>
              </a:rPr>
              <a:t>Illia Polosukhin</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Attention is All You Need. </a:t>
            </a:r>
            <a:r>
              <a:rPr lang="en" sz="1200">
                <a:uFill>
                  <a:noFill/>
                </a:uFill>
                <a:latin typeface="Times New Roman"/>
                <a:ea typeface="Times New Roman"/>
                <a:cs typeface="Times New Roman"/>
                <a:sym typeface="Times New Roman"/>
                <a:hlinkClick r:id="rId24"/>
              </a:rPr>
              <a:t>NIPS 2017</a:t>
            </a:r>
            <a:r>
              <a:rPr lang="en" sz="1200">
                <a:latin typeface="Times New Roman"/>
                <a:ea typeface="Times New Roman"/>
                <a:cs typeface="Times New Roman"/>
                <a:sym typeface="Times New Roman"/>
              </a:rPr>
              <a:t>: 5998-6008</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[4]. </a:t>
            </a:r>
            <a:r>
              <a:rPr lang="en" sz="1200">
                <a:uFill>
                  <a:noFill/>
                </a:uFill>
                <a:latin typeface="Times New Roman"/>
                <a:ea typeface="Times New Roman"/>
                <a:cs typeface="Times New Roman"/>
                <a:sym typeface="Times New Roman"/>
                <a:hlinkClick r:id="rId25"/>
              </a:rPr>
              <a:t>Michael Jungo</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6"/>
              </a:rPr>
              <a:t>Lars Vögtlin</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7"/>
              </a:rPr>
              <a:t>Atefeh Fakhari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8"/>
              </a:rPr>
              <a:t>Nathan Wegmann</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29"/>
              </a:rPr>
              <a:t>Rolf Ingold</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0"/>
              </a:rPr>
              <a:t>Andreas Fischer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1"/>
              </a:rPr>
              <a:t>Anna Scius-Bertrand</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Impact of Ground Truth Quality on Handwriting Recognition. </a:t>
            </a:r>
            <a:r>
              <a:rPr lang="en" sz="1200">
                <a:uFill>
                  <a:noFill/>
                </a:uFill>
                <a:latin typeface="Times New Roman"/>
                <a:ea typeface="Times New Roman"/>
                <a:cs typeface="Times New Roman"/>
                <a:sym typeface="Times New Roman"/>
                <a:hlinkClick r:id="rId32"/>
              </a:rPr>
              <a:t>CoRR abs/2312.09037</a:t>
            </a:r>
            <a:r>
              <a:rPr lang="en" sz="1200">
                <a:latin typeface="Times New Roman"/>
                <a:ea typeface="Times New Roman"/>
                <a:cs typeface="Times New Roman"/>
                <a:sym typeface="Times New Roman"/>
              </a:rPr>
              <a:t> (2023)</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[5]. </a:t>
            </a:r>
            <a:r>
              <a:rPr lang="en" sz="1200">
                <a:uFill>
                  <a:noFill/>
                </a:uFill>
                <a:latin typeface="Times New Roman"/>
                <a:ea typeface="Times New Roman"/>
                <a:cs typeface="Times New Roman"/>
                <a:sym typeface="Times New Roman"/>
                <a:hlinkClick r:id="rId33"/>
              </a:rPr>
              <a:t>Vittorio Pippi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4"/>
              </a:rPr>
              <a:t>Silvia Cascianelli</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5"/>
              </a:rPr>
              <a:t>Christopher Kermorvant</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6"/>
              </a:rPr>
              <a:t>Rita Cucchiara</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How to Choose Pretrained Handwriting Recognition Models for Single Writer Fine-Tuning. </a:t>
            </a:r>
            <a:r>
              <a:rPr lang="en" sz="1200">
                <a:uFill>
                  <a:noFill/>
                </a:uFill>
                <a:latin typeface="Times New Roman"/>
                <a:ea typeface="Times New Roman"/>
                <a:cs typeface="Times New Roman"/>
                <a:sym typeface="Times New Roman"/>
                <a:hlinkClick r:id="rId37"/>
              </a:rPr>
              <a:t>CoRR abs/2305.02593</a:t>
            </a:r>
            <a:r>
              <a:rPr lang="en" sz="1200">
                <a:latin typeface="Times New Roman"/>
                <a:ea typeface="Times New Roman"/>
                <a:cs typeface="Times New Roman"/>
                <a:sym typeface="Times New Roman"/>
              </a:rPr>
              <a:t> (2023)</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[6]. </a:t>
            </a:r>
            <a:r>
              <a:rPr lang="en" sz="1200">
                <a:uFill>
                  <a:noFill/>
                </a:uFill>
                <a:latin typeface="Times New Roman"/>
                <a:ea typeface="Times New Roman"/>
                <a:cs typeface="Times New Roman"/>
                <a:sym typeface="Times New Roman"/>
                <a:hlinkClick r:id="rId38"/>
              </a:rPr>
              <a:t>Mst. Shapna Akter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39"/>
              </a:rPr>
              <a:t>Hossain Shahriar</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40"/>
              </a:rPr>
              <a:t>Alfredo Cuzzocrea</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41"/>
              </a:rPr>
              <a:t>Nova Ahmed</a:t>
            </a:r>
            <a:r>
              <a:rPr lang="en" sz="1200">
                <a:latin typeface="Times New Roman"/>
                <a:ea typeface="Times New Roman"/>
                <a:cs typeface="Times New Roman"/>
                <a:sym typeface="Times New Roman"/>
              </a:rPr>
              <a:t>, </a:t>
            </a:r>
            <a:r>
              <a:rPr lang="en" sz="1200">
                <a:uFill>
                  <a:noFill/>
                </a:uFill>
                <a:latin typeface="Times New Roman"/>
                <a:ea typeface="Times New Roman"/>
                <a:cs typeface="Times New Roman"/>
                <a:sym typeface="Times New Roman"/>
                <a:hlinkClick r:id="rId42"/>
              </a:rPr>
              <a:t>Carson K. Leung</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Handwritten Word Recognition using Deep Learning Approach: A Novel Way of Generating Handwritten Words. </a:t>
            </a:r>
            <a:r>
              <a:rPr lang="en" sz="1200">
                <a:uFill>
                  <a:noFill/>
                </a:uFill>
                <a:latin typeface="Times New Roman"/>
                <a:ea typeface="Times New Roman"/>
                <a:cs typeface="Times New Roman"/>
                <a:sym typeface="Times New Roman"/>
                <a:hlinkClick r:id="rId43"/>
              </a:rPr>
              <a:t>CoRR abs/2303.07514</a:t>
            </a:r>
            <a:r>
              <a:rPr lang="en" sz="1200">
                <a:latin typeface="Times New Roman"/>
                <a:ea typeface="Times New Roman"/>
                <a:cs typeface="Times New Roman"/>
                <a:sym typeface="Times New Roman"/>
              </a:rPr>
              <a:t> (2023)</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2000"/>
          </a:p>
          <a:p>
            <a:pPr indent="0" lvl="0" marL="457200" rtl="0" algn="l">
              <a:spcBef>
                <a:spcPts val="1600"/>
              </a:spcBef>
              <a:spcAft>
                <a:spcPts val="0"/>
              </a:spcAft>
              <a:buNone/>
            </a:pPr>
            <a:r>
              <a:t/>
            </a:r>
            <a:endParaRPr sz="2000"/>
          </a:p>
          <a:p>
            <a:pPr indent="0" lvl="0" marL="457200" rtl="0" algn="l">
              <a:spcBef>
                <a:spcPts val="1600"/>
              </a:spcBef>
              <a:spcAft>
                <a:spcPts val="0"/>
              </a:spcAft>
              <a:buNone/>
            </a:pPr>
            <a:r>
              <a:t/>
            </a:r>
            <a:endParaRPr sz="2000"/>
          </a:p>
          <a:p>
            <a:pPr indent="0" lvl="0" marL="457200" rtl="0" algn="l">
              <a:spcBef>
                <a:spcPts val="1600"/>
              </a:spcBef>
              <a:spcAft>
                <a:spcPts val="0"/>
              </a:spcAft>
              <a:buNone/>
            </a:pPr>
            <a:r>
              <a:t/>
            </a:r>
            <a:endParaRPr sz="2000"/>
          </a:p>
          <a:p>
            <a:pPr indent="0" lvl="0" marL="91440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