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Q4wtZs1IwBQPTMJ2O/MHarpv9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5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5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5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5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/>
          <p:nvPr/>
        </p:nvSpPr>
        <p:spPr>
          <a:xfrm>
            <a:off x="685800" y="2286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9"/>
          <p:cNvSpPr/>
          <p:nvPr/>
        </p:nvSpPr>
        <p:spPr>
          <a:xfrm>
            <a:off x="1371600" y="2590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/>
          <p:nvPr/>
        </p:nvSpPr>
        <p:spPr>
          <a:xfrm>
            <a:off x="165319" y="1225150"/>
            <a:ext cx="8777852" cy="209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ЧАСТОТНОГО СПЕКТРА ВОЛН, ВОЗБУЖДАЕМЫХ ПОВЕРХНОСТНЫМ ИСТОЧНИКОМ В УПРУГОМ ПОЛУПРОСТРАНСТВЕ</a:t>
            </a:r>
            <a:endParaRPr lang="ru-RU" sz="2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3665025" y="116632"/>
            <a:ext cx="5097857" cy="207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29851" y="4650633"/>
            <a:ext cx="7284298" cy="2090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002060"/>
                </a:solidFill>
              </a:rPr>
              <a:t>Презентация, созданная студентом Кубанского государственного университета - Дьяченко К.В. в рамках курсовой работы </a:t>
            </a:r>
            <a:br>
              <a:rPr lang="ru-RU" sz="1800" dirty="0">
                <a:solidFill>
                  <a:srgbClr val="002060"/>
                </a:solidFill>
              </a:rPr>
            </a:br>
            <a:r>
              <a:rPr lang="ru-RU" sz="1800" dirty="0">
                <a:solidFill>
                  <a:srgbClr val="002060"/>
                </a:solidFill>
              </a:rPr>
              <a:t>2023г.</a:t>
            </a:r>
            <a:endParaRPr lang="ru-RU" sz="1800" dirty="0">
              <a:solidFill>
                <a:srgbClr val="000099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>
            <a:spLocks noGrp="1"/>
          </p:cNvSpPr>
          <p:nvPr>
            <p:ph type="title" idx="4294967295"/>
          </p:nvPr>
        </p:nvSpPr>
        <p:spPr>
          <a:xfrm>
            <a:off x="0" y="-100013"/>
            <a:ext cx="9128125" cy="8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COMSOL 5.6</a:t>
            </a:r>
            <a:r>
              <a:rPr lang="ru-RU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 установившихся колебаний</a:t>
            </a:r>
            <a:endParaRPr sz="3000" b="1" dirty="0">
              <a:solidFill>
                <a:srgbClr val="000099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4973F1-FFF2-4434-B1EE-33FC06BC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50" y="1476530"/>
            <a:ext cx="4043746" cy="33597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A23C13-D65A-4CF9-8C52-65BD1AB9C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32" y="1436444"/>
            <a:ext cx="4043745" cy="3399875"/>
          </a:xfrm>
          <a:prstGeom prst="rect">
            <a:avLst/>
          </a:prstGeom>
        </p:spPr>
      </p:pic>
      <p:sp>
        <p:nvSpPr>
          <p:cNvPr id="15" name="Google Shape;182;p5">
            <a:extLst>
              <a:ext uri="{FF2B5EF4-FFF2-40B4-BE49-F238E27FC236}">
                <a16:creationId xmlns:a16="http://schemas.microsoft.com/office/drawing/2014/main" id="{A5F56A83-C5F9-4B24-A334-298D9304AE92}"/>
              </a:ext>
            </a:extLst>
          </p:cNvPr>
          <p:cNvSpPr txBox="1"/>
          <p:nvPr/>
        </p:nvSpPr>
        <p:spPr>
          <a:xfrm>
            <a:off x="4827693" y="5105047"/>
            <a:ext cx="408750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99"/>
                </a:solidFill>
                <a:sym typeface="Times New Roman"/>
              </a:rPr>
              <a:t>(б)</a:t>
            </a:r>
            <a:r>
              <a:rPr lang="en-US" sz="2000" dirty="0">
                <a:solidFill>
                  <a:srgbClr val="000099"/>
                </a:solidFill>
                <a:sym typeface="Times New Roman"/>
              </a:rPr>
              <a:t> </a:t>
            </a:r>
            <a:r>
              <a:rPr lang="ru-RU" sz="24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Распространение волн от области нагрузки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182;p5">
            <a:extLst>
              <a:ext uri="{FF2B5EF4-FFF2-40B4-BE49-F238E27FC236}">
                <a16:creationId xmlns:a16="http://schemas.microsoft.com/office/drawing/2014/main" id="{1E01140B-EE6C-4B25-959A-E01CE8D3E41A}"/>
              </a:ext>
            </a:extLst>
          </p:cNvPr>
          <p:cNvSpPr txBox="1"/>
          <p:nvPr/>
        </p:nvSpPr>
        <p:spPr>
          <a:xfrm>
            <a:off x="440332" y="5085003"/>
            <a:ext cx="408750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99"/>
                </a:solidFill>
                <a:sym typeface="Times New Roman"/>
              </a:rPr>
              <a:t>(а)</a:t>
            </a:r>
            <a:r>
              <a:rPr lang="en-US" sz="2000" dirty="0">
                <a:solidFill>
                  <a:srgbClr val="000099"/>
                </a:solidFill>
                <a:sym typeface="Times New Roman"/>
              </a:rPr>
              <a:t> </a:t>
            </a:r>
            <a:r>
              <a:rPr lang="ru-RU" sz="2400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Распределение нагрузки на поверхности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CAE832E-2987-42F8-9FA3-E9869498EBE0}"/>
              </a:ext>
            </a:extLst>
          </p:cNvPr>
          <p:cNvCxnSpPr>
            <a:cxnSpLocks/>
          </p:cNvCxnSpPr>
          <p:nvPr/>
        </p:nvCxnSpPr>
        <p:spPr>
          <a:xfrm>
            <a:off x="15875" y="694592"/>
            <a:ext cx="9224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 idx="4294967295"/>
          </p:nvPr>
        </p:nvSpPr>
        <p:spPr>
          <a:xfrm>
            <a:off x="0" y="-100013"/>
            <a:ext cx="9128125" cy="8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Геометрия задачи</a:t>
            </a:r>
            <a:endParaRPr sz="2800" b="1" dirty="0">
              <a:solidFill>
                <a:srgbClr val="000099"/>
              </a:solidFill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281768" y="1063415"/>
            <a:ext cx="348497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sym typeface="Times New Roman"/>
              </a:rPr>
              <a:t>Упругое</a:t>
            </a:r>
            <a:r>
              <a:rPr lang="en-US" sz="2000" dirty="0">
                <a:solidFill>
                  <a:schemeClr val="tx1"/>
                </a:solidFill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Times New Roman"/>
              </a:rPr>
              <a:t>полупространство</a:t>
            </a:r>
            <a:r>
              <a:rPr lang="en-US" sz="2000" dirty="0">
                <a:solidFill>
                  <a:schemeClr val="tx1"/>
                </a:solidFill>
                <a:sym typeface="Times New Roman"/>
              </a:rPr>
              <a:t>:</a:t>
            </a:r>
            <a:endParaRPr sz="2000" dirty="0">
              <a:solidFill>
                <a:schemeClr val="tx1"/>
              </a:solidFill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08588" y="2668156"/>
            <a:ext cx="3849949" cy="2887461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B015896-B279-4478-8C69-9E78F8D22CA4}"/>
              </a:ext>
            </a:extLst>
          </p:cNvPr>
          <p:cNvCxnSpPr>
            <a:cxnSpLocks/>
          </p:cNvCxnSpPr>
          <p:nvPr/>
        </p:nvCxnSpPr>
        <p:spPr>
          <a:xfrm>
            <a:off x="15875" y="694592"/>
            <a:ext cx="9224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D3D094-8DFB-437B-86CF-835113BA1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05" y="1434139"/>
            <a:ext cx="3129221" cy="2273366"/>
          </a:xfrm>
          <a:prstGeom prst="rect">
            <a:avLst/>
          </a:prstGeom>
        </p:spPr>
      </p:pic>
      <p:sp>
        <p:nvSpPr>
          <p:cNvPr id="21" name="Google Shape;239;p9">
            <a:extLst>
              <a:ext uri="{FF2B5EF4-FFF2-40B4-BE49-F238E27FC236}">
                <a16:creationId xmlns:a16="http://schemas.microsoft.com/office/drawing/2014/main" id="{5BF90E07-7A4A-4C5F-8875-4608D595670D}"/>
              </a:ext>
            </a:extLst>
          </p:cNvPr>
          <p:cNvSpPr txBox="1"/>
          <p:nvPr/>
        </p:nvSpPr>
        <p:spPr>
          <a:xfrm>
            <a:off x="4435414" y="981387"/>
            <a:ext cx="460599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/>
              <a:t> </a:t>
            </a:r>
            <a:r>
              <a:rPr lang="ru-RU" sz="2000" dirty="0"/>
              <a:t>Демонстрация искажения волны при столкновении с неоднородностью в пространстве</a:t>
            </a:r>
            <a:r>
              <a:rPr lang="en-US" sz="2000" dirty="0"/>
              <a:t>: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5AE6E24-BF1E-461E-949C-48E317D99082}"/>
              </a:ext>
            </a:extLst>
          </p:cNvPr>
          <p:cNvGrpSpPr/>
          <p:nvPr/>
        </p:nvGrpSpPr>
        <p:grpSpPr>
          <a:xfrm>
            <a:off x="146614" y="3641566"/>
            <a:ext cx="4288800" cy="1865388"/>
            <a:chOff x="457446" y="3832575"/>
            <a:chExt cx="4288800" cy="2051329"/>
          </a:xfrm>
        </p:grpSpPr>
        <p:sp>
          <p:nvSpPr>
            <p:cNvPr id="23" name="Google Shape;171;p4">
              <a:extLst>
                <a:ext uri="{FF2B5EF4-FFF2-40B4-BE49-F238E27FC236}">
                  <a16:creationId xmlns:a16="http://schemas.microsoft.com/office/drawing/2014/main" id="{2E640A70-23A3-4DC3-AACA-F7F0B6B1EBD5}"/>
                </a:ext>
              </a:extLst>
            </p:cNvPr>
            <p:cNvSpPr txBox="1"/>
            <p:nvPr/>
          </p:nvSpPr>
          <p:spPr>
            <a:xfrm>
              <a:off x="457446" y="3832575"/>
              <a:ext cx="4288800" cy="7179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q(x) </a:t>
              </a:r>
              <a:r>
                <a:rPr lang="ru-RU" sz="1100" i="1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>
                  <a:solidFill>
                    <a:srgbClr val="000099"/>
                  </a:solidFill>
                  <a:sym typeface="Times New Roman"/>
                </a:rPr>
                <a:t>– </a:t>
              </a:r>
              <a:r>
                <a:rPr lang="ru-RU" sz="1800" dirty="0">
                  <a:solidFill>
                    <a:schemeClr val="tx1"/>
                  </a:solidFill>
                  <a:sym typeface="Times New Roman"/>
                </a:rPr>
                <a:t>функция напряжения на поверхности</a:t>
              </a:r>
              <a:endParaRPr sz="1800" dirty="0">
                <a:solidFill>
                  <a:schemeClr val="tx1"/>
                </a:solidFill>
                <a:sym typeface="Times New Roman"/>
              </a:endParaRPr>
            </a:p>
          </p:txBody>
        </p:sp>
        <p:sp>
          <p:nvSpPr>
            <p:cNvPr id="24" name="Google Shape;172;p4">
              <a:extLst>
                <a:ext uri="{FF2B5EF4-FFF2-40B4-BE49-F238E27FC236}">
                  <a16:creationId xmlns:a16="http://schemas.microsoft.com/office/drawing/2014/main" id="{47DA283B-32AC-489A-86DD-1FAC3FFA6C9C}"/>
                </a:ext>
              </a:extLst>
            </p:cNvPr>
            <p:cNvSpPr txBox="1"/>
            <p:nvPr/>
          </p:nvSpPr>
          <p:spPr>
            <a:xfrm>
              <a:off x="457446" y="4552593"/>
              <a:ext cx="4038300" cy="685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dirty="0">
                  <a:solidFill>
                    <a:schemeClr val="tx1"/>
                  </a:solidFill>
                  <a:sym typeface="Times New Roman"/>
                </a:rPr>
                <a:t>Занимаемый полупространством объем</a:t>
              </a:r>
              <a:r>
                <a:rPr lang="en-US" sz="1800" dirty="0">
                  <a:solidFill>
                    <a:schemeClr val="tx1"/>
                  </a:solidFill>
                  <a:sym typeface="Times New Roman"/>
                </a:rPr>
                <a:t>:</a:t>
              </a:r>
              <a:endParaRPr sz="1800" dirty="0">
                <a:solidFill>
                  <a:schemeClr val="tx1"/>
                </a:solidFill>
                <a:sym typeface="Times New Roman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Google Shape;174;p4">
                  <a:extLst>
                    <a:ext uri="{FF2B5EF4-FFF2-40B4-BE49-F238E27FC236}">
                      <a16:creationId xmlns:a16="http://schemas.microsoft.com/office/drawing/2014/main" id="{5A264926-A49C-41AA-AFA4-1CED02AB671C}"/>
                    </a:ext>
                  </a:extLst>
                </p:cNvPr>
                <p:cNvSpPr txBox="1"/>
                <p:nvPr/>
              </p:nvSpPr>
              <p:spPr>
                <a:xfrm>
                  <a:off x="457446" y="5237613"/>
                  <a:ext cx="2272512" cy="646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800" i="1" smtClean="0">
                            <a:latin typeface="Cambria Math" panose="02040503050406030204" pitchFamily="18" charset="0"/>
                          </a:rPr>
                          <m:t>−∞ &lt; </m:t>
                        </m:r>
                        <m:r>
                          <a:rPr lang="ru-RU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18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sz="1800" i="1" smtClean="0">
                            <a:latin typeface="Cambria Math" panose="02040503050406030204" pitchFamily="18" charset="0"/>
                          </a:rPr>
                          <m:t>&lt; +∞</m:t>
                        </m:r>
                      </m:oMath>
                    </m:oMathPara>
                  </a14:m>
                  <a:endParaRPr lang="ru-RU" sz="1800" i="1" dirty="0"/>
                </a:p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 −∞ &lt; 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 ≤ 0</m:t>
                        </m:r>
                      </m:oMath>
                    </m:oMathPara>
                  </a14:m>
                  <a:endParaRPr lang="ru-RU" sz="1800" dirty="0">
                    <a:solidFill>
                      <a:srgbClr val="000099"/>
                    </a:solidFill>
                    <a:sym typeface="Times New Roman"/>
                  </a:endParaRPr>
                </a:p>
              </p:txBody>
            </p:sp>
          </mc:Choice>
          <mc:Fallback>
            <p:sp>
              <p:nvSpPr>
                <p:cNvPr id="26" name="Google Shape;174;p4">
                  <a:extLst>
                    <a:ext uri="{FF2B5EF4-FFF2-40B4-BE49-F238E27FC236}">
                      <a16:creationId xmlns:a16="http://schemas.microsoft.com/office/drawing/2014/main" id="{5A264926-A49C-41AA-AFA4-1CED02AB6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6" y="5237613"/>
                  <a:ext cx="2272512" cy="646291"/>
                </a:xfrm>
                <a:prstGeom prst="rect">
                  <a:avLst/>
                </a:prstGeom>
                <a:blipFill>
                  <a:blip r:embed="rId5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BD6019-FAE7-4A77-BD50-CD6E21B4E5BD}"/>
                  </a:ext>
                </a:extLst>
              </p:cNvPr>
              <p:cNvSpPr txBox="1"/>
              <p:nvPr/>
            </p:nvSpPr>
            <p:spPr>
              <a:xfrm>
                <a:off x="146614" y="5939020"/>
                <a:ext cx="3172368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ru-RU" sz="1800" b="0" i="0">
                          <a:latin typeface="Cambria Math" panose="02040503050406030204" pitchFamily="18" charset="0"/>
                        </a:rPr>
                        <m:t> →0, </m:t>
                      </m:r>
                      <m:rad>
                        <m:radPr>
                          <m:degHide m:val="on"/>
                          <m:ctrlPr>
                            <a:rPr lang="ru-RU" sz="18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ru-RU" sz="18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18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8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ru-RU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8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ru-RU" sz="1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ru-RU" sz="1800" b="0" i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BD6019-FAE7-4A77-BD50-CD6E21B4E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14" y="5939020"/>
                <a:ext cx="3172368" cy="427746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052140C-5230-4371-ACC2-A260EF646BA4}"/>
              </a:ext>
            </a:extLst>
          </p:cNvPr>
          <p:cNvSpPr txBox="1"/>
          <p:nvPr/>
        </p:nvSpPr>
        <p:spPr>
          <a:xfrm>
            <a:off x="146614" y="5587727"/>
            <a:ext cx="462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ru-RU" sz="1800" dirty="0"/>
              <a:t>Ограничения на вектор перемещений</a:t>
            </a:r>
            <a:r>
              <a:rPr lang="en-US" sz="1800" dirty="0"/>
              <a:t>:</a:t>
            </a:r>
            <a:endParaRPr lang="ru-RU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CAA57-301E-4DD3-A471-966D2F56A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5360"/>
            <a:ext cx="7772400" cy="864210"/>
          </a:xfrm>
        </p:spPr>
        <p:txBody>
          <a:bodyPr/>
          <a:lstStyle/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Полуаналитический метод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CB535F6-D1A0-4481-A569-BC9C32351CE4}"/>
              </a:ext>
            </a:extLst>
          </p:cNvPr>
          <p:cNvCxnSpPr>
            <a:cxnSpLocks/>
          </p:cNvCxnSpPr>
          <p:nvPr/>
        </p:nvCxnSpPr>
        <p:spPr>
          <a:xfrm>
            <a:off x="15875" y="694592"/>
            <a:ext cx="9224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ADEE9AD-91AE-46C2-8B67-EA57821C4BB6}"/>
              </a:ext>
            </a:extLst>
          </p:cNvPr>
          <p:cNvGrpSpPr/>
          <p:nvPr/>
        </p:nvGrpSpPr>
        <p:grpSpPr>
          <a:xfrm>
            <a:off x="438794" y="878771"/>
            <a:ext cx="6613458" cy="2529868"/>
            <a:chOff x="644029" y="3761776"/>
            <a:chExt cx="3996356" cy="2529868"/>
          </a:xfrm>
        </p:grpSpPr>
        <p:sp>
          <p:nvSpPr>
            <p:cNvPr id="6" name="Google Shape;171;p4">
              <a:extLst>
                <a:ext uri="{FF2B5EF4-FFF2-40B4-BE49-F238E27FC236}">
                  <a16:creationId xmlns:a16="http://schemas.microsoft.com/office/drawing/2014/main" id="{E5F947EA-332D-47AF-B5D3-C66BFD6B7E8A}"/>
                </a:ext>
              </a:extLst>
            </p:cNvPr>
            <p:cNvSpPr txBox="1"/>
            <p:nvPr/>
          </p:nvSpPr>
          <p:spPr>
            <a:xfrm>
              <a:off x="691349" y="3761776"/>
              <a:ext cx="1218985" cy="388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  <a:sym typeface="Times New Roman"/>
                </a:rPr>
                <a:t>u</a:t>
              </a:r>
              <a:r>
                <a:rPr lang="en-US" sz="1800" i="1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  <a:sym typeface="Times New Roman"/>
                </a:rPr>
                <a:t>(</a:t>
              </a:r>
              <a:r>
                <a:rPr lang="en-US" sz="1800" i="1" dirty="0" err="1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  <a:sym typeface="Times New Roman"/>
                </a:rPr>
                <a:t>x,y,z</a:t>
              </a:r>
              <a:r>
                <a:rPr lang="en-US" sz="1800" i="1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  <a:sym typeface="Times New Roman"/>
                </a:rPr>
                <a:t>)={</a:t>
              </a:r>
              <a:r>
                <a:rPr lang="en-US" sz="1800" i="1" dirty="0" err="1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  <a:sym typeface="Times New Roman"/>
                </a:rPr>
                <a:t>u,v,w</a:t>
              </a:r>
              <a:r>
                <a:rPr lang="en-US" sz="1800" i="1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  <a:sym typeface="Times New Roman"/>
                </a:rPr>
                <a:t>}</a:t>
              </a:r>
              <a:endParaRPr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Times New Roman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Google Shape;172;p4">
                  <a:extLst>
                    <a:ext uri="{FF2B5EF4-FFF2-40B4-BE49-F238E27FC236}">
                      <a16:creationId xmlns:a16="http://schemas.microsoft.com/office/drawing/2014/main" id="{9593B174-77BB-4926-A833-9EA77511D418}"/>
                    </a:ext>
                  </a:extLst>
                </p:cNvPr>
                <p:cNvSpPr txBox="1"/>
                <p:nvPr/>
              </p:nvSpPr>
              <p:spPr>
                <a:xfrm>
                  <a:off x="691349" y="4183390"/>
                  <a:ext cx="3125027" cy="5973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ij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j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i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diff m:val="on"/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sSup>
                                    <m:s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box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diff m:val="on"/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box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a14:m>
                  <a:r>
                    <a:rPr lang="en-US" sz="1800" dirty="0">
                      <a:solidFill>
                        <a:schemeClr val="tx1"/>
                      </a:solidFill>
                      <a:sym typeface="Times New Roman"/>
                    </a:rPr>
                    <a:t> - </a:t>
                  </a:r>
                  <a:r>
                    <a:rPr lang="ru-RU" sz="1800" dirty="0">
                      <a:solidFill>
                        <a:schemeClr val="tx1"/>
                      </a:solidFill>
                      <a:sym typeface="Times New Roman"/>
                    </a:rPr>
                    <a:t>уравнение движения</a:t>
                  </a:r>
                  <a:endParaRPr sz="1800" dirty="0">
                    <a:solidFill>
                      <a:schemeClr val="tx1"/>
                    </a:solidFill>
                    <a:sym typeface="Times New Roman"/>
                  </a:endParaRPr>
                </a:p>
              </p:txBody>
            </p:sp>
          </mc:Choice>
          <mc:Fallback>
            <p:sp>
              <p:nvSpPr>
                <p:cNvPr id="7" name="Google Shape;172;p4">
                  <a:extLst>
                    <a:ext uri="{FF2B5EF4-FFF2-40B4-BE49-F238E27FC236}">
                      <a16:creationId xmlns:a16="http://schemas.microsoft.com/office/drawing/2014/main" id="{9593B174-77BB-4926-A833-9EA77511D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49" y="4183390"/>
                  <a:ext cx="3125027" cy="59730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Google Shape;174;p4">
                  <a:extLst>
                    <a:ext uri="{FF2B5EF4-FFF2-40B4-BE49-F238E27FC236}">
                      <a16:creationId xmlns:a16="http://schemas.microsoft.com/office/drawing/2014/main" id="{738B7EB9-FADC-43E8-A6A0-3ACC1D07F282}"/>
                    </a:ext>
                  </a:extLst>
                </p:cNvPr>
                <p:cNvSpPr txBox="1"/>
                <p:nvPr/>
              </p:nvSpPr>
              <p:spPr>
                <a:xfrm>
                  <a:off x="644029" y="4813651"/>
                  <a:ext cx="3996356" cy="147799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lvl="0"/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800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/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ru-RU" sz="1800" i="1"/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/>
                                    <m:t>λ</m:t>
                                  </m:r>
                                  <m:r>
                                    <a:rPr lang="en-US" sz="1800"/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/>
                                    <m:t>μ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ru-RU" sz="1800" i="1"/>
                                  </m:ctrlPr>
                                </m:fPr>
                                <m:num>
                                  <m:box>
                                    <m:boxPr>
                                      <m:diff m:val="on"/>
                                      <m:ctrlPr>
                                        <a:rPr lang="ru-RU" sz="1800" i="1"/>
                                      </m:ctrlPr>
                                    </m:boxPr>
                                    <m:e>
                                      <m:r>
                                        <a:rPr lang="en-US" sz="1800"/>
                                        <m:t>∂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/>
                                        <m:t>e</m:t>
                                      </m:r>
                                    </m:e>
                                  </m:box>
                                </m:num>
                                <m:den>
                                  <m:box>
                                    <m:boxPr>
                                      <m:diff m:val="on"/>
                                      <m:ctrlPr>
                                        <a:rPr lang="ru-RU" sz="1800" i="1"/>
                                      </m:ctrlPr>
                                    </m:boxPr>
                                    <m:e>
                                      <m:r>
                                        <a:rPr lang="en-US" sz="1800"/>
                                        <m:t>∂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/>
                                        <m:t>x</m:t>
                                      </m:r>
                                    </m:e>
                                  </m:box>
                                </m:den>
                              </m:f>
                              <m:r>
                                <a:rPr lang="ru-RU" sz="1800" i="1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μΔu</m:t>
                              </m:r>
                              <m:r>
                                <a:rPr lang="en-US" sz="1800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ρ</m:t>
                              </m:r>
                              <m:sSup>
                                <m:sSupPr>
                                  <m:ctrlPr>
                                    <a:rPr lang="ru-RU" sz="1800" i="1"/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/>
                                    <m:t>ω</m:t>
                                  </m:r>
                                </m:e>
                                <m:sup>
                                  <m:r>
                                    <a:rPr lang="en-US" sz="1800"/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800"/>
                                <m:t>u</m:t>
                              </m:r>
                              <m:r>
                                <a:rPr lang="en-US" sz="1800"/>
                                <m:t>=0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ru-RU" sz="1800" i="1"/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/>
                                    <m:t>λ</m:t>
                                  </m:r>
                                  <m:r>
                                    <a:rPr lang="en-US" sz="1800"/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/>
                                    <m:t>μ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ru-RU" sz="1800" i="1"/>
                                  </m:ctrlPr>
                                </m:fPr>
                                <m:num>
                                  <m:box>
                                    <m:boxPr>
                                      <m:diff m:val="on"/>
                                      <m:ctrlPr>
                                        <a:rPr lang="ru-RU" sz="1800" i="1"/>
                                      </m:ctrlPr>
                                    </m:boxPr>
                                    <m:e>
                                      <m:r>
                                        <a:rPr lang="en-US" sz="1800"/>
                                        <m:t>∂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/>
                                        <m:t>e</m:t>
                                      </m:r>
                                    </m:e>
                                  </m:box>
                                </m:num>
                                <m:den>
                                  <m:box>
                                    <m:boxPr>
                                      <m:diff m:val="on"/>
                                      <m:ctrlPr>
                                        <a:rPr lang="ru-RU" sz="1800" i="1"/>
                                      </m:ctrlPr>
                                    </m:boxPr>
                                    <m:e>
                                      <m:r>
                                        <a:rPr lang="en-US" sz="1800"/>
                                        <m:t>∂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/>
                                        <m:t>y</m:t>
                                      </m:r>
                                    </m:e>
                                  </m:box>
                                </m:den>
                              </m:f>
                              <m:r>
                                <a:rPr lang="ru-RU" sz="1800" i="1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μΔv</m:t>
                              </m:r>
                              <m:r>
                                <a:rPr lang="en-US" sz="1800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ρ</m:t>
                              </m:r>
                              <m:sSup>
                                <m:sSupPr>
                                  <m:ctrlPr>
                                    <a:rPr lang="ru-RU" sz="1800" i="1"/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/>
                                    <m:t>ω</m:t>
                                  </m:r>
                                </m:e>
                                <m:sup>
                                  <m:r>
                                    <a:rPr lang="en-US" sz="1800"/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800"/>
                                <m:t>v</m:t>
                              </m:r>
                              <m:r>
                                <a:rPr lang="en-US" sz="1800"/>
                                <m:t>=0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ru-RU" sz="1800" i="1"/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/>
                                    <m:t>λ</m:t>
                                  </m:r>
                                  <m:r>
                                    <a:rPr lang="en-US" sz="1800"/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/>
                                    <m:t>μ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ru-RU" sz="1800" i="1"/>
                                  </m:ctrlPr>
                                </m:fPr>
                                <m:num>
                                  <m:box>
                                    <m:boxPr>
                                      <m:diff m:val="on"/>
                                      <m:ctrlPr>
                                        <a:rPr lang="ru-RU" sz="1800" i="1"/>
                                      </m:ctrlPr>
                                    </m:boxPr>
                                    <m:e>
                                      <m:r>
                                        <a:rPr lang="en-US" sz="1800"/>
                                        <m:t>∂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/>
                                        <m:t>e</m:t>
                                      </m:r>
                                    </m:e>
                                  </m:box>
                                </m:num>
                                <m:den>
                                  <m:box>
                                    <m:boxPr>
                                      <m:diff m:val="on"/>
                                      <m:ctrlPr>
                                        <a:rPr lang="ru-RU" sz="1800" i="1"/>
                                      </m:ctrlPr>
                                    </m:boxPr>
                                    <m:e>
                                      <m:r>
                                        <a:rPr lang="en-US" sz="1800"/>
                                        <m:t>∂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/>
                                        <m:t>z</m:t>
                                      </m:r>
                                    </m:e>
                                  </m:box>
                                </m:den>
                              </m:f>
                              <m:r>
                                <a:rPr lang="ru-RU" sz="1800" i="1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μΔw</m:t>
                              </m:r>
                              <m:r>
                                <a:rPr lang="en-US" sz="1800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ρ</m:t>
                              </m:r>
                              <m:sSup>
                                <m:sSupPr>
                                  <m:ctrlPr>
                                    <a:rPr lang="ru-RU" sz="1800" i="1"/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/>
                                    <m:t>ω</m:t>
                                  </m:r>
                                </m:e>
                                <m:sup>
                                  <m:r>
                                    <a:rPr lang="en-US" sz="1800"/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800"/>
                                <m:t>w</m:t>
                              </m:r>
                              <m:r>
                                <a:rPr lang="en-US" sz="1800"/>
                                <m:t>=0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ru-RU" sz="1800" dirty="0">
                      <a:solidFill>
                        <a:srgbClr val="000099"/>
                      </a:solidFill>
                      <a:sym typeface="Times New Roman"/>
                    </a:rPr>
                    <a:t> </a:t>
                  </a:r>
                  <a:r>
                    <a:rPr lang="ru-RU" sz="1800" dirty="0">
                      <a:solidFill>
                        <a:schemeClr val="tx1"/>
                      </a:solidFill>
                      <a:sym typeface="Times New Roman"/>
                    </a:rPr>
                    <a:t>- система уравнений </a:t>
                  </a:r>
                  <a:r>
                    <a:rPr lang="ru-RU" sz="1800" dirty="0" err="1">
                      <a:solidFill>
                        <a:schemeClr val="tx1"/>
                      </a:solidFill>
                      <a:sym typeface="Times New Roman"/>
                    </a:rPr>
                    <a:t>Ляме</a:t>
                  </a:r>
                  <a:endParaRPr lang="ru-RU" sz="1800" dirty="0">
                    <a:solidFill>
                      <a:schemeClr val="tx1"/>
                    </a:solidFill>
                    <a:sym typeface="Times New Roman"/>
                  </a:endParaRPr>
                </a:p>
              </p:txBody>
            </p:sp>
          </mc:Choice>
          <mc:Fallback>
            <p:sp>
              <p:nvSpPr>
                <p:cNvPr id="8" name="Google Shape;174;p4">
                  <a:extLst>
                    <a:ext uri="{FF2B5EF4-FFF2-40B4-BE49-F238E27FC236}">
                      <a16:creationId xmlns:a16="http://schemas.microsoft.com/office/drawing/2014/main" id="{738B7EB9-FADC-43E8-A6A0-3ACC1D07F2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29" y="4813651"/>
                  <a:ext cx="3996356" cy="14779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Google Shape;174;p4">
                <a:extLst>
                  <a:ext uri="{FF2B5EF4-FFF2-40B4-BE49-F238E27FC236}">
                    <a16:creationId xmlns:a16="http://schemas.microsoft.com/office/drawing/2014/main" id="{09BE7521-063F-4A7D-AF08-53F9ABA8694D}"/>
                  </a:ext>
                </a:extLst>
              </p:cNvPr>
              <p:cNvSpPr txBox="1"/>
              <p:nvPr/>
            </p:nvSpPr>
            <p:spPr>
              <a:xfrm>
                <a:off x="517103" y="3408639"/>
                <a:ext cx="2017264" cy="666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/>
                        <m:t>𝑒</m:t>
                      </m:r>
                      <m:r>
                        <a:rPr lang="en-US" sz="1800" i="1"/>
                        <m:t>=</m:t>
                      </m:r>
                      <m:f>
                        <m:fPr>
                          <m:ctrlPr>
                            <a:rPr lang="ru-RU" sz="1800" i="1"/>
                          </m:ctrlPr>
                        </m:fPr>
                        <m:num>
                          <m:box>
                            <m:boxPr>
                              <m:diff m:val="on"/>
                              <m:ctrlPr>
                                <a:rPr lang="ru-RU" sz="1800" i="1"/>
                              </m:ctrlPr>
                            </m:boxPr>
                            <m:e>
                              <m:r>
                                <a:rPr lang="en-US" sz="1800"/>
                                <m:t>∂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e</m:t>
                              </m:r>
                            </m:e>
                          </m:box>
                        </m:num>
                        <m:den>
                          <m:box>
                            <m:boxPr>
                              <m:diff m:val="on"/>
                              <m:ctrlPr>
                                <a:rPr lang="ru-RU" sz="1800" i="1"/>
                              </m:ctrlPr>
                            </m:boxPr>
                            <m:e>
                              <m:r>
                                <a:rPr lang="en-US" sz="1800"/>
                                <m:t>∂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x</m:t>
                              </m:r>
                            </m:e>
                          </m:box>
                        </m:den>
                      </m:f>
                      <m:r>
                        <a:rPr lang="ru-RU" sz="1800" i="1"/>
                        <m:t>+</m:t>
                      </m:r>
                      <m:f>
                        <m:fPr>
                          <m:ctrlPr>
                            <a:rPr lang="ru-RU" sz="1800" i="1"/>
                          </m:ctrlPr>
                        </m:fPr>
                        <m:num>
                          <m:box>
                            <m:boxPr>
                              <m:diff m:val="on"/>
                              <m:ctrlPr>
                                <a:rPr lang="ru-RU" sz="1800" i="1"/>
                              </m:ctrlPr>
                            </m:boxPr>
                            <m:e>
                              <m:r>
                                <a:rPr lang="en-US" sz="1800"/>
                                <m:t>∂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e</m:t>
                              </m:r>
                            </m:e>
                          </m:box>
                        </m:num>
                        <m:den>
                          <m:box>
                            <m:boxPr>
                              <m:diff m:val="on"/>
                              <m:ctrlPr>
                                <a:rPr lang="ru-RU" sz="1800" i="1"/>
                              </m:ctrlPr>
                            </m:boxPr>
                            <m:e>
                              <m:r>
                                <a:rPr lang="en-US" sz="1800"/>
                                <m:t>∂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y</m:t>
                              </m:r>
                            </m:e>
                          </m:box>
                        </m:den>
                      </m:f>
                      <m:r>
                        <a:rPr lang="ru-RU" sz="1800" i="1"/>
                        <m:t>+</m:t>
                      </m:r>
                      <m:f>
                        <m:fPr>
                          <m:ctrlPr>
                            <a:rPr lang="ru-RU" sz="1800" i="1"/>
                          </m:ctrlPr>
                        </m:fPr>
                        <m:num>
                          <m:box>
                            <m:boxPr>
                              <m:diff m:val="on"/>
                              <m:ctrlPr>
                                <a:rPr lang="ru-RU" sz="1800" i="1"/>
                              </m:ctrlPr>
                            </m:boxPr>
                            <m:e>
                              <m:r>
                                <a:rPr lang="en-US" sz="1800"/>
                                <m:t>∂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e</m:t>
                              </m:r>
                            </m:e>
                          </m:box>
                        </m:num>
                        <m:den>
                          <m:box>
                            <m:boxPr>
                              <m:diff m:val="on"/>
                              <m:ctrlPr>
                                <a:rPr lang="ru-RU" sz="1800" i="1"/>
                              </m:ctrlPr>
                            </m:boxPr>
                            <m:e>
                              <m:r>
                                <a:rPr lang="en-US" sz="1800"/>
                                <m:t>∂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z</m:t>
                              </m:r>
                            </m:e>
                          </m:box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19" name="Google Shape;174;p4">
                <a:extLst>
                  <a:ext uri="{FF2B5EF4-FFF2-40B4-BE49-F238E27FC236}">
                    <a16:creationId xmlns:a16="http://schemas.microsoft.com/office/drawing/2014/main" id="{09BE7521-063F-4A7D-AF08-53F9ABA86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03" y="3408639"/>
                <a:ext cx="2017264" cy="666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D86E3D-7682-475E-9ACF-0279445155C4}"/>
                  </a:ext>
                </a:extLst>
              </p:cNvPr>
              <p:cNvSpPr txBox="1"/>
              <p:nvPr/>
            </p:nvSpPr>
            <p:spPr>
              <a:xfrm>
                <a:off x="517102" y="4081057"/>
                <a:ext cx="5488043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ru-RU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ru-RU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ru-RU" sz="1800" i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ru-RU" sz="18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18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sz="18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ru-RU" sz="1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sz="18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ru-RU" sz="180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  <m:e>
                            <m:r>
                              <a:rPr lang="ru-RU" sz="1800" i="0">
                                <a:latin typeface="Cambria Math" panose="02040503050406030204" pitchFamily="18" charset="0"/>
                              </a:rPr>
                              <m:t>&amp;0,</m:t>
                            </m:r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sz="18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ru-RU" sz="1800" i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1800" dirty="0"/>
                  <a:t> - граничные условия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D86E3D-7682-475E-9ACF-027944515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02" y="4081057"/>
                <a:ext cx="5488043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F0C85C-98EC-4B8F-ACA2-286FA6A2E79C}"/>
                  </a:ext>
                </a:extLst>
              </p:cNvPr>
              <p:cNvSpPr txBox="1"/>
              <p:nvPr/>
            </p:nvSpPr>
            <p:spPr>
              <a:xfrm>
                <a:off x="438794" y="4747609"/>
                <a:ext cx="7000320" cy="734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ru-RU" sz="18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sepChr m:val=",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ru-RU" sz="18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ru-RU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ru-RU" sz="1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ru-RU" sz="1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u-RU" sz="1800" i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1800" i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8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sepChr m:val=","/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ru-RU" sz="18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ru-RU" sz="18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ru-RU" sz="1800" i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∬"/>
                        <m:limLoc m:val="undOvr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1800" i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ru-RU" sz="1800" i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sepChr m:val=","/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ru-R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ru-RU" sz="1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sz="18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ru-RU" sz="1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  <m:r>
                      <a:rPr lang="ru-RU" sz="1800" i="1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US" sz="1800" dirty="0"/>
                  <a:t> –</a:t>
                </a:r>
                <a:r>
                  <a:rPr lang="ru-RU" sz="1800" dirty="0"/>
                  <a:t> преобразование Фурье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F0C85C-98EC-4B8F-ACA2-286FA6A2E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4" y="4747609"/>
                <a:ext cx="7000320" cy="734945"/>
              </a:xfrm>
              <a:prstGeom prst="rect">
                <a:avLst/>
              </a:prstGeom>
              <a:blipFill>
                <a:blip r:embed="rId6"/>
                <a:stretch>
                  <a:fillRect l="-784" t="-68333" b="-7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5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5D1BB9A-9780-4DA8-9538-FE6D91195669}"/>
              </a:ext>
            </a:extLst>
          </p:cNvPr>
          <p:cNvSpPr txBox="1">
            <a:spLocks/>
          </p:cNvSpPr>
          <p:nvPr/>
        </p:nvSpPr>
        <p:spPr>
          <a:xfrm>
            <a:off x="685800" y="85360"/>
            <a:ext cx="7772400" cy="86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Полуаналитический метод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F80C2DF-8A2A-4C15-A18D-1BDDF030A8F7}"/>
              </a:ext>
            </a:extLst>
          </p:cNvPr>
          <p:cNvCxnSpPr>
            <a:cxnSpLocks/>
          </p:cNvCxnSpPr>
          <p:nvPr/>
        </p:nvCxnSpPr>
        <p:spPr>
          <a:xfrm>
            <a:off x="15875" y="694592"/>
            <a:ext cx="9224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9477FF-E9B4-4C13-9788-6A0517A67921}"/>
                  </a:ext>
                </a:extLst>
              </p:cNvPr>
              <p:cNvSpPr txBox="1"/>
              <p:nvPr/>
            </p:nvSpPr>
            <p:spPr>
              <a:xfrm>
                <a:off x="125290" y="978479"/>
                <a:ext cx="5361110" cy="650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ru-RU" sz="18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1800" i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p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  <m:sSubSup>
                                    <m:sSubSup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æ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ru-RU" sz="1800" i="0">
                              <a:latin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9477FF-E9B4-4C13-9788-6A0517A6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0" y="978479"/>
                <a:ext cx="5361110" cy="6506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E442D4-3765-4C31-B5FF-8350B0BBA3E1}"/>
                  </a:ext>
                </a:extLst>
              </p:cNvPr>
              <p:cNvSpPr txBox="1"/>
              <p:nvPr/>
            </p:nvSpPr>
            <p:spPr>
              <a:xfrm>
                <a:off x="9036" y="1658079"/>
                <a:ext cx="5593617" cy="650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18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ru-RU" sz="18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1800" i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8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p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  <m:sSubSup>
                                    <m:sSubSup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æ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p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ru-RU" sz="1800" i="0">
                              <a:latin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E442D4-3765-4C31-B5FF-8350B0BBA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" y="1658079"/>
                <a:ext cx="5593617" cy="650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0466C6-3A45-4AC9-A87A-5605BA455F6B}"/>
                  </a:ext>
                </a:extLst>
              </p:cNvPr>
              <p:cNvSpPr txBox="1"/>
              <p:nvPr/>
            </p:nvSpPr>
            <p:spPr>
              <a:xfrm>
                <a:off x="125290" y="2337679"/>
                <a:ext cx="5114925" cy="650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18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8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p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p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  <m:sSubSup>
                                    <m:sSubSup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æ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ru-RU" sz="1800" i="0">
                              <a:latin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0466C6-3A45-4AC9-A87A-5605BA45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0" y="2337679"/>
                <a:ext cx="5114925" cy="6506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CA7FE2-4979-4138-BAF2-3173F9A8A9FB}"/>
                  </a:ext>
                </a:extLst>
              </p:cNvPr>
              <p:cNvSpPr txBox="1"/>
              <p:nvPr/>
            </p:nvSpPr>
            <p:spPr>
              <a:xfrm>
                <a:off x="118451" y="3017279"/>
                <a:ext cx="5484202" cy="650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18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1800" i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p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  <m:sSubSup>
                                    <m:sSubSup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æ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ru-RU" sz="1800" i="0">
                              <a:latin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CA7FE2-4979-4138-BAF2-3173F9A8A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1" y="3017279"/>
                <a:ext cx="5484202" cy="6506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E1B95D-32DE-496E-B2A7-6C3652912737}"/>
                  </a:ext>
                </a:extLst>
              </p:cNvPr>
              <p:cNvSpPr txBox="1"/>
              <p:nvPr/>
            </p:nvSpPr>
            <p:spPr>
              <a:xfrm>
                <a:off x="-718771" y="3696879"/>
                <a:ext cx="4629150" cy="654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18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800" i="0">
                              <a:latin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1800" i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8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ru-RU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8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E1B95D-32DE-496E-B2A7-6C3652912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71" y="3696879"/>
                <a:ext cx="4629150" cy="654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147D16-CBDC-4939-850B-C08546A8B7EB}"/>
                  </a:ext>
                </a:extLst>
              </p:cNvPr>
              <p:cNvSpPr txBox="1"/>
              <p:nvPr/>
            </p:nvSpPr>
            <p:spPr>
              <a:xfrm>
                <a:off x="361337" y="4895667"/>
                <a:ext cx="5251206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&amp;−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ru-RU" sz="1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800" i="0">
                                              <a:latin typeface="Cambria Math" panose="02040503050406030204" pitchFamily="18" charset="0"/>
                                            </a:rPr>
                                            <m:t>α</m:t>
                                          </m:r>
                                        </m:e>
                                        <m:sub>
                                          <m:r>
                                            <a:rPr lang="ru-RU" sz="1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ru-RU" sz="1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ru-RU" sz="1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800" i="0">
                                              <a:latin typeface="Cambria Math" panose="02040503050406030204" pitchFamily="18" charset="0"/>
                                            </a:rPr>
                                            <m:t>α</m:t>
                                          </m:r>
                                        </m:e>
                                        <m:sub>
                                          <m:r>
                                            <a:rPr lang="ru-RU" sz="18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1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e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                       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                       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147D16-CBDC-4939-850B-C08546A8B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7" y="4895667"/>
                <a:ext cx="5251206" cy="9840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F3ECCC-0D1A-4C0E-AE77-2C04ACEB1B87}"/>
                  </a:ext>
                </a:extLst>
              </p:cNvPr>
              <p:cNvSpPr txBox="1"/>
              <p:nvPr/>
            </p:nvSpPr>
            <p:spPr>
              <a:xfrm>
                <a:off x="361337" y="5900611"/>
                <a:ext cx="6263665" cy="525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u(</a:t>
                </a:r>
                <a:r>
                  <a:rPr lang="en-US" sz="1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x,y,z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den>
                    </m:f>
                    <m:nary>
                      <m:naryPr>
                        <m:chr m:val="∬"/>
                        <m:limLoc m:val="undOvr"/>
                        <m:ctrlP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ru-RU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ru-RU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nary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ru-R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sz="18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ru-RU" sz="1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sz="18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ru-RU" sz="1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  <m:r>
                      <a:rPr lang="ru-RU" sz="18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ru-RU" sz="18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ru-RU" sz="18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1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F3ECCC-0D1A-4C0E-AE77-2C04ACEB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7" y="5900611"/>
                <a:ext cx="6263665" cy="525593"/>
              </a:xfrm>
              <a:prstGeom prst="rect">
                <a:avLst/>
              </a:prstGeom>
              <a:blipFill>
                <a:blip r:embed="rId8"/>
                <a:stretch>
                  <a:fillRect l="-778" t="-89535" b="-145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0D545-2B59-4D98-B536-611066FEA147}"/>
                  </a:ext>
                </a:extLst>
              </p:cNvPr>
              <p:cNvSpPr txBox="1"/>
              <p:nvPr/>
            </p:nvSpPr>
            <p:spPr>
              <a:xfrm>
                <a:off x="118451" y="4377465"/>
                <a:ext cx="4629150" cy="373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ru-RU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ru-RU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ru-RU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1800" i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p>
                          <m:r>
                            <a:rPr lang="ru-RU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p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  <m:sSubSup>
                                    <m:sSubSup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æ</m:t>
                                      </m:r>
                                    </m:e>
                                    <m:sub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18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1800" i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8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8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0D545-2B59-4D98-B536-611066FEA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1" y="4377465"/>
                <a:ext cx="4629150" cy="373051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2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7A44A9-337B-44AC-96B0-0E0303A6EB63}"/>
              </a:ext>
            </a:extLst>
          </p:cNvPr>
          <p:cNvSpPr txBox="1">
            <a:spLocks/>
          </p:cNvSpPr>
          <p:nvPr/>
        </p:nvSpPr>
        <p:spPr>
          <a:xfrm>
            <a:off x="685800" y="85360"/>
            <a:ext cx="7772400" cy="86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COMSOL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54BEE41-50AE-4E58-B880-50C5FC475181}"/>
              </a:ext>
            </a:extLst>
          </p:cNvPr>
          <p:cNvCxnSpPr>
            <a:cxnSpLocks/>
          </p:cNvCxnSpPr>
          <p:nvPr/>
        </p:nvCxnSpPr>
        <p:spPr>
          <a:xfrm>
            <a:off x="15875" y="694592"/>
            <a:ext cx="9224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2ADB32-7CD9-4E20-AFA3-7BB81937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8" y="972160"/>
            <a:ext cx="4367512" cy="37045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7F52EE-90CE-405D-8514-163AAFAE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295" y="953747"/>
            <a:ext cx="4367512" cy="3738019"/>
          </a:xfrm>
          <a:prstGeom prst="rect">
            <a:avLst/>
          </a:prstGeom>
        </p:spPr>
      </p:pic>
      <p:sp>
        <p:nvSpPr>
          <p:cNvPr id="10" name="Google Shape;182;p5">
            <a:extLst>
              <a:ext uri="{FF2B5EF4-FFF2-40B4-BE49-F238E27FC236}">
                <a16:creationId xmlns:a16="http://schemas.microsoft.com/office/drawing/2014/main" id="{4A68A9C5-228C-4ECC-90CB-7D0B67FF0C79}"/>
              </a:ext>
            </a:extLst>
          </p:cNvPr>
          <p:cNvSpPr txBox="1"/>
          <p:nvPr/>
        </p:nvSpPr>
        <p:spPr>
          <a:xfrm>
            <a:off x="388787" y="5085003"/>
            <a:ext cx="408750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99"/>
                </a:solidFill>
                <a:sym typeface="Times New Roman"/>
              </a:rPr>
              <a:t>(а) </a:t>
            </a:r>
            <a:r>
              <a:rPr lang="ru-RU" sz="2400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Создание </a:t>
            </a:r>
            <a:r>
              <a:rPr lang="en-US" sz="2400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82;p5">
            <a:extLst>
              <a:ext uri="{FF2B5EF4-FFF2-40B4-BE49-F238E27FC236}">
                <a16:creationId xmlns:a16="http://schemas.microsoft.com/office/drawing/2014/main" id="{59811F45-8EE9-4D80-A6EE-401A9786883B}"/>
              </a:ext>
            </a:extLst>
          </p:cNvPr>
          <p:cNvSpPr txBox="1"/>
          <p:nvPr/>
        </p:nvSpPr>
        <p:spPr>
          <a:xfrm>
            <a:off x="4908304" y="5085003"/>
            <a:ext cx="408750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99"/>
                </a:solidFill>
                <a:sym typeface="Times New Roman"/>
              </a:rPr>
              <a:t>(б)</a:t>
            </a:r>
            <a:r>
              <a:rPr lang="en-US" sz="2000" dirty="0">
                <a:solidFill>
                  <a:srgbClr val="000099"/>
                </a:solidFill>
                <a:sym typeface="Times New Roman"/>
              </a:rPr>
              <a:t> </a:t>
            </a:r>
            <a:r>
              <a:rPr lang="ru-RU" sz="2400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Наложение сетки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3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A4ABE6D-7FE2-482E-90A9-9366D30280B7}"/>
              </a:ext>
            </a:extLst>
          </p:cNvPr>
          <p:cNvSpPr txBox="1">
            <a:spLocks/>
          </p:cNvSpPr>
          <p:nvPr/>
        </p:nvSpPr>
        <p:spPr>
          <a:xfrm>
            <a:off x="685800" y="85360"/>
            <a:ext cx="7772400" cy="86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COMSOL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0CB44CB-3EAD-4FAD-B931-89C138591ADB}"/>
              </a:ext>
            </a:extLst>
          </p:cNvPr>
          <p:cNvCxnSpPr>
            <a:cxnSpLocks/>
          </p:cNvCxnSpPr>
          <p:nvPr/>
        </p:nvCxnSpPr>
        <p:spPr>
          <a:xfrm>
            <a:off x="15875" y="694592"/>
            <a:ext cx="9224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BE34DD-CAE8-4164-9115-702783A9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56" y="949570"/>
            <a:ext cx="3536677" cy="24090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80B141-36C9-429F-AE20-AC3671DBA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56" y="3613640"/>
            <a:ext cx="3641260" cy="2294790"/>
          </a:xfrm>
          <a:prstGeom prst="rect">
            <a:avLst/>
          </a:prstGeom>
        </p:spPr>
      </p:pic>
      <p:sp>
        <p:nvSpPr>
          <p:cNvPr id="10" name="Google Shape;182;p5">
            <a:extLst>
              <a:ext uri="{FF2B5EF4-FFF2-40B4-BE49-F238E27FC236}">
                <a16:creationId xmlns:a16="http://schemas.microsoft.com/office/drawing/2014/main" id="{7BA09107-1325-4118-BE2C-6174678A287D}"/>
              </a:ext>
            </a:extLst>
          </p:cNvPr>
          <p:cNvSpPr txBox="1"/>
          <p:nvPr/>
        </p:nvSpPr>
        <p:spPr>
          <a:xfrm>
            <a:off x="4365380" y="1378099"/>
            <a:ext cx="446557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Амплитуды компонент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𝑢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𝑤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поля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= (𝑢, 𝑤)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частоте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𝑓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200 кГц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82;p5">
            <a:extLst>
              <a:ext uri="{FF2B5EF4-FFF2-40B4-BE49-F238E27FC236}">
                <a16:creationId xmlns:a16="http://schemas.microsoft.com/office/drawing/2014/main" id="{54C665B3-0DCD-4E0C-BF1A-30935031C34D}"/>
              </a:ext>
            </a:extLst>
          </p:cNvPr>
          <p:cNvSpPr txBox="1"/>
          <p:nvPr/>
        </p:nvSpPr>
        <p:spPr>
          <a:xfrm>
            <a:off x="4350358" y="3448658"/>
            <a:ext cx="446557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99"/>
                </a:solidFill>
                <a:sym typeface="Times New Roman"/>
              </a:rPr>
              <a:t>(а) </a:t>
            </a:r>
            <a:r>
              <a:rPr lang="ru-RU" sz="24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Горизонтальные амплитуды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82;p5">
            <a:extLst>
              <a:ext uri="{FF2B5EF4-FFF2-40B4-BE49-F238E27FC236}">
                <a16:creationId xmlns:a16="http://schemas.microsoft.com/office/drawing/2014/main" id="{35B11AB0-C32B-45D7-9193-5E6A075B9D9E}"/>
              </a:ext>
            </a:extLst>
          </p:cNvPr>
          <p:cNvSpPr txBox="1"/>
          <p:nvPr/>
        </p:nvSpPr>
        <p:spPr>
          <a:xfrm>
            <a:off x="4345053" y="4411221"/>
            <a:ext cx="4394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99"/>
                </a:solidFill>
                <a:sym typeface="Times New Roman"/>
              </a:rPr>
              <a:t>(б) </a:t>
            </a:r>
            <a:r>
              <a:rPr lang="ru-RU" sz="24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Вертикальные амплитуды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0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84;p16">
            <a:extLst>
              <a:ext uri="{FF2B5EF4-FFF2-40B4-BE49-F238E27FC236}">
                <a16:creationId xmlns:a16="http://schemas.microsoft.com/office/drawing/2014/main" id="{62FE1C03-9395-445D-A98A-D9E25240D751}"/>
              </a:ext>
            </a:extLst>
          </p:cNvPr>
          <p:cNvSpPr/>
          <p:nvPr/>
        </p:nvSpPr>
        <p:spPr>
          <a:xfrm>
            <a:off x="1726860" y="3044299"/>
            <a:ext cx="584854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lang="ru-RU" sz="4400" b="1" i="1" u="none" strike="noStrike" cap="none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r>
              <a:rPr lang="en-US" sz="4400" b="1" i="1" u="none" strike="noStrike" cap="none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sz="4400" b="1" i="1" u="none" strike="noStrike" cap="none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852393"/>
      </p:ext>
    </p:extLst>
  </p:cSld>
  <p:clrMapOvr>
    <a:masterClrMapping/>
  </p:clrMapOvr>
</p:sld>
</file>

<file path=ppt/theme/theme1.xml><?xml version="1.0" encoding="utf-8"?>
<a:theme xmlns:a="http://schemas.openxmlformats.org/drawingml/2006/main" name="1_Спец_оформление">
  <a:themeElements>
    <a:clrScheme name="1_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281</Words>
  <Application>Microsoft Office PowerPoint</Application>
  <PresentationFormat>Экран (4:3)</PresentationFormat>
  <Paragraphs>38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Times New Roman</vt:lpstr>
      <vt:lpstr>1_Спец_оформление</vt:lpstr>
      <vt:lpstr>Презентация PowerPoint</vt:lpstr>
      <vt:lpstr>(COMSOL 5.6) Поле установившихся колебаний</vt:lpstr>
      <vt:lpstr>Геометрия задачи</vt:lpstr>
      <vt:lpstr>Полуаналитический метод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Artem Eremin</dc:creator>
  <cp:lastModifiedBy>Кирилл Дьяченко</cp:lastModifiedBy>
  <cp:revision>104</cp:revision>
  <dcterms:created xsi:type="dcterms:W3CDTF">2014-10-05T21:41:36Z</dcterms:created>
  <dcterms:modified xsi:type="dcterms:W3CDTF">2023-05-18T04:41:28Z</dcterms:modified>
</cp:coreProperties>
</file>