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8AEA3D-CBD2-4AA0-AE9F-9F658B85E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6FD29D-5EC5-4CB5-8F4C-1AE43E5B5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F460B9-6CC6-412F-A3D2-C78C8C47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33FD-8697-4528-9385-410B56BB15E5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EAABD5-5575-432C-A25E-B7258706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ED3C8B-FAC9-4475-A74C-A94BE8F1C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7D23-0F2D-4447-B6BC-70012633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08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8FD958-890E-4A2C-8FC4-47BD86C3A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0891AFB-B6EA-4EE8-ADC3-64AD5D51A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3DF8D1-0E84-45B9-AB44-49C9A3698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33FD-8697-4528-9385-410B56BB15E5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FC9BFA-42AD-4F0E-8BF0-15B73C1AA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D6DA98-3B47-4CE3-A8D4-1DE6858B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7D23-0F2D-4447-B6BC-70012633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76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59A2F31-7872-45E4-B77D-6F7F9D49D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047CB8-FE3C-42FD-9F19-81209A784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B4FE73-4A87-4423-9F27-73EC4E214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33FD-8697-4528-9385-410B56BB15E5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49C69F-3150-4EDE-9EE5-40F10B73B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F5E08E-B385-4CC2-92B8-E7AE64DF9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7D23-0F2D-4447-B6BC-70012633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05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14EC75-8798-4FD8-B37F-F38F5FBB7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BA240B-BF04-4F18-B17B-8C967D692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068FFC-78D3-4F10-B774-7A51F77A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33FD-8697-4528-9385-410B56BB15E5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5644EA-1EC1-448E-AB12-5F620AD26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C08414-1417-418B-A092-252401798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7D23-0F2D-4447-B6BC-70012633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81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0A28D-13A9-45B0-AB58-1B0F446E3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E78AB7-75AD-45FA-8F15-1BCE55E12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303B4B-C215-4C25-84CD-308C3F7FE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33FD-8697-4528-9385-410B56BB15E5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A4A002-A101-422D-980B-655E17C8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0FD766-4C5B-4B97-9F4E-874619E4D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7D23-0F2D-4447-B6BC-70012633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89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22952D-7D7D-4EE2-875C-DB2BB4EDB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57E567-5622-44C7-81DC-FC03A85AD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D6649C0-5D1D-4953-BF6F-ED5D01767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D2CC3C-D70B-4909-B978-819AD3A14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33FD-8697-4528-9385-410B56BB15E5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074452-6183-4B4E-8C87-A9BB8505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58F150-5AB2-4520-B66D-6B8D114F6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7D23-0F2D-4447-B6BC-70012633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16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79D1C4-52F2-49B1-9EF0-DAB1F9053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15C221-D3D3-4DDA-9717-7EC1F4F78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1D7F26-A049-466D-ACB4-4AED809FD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B7A813B-182B-43EF-AB05-996DCBA12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DA4C8E0-9C14-4107-8013-26EAC5A9AF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9CC6BD8-4608-47D4-A829-7B9912F2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33FD-8697-4528-9385-410B56BB15E5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FDD6A19-AAFF-4410-9B19-A3F4347CB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FC1CC23-CBAB-4304-84C4-A956B66F9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7D23-0F2D-4447-B6BC-70012633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09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39EBA7-C0D4-4543-A7D9-78917F764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C4B250F-4420-4692-821A-F2C9EE21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33FD-8697-4528-9385-410B56BB15E5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FF0708-F52E-4DEE-9ECB-AC7F3A1B8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FC051B5-E777-4FED-966A-948F7487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7D23-0F2D-4447-B6BC-70012633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28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F6A78F0-3998-4612-937F-EEE69842E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33FD-8697-4528-9385-410B56BB15E5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3B85221-E4E3-4CD5-8233-3424618E6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FA8E70-5D34-4668-9951-56D389185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7D23-0F2D-4447-B6BC-70012633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36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959469-9C80-4E6B-97CB-DEA56DF21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2C1F7D-821E-4C32-8D53-ACAF15652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1E7D51D-A790-477C-B5E2-E20A2DE27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C3D3059-8C6B-45DF-B85C-A0A134AA0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33FD-8697-4528-9385-410B56BB15E5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C58407-0D45-4136-B976-B0B51E4BD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5BF3E8-85F5-417F-88A1-EC4221A54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7D23-0F2D-4447-B6BC-70012633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77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F43324-1632-4B4D-B7EC-DFD4A157E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1B5CA3E-3E16-45D9-A66A-455A57020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DE89DE-D869-432C-889F-90731A53A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BC0EDB-0DC9-4A56-9612-FA32EC86A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33FD-8697-4528-9385-410B56BB15E5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919576-53ED-4EE3-A323-21BABD351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8BAA73-81EF-40A6-92EF-B1B89F750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17D23-0F2D-4447-B6BC-70012633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26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21D795-5FA5-48E0-A344-66809EF93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758FBD-A790-40F5-8168-862AA2E95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0AE7D0-78C2-436E-8E28-30F344D7B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933FD-8697-4528-9385-410B56BB15E5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2AF7A0-7CF4-48EF-A964-4710E6E79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CE73AB-F95D-45B1-8544-12FF5CE256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17D23-0F2D-4447-B6BC-700126330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14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71C9CE-BF97-4E1A-83CB-31BCD5B38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4637"/>
            <a:ext cx="9144000" cy="754563"/>
          </a:xfrm>
        </p:spPr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Мотивация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4E2F40-9DE3-41A7-8991-710BFCF53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107831"/>
            <a:ext cx="10920045" cy="4149970"/>
          </a:xfrm>
        </p:spPr>
        <p:txBody>
          <a:bodyPr/>
          <a:lstStyle/>
          <a:p>
            <a:r>
              <a:rPr lang="ru-RU" sz="1800" dirty="0">
                <a:latin typeface="Times New Roman" panose="02020603050405020304" pitchFamily="18" charset="0"/>
              </a:rPr>
              <a:t>Данная курсовая работа затрагивает тему волновых эффектов и рассматривает несколько методов моделирования волнового поля. В науке и технике часто встает вопрос определения состояния используемого материала. Предположим типичную ситуацию</a:t>
            </a:r>
            <a:r>
              <a:rPr lang="en-US" sz="1800" dirty="0">
                <a:latin typeface="Times New Roman" panose="02020603050405020304" pitchFamily="18" charset="0"/>
              </a:rPr>
              <a:t>:</a:t>
            </a:r>
            <a:r>
              <a:rPr lang="ru-RU" sz="1800" dirty="0">
                <a:latin typeface="Times New Roman" panose="02020603050405020304" pitchFamily="18" charset="0"/>
              </a:rPr>
              <a:t> нам необходимо проверить целостность конструкции, которую мы собираемся использовать в рабочих целях на предприятии. Возникает вопрос</a:t>
            </a:r>
            <a:r>
              <a:rPr lang="en-US" sz="1800" dirty="0">
                <a:latin typeface="Times New Roman" panose="02020603050405020304" pitchFamily="18" charset="0"/>
              </a:rPr>
              <a:t>: </a:t>
            </a:r>
            <a:r>
              <a:rPr lang="ru-RU" sz="1800" dirty="0">
                <a:latin typeface="Times New Roman" panose="02020603050405020304" pitchFamily="18" charset="0"/>
              </a:rPr>
              <a:t>к каким методам следует прибегнуть, чтобы преждевременно обнаружить изъяны и предотвратить поломку? Одним из ответов может стать </a:t>
            </a:r>
            <a:r>
              <a:rPr lang="en-US" sz="1800" dirty="0">
                <a:latin typeface="Times New Roman" panose="02020603050405020304" pitchFamily="18" charset="0"/>
              </a:rPr>
              <a:t>“</a:t>
            </a:r>
            <a:r>
              <a:rPr lang="ru-RU" sz="1800" dirty="0">
                <a:latin typeface="Times New Roman" panose="02020603050405020304" pitchFamily="18" charset="0"/>
              </a:rPr>
              <a:t>неразрушающий звуковой контроль</a:t>
            </a:r>
            <a:r>
              <a:rPr lang="en-US" sz="1800" dirty="0">
                <a:latin typeface="Times New Roman" panose="02020603050405020304" pitchFamily="18" charset="0"/>
              </a:rPr>
              <a:t>”</a:t>
            </a:r>
            <a:r>
              <a:rPr lang="ru-RU" sz="1800" dirty="0">
                <a:latin typeface="Times New Roman" panose="02020603050405020304" pitchFamily="18" charset="0"/>
              </a:rPr>
              <a:t>. На поверхность исследуемой области крепятся гибкие тонкие накладки, называемые </a:t>
            </a:r>
            <a:r>
              <a:rPr lang="ru-RU" sz="1800" dirty="0" err="1">
                <a:latin typeface="Times New Roman" panose="02020603050405020304" pitchFamily="18" charset="0"/>
              </a:rPr>
              <a:t>пьезосенсорами</a:t>
            </a:r>
            <a:r>
              <a:rPr lang="ru-RU" sz="1800" dirty="0">
                <a:latin typeface="Times New Roman" panose="02020603050405020304" pitchFamily="18" charset="0"/>
              </a:rPr>
              <a:t>. С их помощью мы можем анализировать материал на наличие дефектов. Работает это следующим образом</a:t>
            </a:r>
            <a:r>
              <a:rPr lang="en-US" sz="1800" dirty="0">
                <a:latin typeface="Times New Roman" panose="02020603050405020304" pitchFamily="18" charset="0"/>
              </a:rPr>
              <a:t>:</a:t>
            </a:r>
            <a:r>
              <a:rPr lang="ru-RU" sz="1800" dirty="0">
                <a:latin typeface="Times New Roman" panose="02020603050405020304" pitchFamily="18" charset="0"/>
              </a:rPr>
              <a:t> . </a:t>
            </a:r>
          </a:p>
        </p:txBody>
      </p:sp>
    </p:spTree>
    <p:extLst>
      <p:ext uri="{BB962C8B-B14F-4D97-AF65-F5344CB8AC3E}">
        <p14:creationId xmlns:p14="http://schemas.microsoft.com/office/powerpoint/2010/main" val="9206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6A8C8D-2005-431D-9CC3-540BB6541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198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743FAD4-3CED-4CFE-B6ED-4B825C94F1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1792"/>
                <a:ext cx="10515600" cy="50251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1800" dirty="0"/>
                  <a:t>Область, в которой мы будем моделировать волновое поле, является однородным, упругим, изотропным полупространством. К его поверхности в области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ru-RU" sz="1800" dirty="0"/>
                  <a:t> приложена нагрузка, а вне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ru-RU" sz="1800" dirty="0"/>
                  <a:t> напряжения отсутствуют. Колебания среды предполагаются гармоническими и установившимися. Установившийся режим колебаний означает, что характеристики задачи не зависят от времени. На бесконечности перемещения и напряжения стремятся к нулю. Требуется определить волновое поле, возбуждаемое источником колебаний в упругой среде.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743FAD4-3CED-4CFE-B6ED-4B825C94F1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1792"/>
                <a:ext cx="10515600" cy="5025171"/>
              </a:xfrm>
              <a:blipFill>
                <a:blip r:embed="rId2"/>
                <a:stretch>
                  <a:fillRect l="-522" t="-12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958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64D10E-BE60-4D0D-917D-617F68F60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116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Полуаналитический метод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5904CAF-0678-4FDE-B8CA-91D70FDCEF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3000"/>
                <a:ext cx="10515600" cy="5033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Полуаналитический метод подразумевает использование математических выкладок для получения наипростейшего вида формул, которые затем можно использовать в сторонних программах для проведения расчетов. Для упрощения нашего случая разобьем функцию перемещений на три компоненты (</a:t>
                </a:r>
                <a:r>
                  <a:rPr lang="en-US" sz="18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u,v,w</a:t>
                </a: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 </a:t>
                </a: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Затем воспользуемся уравнением движения и выразим каждую компоненту в дифференциальном виде. После группировки элементов мы получим систему уравнений </a:t>
                </a:r>
                <a:r>
                  <a:rPr lang="ru-RU" sz="18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Ляме</a:t>
                </a: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зависящую от переменных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λ</m:t>
                    </m:r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ru-RU" sz="18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и </m:t>
                    </m:r>
                    <m:r>
                      <m:rPr>
                        <m:sty m:val="p"/>
                      </m:rPr>
                      <a:rPr lang="en-US" sz="18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μ</m:t>
                    </m:r>
                    <m:r>
                      <a:rPr lang="ru-RU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 Эти переменные 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используются для определения материала среды. </a:t>
                </a: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Граничным условием будет являться нагрузка на поверхности полупространства.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Геометрия задачи позволяет применить преобразование Фурье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к системе уравнений и граничным условиям</a:t>
                </a: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. </a:t>
                </a:r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5904CAF-0678-4FDE-B8CA-91D70FDCEF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3000"/>
                <a:ext cx="10515600" cy="5033963"/>
              </a:xfrm>
              <a:blipFill>
                <a:blip r:embed="rId2"/>
                <a:stretch>
                  <a:fillRect l="-522" t="-12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61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B7560D-F7D4-4DAD-BCBB-A656D7AEE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40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COMSOL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47F7F3-8FCD-4BD7-A706-0824B24E5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8169"/>
            <a:ext cx="10515600" cy="4998794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Программа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COMSOL Multiphysics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имеет широкий функционал, множество модулей и предназначена для моделирования большого количества физических процессов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нашего конкретного случае в создании модели полупространства требуется учесть несколько важных деталей. Во-первых, полупространство должно занимать бесконечное количество места. Однако поскольку начальным условием является стремление функции перемещений в ноль при стремлении координат к бесконечности, мы размещаем на краях моделируемой области поглощающий колебания слой. А во-вторых, для нахождения значений вектора перемещений в каждой точке может потребоваться слишком большое количество вычислений, поэтому мы разбиваем искомую область встроенным инструментом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сетка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Чем больше подобластей мы создадим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сеткой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тем больше вычислений нам потребуется для нахождения результата, и тем точнее будет ответ.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497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82CA44-E37B-4126-A129-034BD08A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результатов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1D42A3-5EF8-471F-96D3-B01592494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1069"/>
            <a:ext cx="10515600" cy="4655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сравнения результатов н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 рисунках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приведены полученные полуаналитическим методом графики амплитуд горизонтальной и вертикальной компонент поля на поверхности полупространства, на которые наложены соответствующие результаты, полученные в COMSOL.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Видно, что результаты совпадают. Важно отметить, что каждый из подходов имеет как преимущества, так и недостатки. COMSOL позволяет оперативно получить результаты в довольно широком круге задач, однако зачастую требует значительных вычислительных мощностей, и его результаты нуждаются в постобработке. В свою очередь, полуаналитический метод позволяет провести более глубокий и детальный анализ волновых явлений при меньшем, по сравнению с COMSOL, объеме вычислений, но требует больше внимания к математическим выкладкам и программированию.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2696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517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Тема Office</vt:lpstr>
      <vt:lpstr>Мотивация</vt:lpstr>
      <vt:lpstr>Постановка задачи</vt:lpstr>
      <vt:lpstr>Полуаналитический метод</vt:lpstr>
      <vt:lpstr>Применение COMSOL</vt:lpstr>
      <vt:lpstr>Сравнение результатов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Мотивация</dc:title>
  <dc:creator>Кирилл Дьяченко</dc:creator>
  <cp:lastModifiedBy>Кирилл Дьяченко</cp:lastModifiedBy>
  <cp:revision>27</cp:revision>
  <dcterms:created xsi:type="dcterms:W3CDTF">2023-05-14T12:30:09Z</dcterms:created>
  <dcterms:modified xsi:type="dcterms:W3CDTF">2023-05-15T18:27:50Z</dcterms:modified>
</cp:coreProperties>
</file>