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Q4wtZs1IwBQPTMJ2O/MHarpv9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685800" y="228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1371600" y="2590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>
            <a:off x="165319" y="1225150"/>
            <a:ext cx="8777852" cy="209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ЧАСТОТНОГО СПЕКТРА ВОЛН, ВОЗБУЖДАЕМЫХ ПОВЕРХНОСТНЫМ ИСТОЧНИКОМ В УПРУГОМ ПОЛУПРОСТРАНСТВЕ</a:t>
            </a:r>
            <a:endParaRPr lang="ru-RU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665025" y="116632"/>
            <a:ext cx="5097857" cy="207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29851" y="4650633"/>
            <a:ext cx="7284298" cy="209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002060"/>
                </a:solidFill>
              </a:rPr>
              <a:t>Презентация, созданная студентом Кубанского государственного университета - Дьяченко К.В. в рамках курсовой работы </a:t>
            </a:r>
            <a:br>
              <a:rPr lang="ru-RU" sz="1800" dirty="0">
                <a:solidFill>
                  <a:srgbClr val="002060"/>
                </a:solidFill>
              </a:rPr>
            </a:br>
            <a:r>
              <a:rPr lang="ru-RU" sz="1800" dirty="0">
                <a:solidFill>
                  <a:srgbClr val="002060"/>
                </a:solidFill>
              </a:rPr>
              <a:t>2023г.</a:t>
            </a:r>
            <a:endParaRPr lang="ru-RU" sz="1800" dirty="0">
              <a:solidFill>
                <a:srgbClr val="000099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 idx="4294967295"/>
          </p:nvPr>
        </p:nvSpPr>
        <p:spPr>
          <a:xfrm>
            <a:off x="0" y="-100013"/>
            <a:ext cx="9128125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COMSOL 5.6</a:t>
            </a: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установившихся колебаний</a:t>
            </a:r>
            <a:endParaRPr sz="3000" b="1" dirty="0">
              <a:solidFill>
                <a:srgbClr val="000099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4973F1-FFF2-4434-B1EE-33FC06BC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50" y="1476530"/>
            <a:ext cx="4043746" cy="33597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A23C13-D65A-4CF9-8C52-65BD1AB9C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2" y="1436444"/>
            <a:ext cx="4043745" cy="3399875"/>
          </a:xfrm>
          <a:prstGeom prst="rect">
            <a:avLst/>
          </a:prstGeom>
        </p:spPr>
      </p:pic>
      <p:sp>
        <p:nvSpPr>
          <p:cNvPr id="15" name="Google Shape;182;p5">
            <a:extLst>
              <a:ext uri="{FF2B5EF4-FFF2-40B4-BE49-F238E27FC236}">
                <a16:creationId xmlns:a16="http://schemas.microsoft.com/office/drawing/2014/main" id="{A5F56A83-C5F9-4B24-A334-298D9304AE92}"/>
              </a:ext>
            </a:extLst>
          </p:cNvPr>
          <p:cNvSpPr txBox="1"/>
          <p:nvPr/>
        </p:nvSpPr>
        <p:spPr>
          <a:xfrm>
            <a:off x="4827693" y="5105047"/>
            <a:ext cx="4087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(б)</a:t>
            </a:r>
            <a:r>
              <a:rPr lang="en-US" sz="2000" dirty="0">
                <a:solidFill>
                  <a:srgbClr val="000099"/>
                </a:solidFill>
                <a:sym typeface="Times New Roman"/>
              </a:rPr>
              <a:t>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Распространение волн от области нагрузки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82;p5">
            <a:extLst>
              <a:ext uri="{FF2B5EF4-FFF2-40B4-BE49-F238E27FC236}">
                <a16:creationId xmlns:a16="http://schemas.microsoft.com/office/drawing/2014/main" id="{1E01140B-EE6C-4B25-959A-E01CE8D3E41A}"/>
              </a:ext>
            </a:extLst>
          </p:cNvPr>
          <p:cNvSpPr txBox="1"/>
          <p:nvPr/>
        </p:nvSpPr>
        <p:spPr>
          <a:xfrm>
            <a:off x="440332" y="5085003"/>
            <a:ext cx="4087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(а)</a:t>
            </a:r>
            <a:r>
              <a:rPr lang="en-US" sz="2000" dirty="0">
                <a:solidFill>
                  <a:srgbClr val="000099"/>
                </a:solidFill>
                <a:sym typeface="Times New Roman"/>
              </a:rPr>
              <a:t>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Распределение нагрузки на поверхности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CAE832E-2987-42F8-9FA3-E9869498EBE0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 idx="4294967295"/>
          </p:nvPr>
        </p:nvSpPr>
        <p:spPr>
          <a:xfrm>
            <a:off x="0" y="-100013"/>
            <a:ext cx="9128125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задачи</a:t>
            </a:r>
            <a:endParaRPr sz="2800" b="1" dirty="0">
              <a:solidFill>
                <a:srgbClr val="000099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281768" y="1063415"/>
            <a:ext cx="34849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sym typeface="Times New Roman"/>
              </a:rPr>
              <a:t>Упругое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Times New Roman"/>
              </a:rPr>
              <a:t>полупространство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:</a:t>
            </a:r>
            <a:endParaRPr sz="2000" dirty="0">
              <a:solidFill>
                <a:schemeClr val="tx1"/>
              </a:solidFill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8588" y="2668156"/>
            <a:ext cx="3849949" cy="2887461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B015896-B279-4478-8C69-9E78F8D22CA4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3D094-8DFB-437B-86CF-835113BA1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7" y="1761724"/>
            <a:ext cx="3129221" cy="2273366"/>
          </a:xfrm>
          <a:prstGeom prst="rect">
            <a:avLst/>
          </a:prstGeom>
        </p:spPr>
      </p:pic>
      <p:sp>
        <p:nvSpPr>
          <p:cNvPr id="21" name="Google Shape;239;p9">
            <a:extLst>
              <a:ext uri="{FF2B5EF4-FFF2-40B4-BE49-F238E27FC236}">
                <a16:creationId xmlns:a16="http://schemas.microsoft.com/office/drawing/2014/main" id="{5BF90E07-7A4A-4C5F-8875-4608D595670D}"/>
              </a:ext>
            </a:extLst>
          </p:cNvPr>
          <p:cNvSpPr txBox="1"/>
          <p:nvPr/>
        </p:nvSpPr>
        <p:spPr>
          <a:xfrm>
            <a:off x="4435414" y="981387"/>
            <a:ext cx="460599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/>
              <a:t> </a:t>
            </a:r>
            <a:r>
              <a:rPr lang="ru-RU" sz="2000" dirty="0"/>
              <a:t>Демонстрация искажения волны при столкновении с неоднородностью в пространстве</a:t>
            </a:r>
            <a:r>
              <a:rPr lang="en-US" sz="2000" dirty="0"/>
              <a:t>: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5AE6E24-BF1E-461E-949C-48E317D99082}"/>
              </a:ext>
            </a:extLst>
          </p:cNvPr>
          <p:cNvGrpSpPr/>
          <p:nvPr/>
        </p:nvGrpSpPr>
        <p:grpSpPr>
          <a:xfrm>
            <a:off x="146614" y="3752899"/>
            <a:ext cx="4288800" cy="2051327"/>
            <a:chOff x="457446" y="3832575"/>
            <a:chExt cx="4288800" cy="2051327"/>
          </a:xfrm>
        </p:grpSpPr>
        <p:sp>
          <p:nvSpPr>
            <p:cNvPr id="23" name="Google Shape;171;p4">
              <a:extLst>
                <a:ext uri="{FF2B5EF4-FFF2-40B4-BE49-F238E27FC236}">
                  <a16:creationId xmlns:a16="http://schemas.microsoft.com/office/drawing/2014/main" id="{2E640A70-23A3-4DC3-AACA-F7F0B6B1EBD5}"/>
                </a:ext>
              </a:extLst>
            </p:cNvPr>
            <p:cNvSpPr txBox="1"/>
            <p:nvPr/>
          </p:nvSpPr>
          <p:spPr>
            <a:xfrm>
              <a:off x="457446" y="3832575"/>
              <a:ext cx="4288800" cy="7179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q(x) </a:t>
              </a:r>
              <a:r>
                <a:rPr lang="ru-RU" sz="1100" i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  <a:sym typeface="Times New Roman"/>
                </a:rPr>
                <a:t>– </a:t>
              </a:r>
              <a:r>
                <a:rPr lang="ru-RU" sz="1800" dirty="0">
                  <a:solidFill>
                    <a:schemeClr val="tx1"/>
                  </a:solidFill>
                  <a:sym typeface="Times New Roman"/>
                </a:rPr>
                <a:t>функция напряжения на поверхности</a:t>
              </a:r>
              <a:endParaRPr sz="1800" dirty="0">
                <a:solidFill>
                  <a:schemeClr val="tx1"/>
                </a:solidFill>
                <a:sym typeface="Times New Roman"/>
              </a:endParaRPr>
            </a:p>
          </p:txBody>
        </p:sp>
        <p:sp>
          <p:nvSpPr>
            <p:cNvPr id="24" name="Google Shape;172;p4">
              <a:extLst>
                <a:ext uri="{FF2B5EF4-FFF2-40B4-BE49-F238E27FC236}">
                  <a16:creationId xmlns:a16="http://schemas.microsoft.com/office/drawing/2014/main" id="{47DA283B-32AC-489A-86DD-1FAC3FFA6C9C}"/>
                </a:ext>
              </a:extLst>
            </p:cNvPr>
            <p:cNvSpPr txBox="1"/>
            <p:nvPr/>
          </p:nvSpPr>
          <p:spPr>
            <a:xfrm>
              <a:off x="457446" y="4552593"/>
              <a:ext cx="4038300" cy="685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>
                  <a:solidFill>
                    <a:schemeClr val="tx1"/>
                  </a:solidFill>
                  <a:sym typeface="Times New Roman"/>
                </a:rPr>
                <a:t>Занимаемый полупространством объем</a:t>
              </a:r>
              <a:r>
                <a:rPr lang="en-US" sz="1800" dirty="0">
                  <a:solidFill>
                    <a:schemeClr val="tx1"/>
                  </a:solidFill>
                  <a:sym typeface="Times New Roman"/>
                </a:rPr>
                <a:t>:</a:t>
              </a:r>
              <a:endParaRPr sz="1800" dirty="0">
                <a:solidFill>
                  <a:schemeClr val="tx1"/>
                </a:solidFill>
                <a:sym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Google Shape;174;p4">
                  <a:extLst>
                    <a:ext uri="{FF2B5EF4-FFF2-40B4-BE49-F238E27FC236}">
                      <a16:creationId xmlns:a16="http://schemas.microsoft.com/office/drawing/2014/main" id="{5A264926-A49C-41AA-AFA4-1CED02AB671C}"/>
                    </a:ext>
                  </a:extLst>
                </p:cNvPr>
                <p:cNvSpPr txBox="1"/>
                <p:nvPr/>
              </p:nvSpPr>
              <p:spPr>
                <a:xfrm>
                  <a:off x="770479" y="5237612"/>
                  <a:ext cx="2272512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−∞ &lt; 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&lt; +∞</m:t>
                        </m:r>
                      </m:oMath>
                    </m:oMathPara>
                  </a14:m>
                  <a:endParaRPr lang="ru-RU" sz="1800" i="1" dirty="0"/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−∞ &lt;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≤ 0</m:t>
                        </m:r>
                      </m:oMath>
                    </m:oMathPara>
                  </a14:m>
                  <a:endParaRPr lang="ru-RU" sz="1800" dirty="0">
                    <a:solidFill>
                      <a:srgbClr val="000099"/>
                    </a:solidFill>
                    <a:sym typeface="Times New Roman"/>
                  </a:endParaRPr>
                </a:p>
              </p:txBody>
            </p:sp>
          </mc:Choice>
          <mc:Fallback>
            <p:sp>
              <p:nvSpPr>
                <p:cNvPr id="26" name="Google Shape;174;p4">
                  <a:extLst>
                    <a:ext uri="{FF2B5EF4-FFF2-40B4-BE49-F238E27FC236}">
                      <a16:creationId xmlns:a16="http://schemas.microsoft.com/office/drawing/2014/main" id="{5A264926-A49C-41AA-AFA4-1CED02AB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79" y="5237612"/>
                  <a:ext cx="2272512" cy="6462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96</Words>
  <Application>Microsoft Office PowerPoint</Application>
  <PresentationFormat>Экран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Times New Roman</vt:lpstr>
      <vt:lpstr>1_Спец_оформление</vt:lpstr>
      <vt:lpstr>Презентация PowerPoint</vt:lpstr>
      <vt:lpstr>(COMSOL 5.6) Поле установившихся колебаний</vt:lpstr>
      <vt:lpstr>Геометрия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 Eremin</dc:creator>
  <cp:lastModifiedBy>Кирилл Дьяченко</cp:lastModifiedBy>
  <cp:revision>85</cp:revision>
  <dcterms:created xsi:type="dcterms:W3CDTF">2014-10-05T21:41:36Z</dcterms:created>
  <dcterms:modified xsi:type="dcterms:W3CDTF">2023-05-17T20:51:52Z</dcterms:modified>
</cp:coreProperties>
</file>