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EA3D-CBD2-4AA0-AE9F-9F658B85E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6FD29D-5EC5-4CB5-8F4C-1AE43E5B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460B9-6CC6-412F-A3D2-C78C8C47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AABD5-5575-432C-A25E-B7258706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D3C8B-FAC9-4475-A74C-A94BE8F1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FD958-890E-4A2C-8FC4-47BD86C3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891AFB-B6EA-4EE8-ADC3-64AD5D51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DF8D1-0E84-45B9-AB44-49C9A369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C9BFA-42AD-4F0E-8BF0-15B73C1A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6DA98-3B47-4CE3-A8D4-1DE6858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7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9A2F31-7872-45E4-B77D-6F7F9D49D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47CB8-FE3C-42FD-9F19-81209A78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4FE73-4A87-4423-9F27-73EC4E21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C69F-3150-4EDE-9EE5-40F10B7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5E08E-B385-4CC2-92B8-E7AE64DF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4EC75-8798-4FD8-B37F-F38F5FB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A240B-BF04-4F18-B17B-8C967D6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68FFC-78D3-4F10-B774-7A51F77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644EA-1EC1-448E-AB12-5F620AD2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C08414-1417-418B-A092-2524017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0A28D-13A9-45B0-AB58-1B0F446E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78AB7-75AD-45FA-8F15-1BCE55E1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03B4B-C215-4C25-84CD-308C3F7F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A002-A101-422D-980B-655E17C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FD766-4C5B-4B97-9F4E-874619E4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952D-7D7D-4EE2-875C-DB2BB4ED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7E567-5622-44C7-81DC-FC03A85A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6649C0-5D1D-4953-BF6F-ED5D0176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D2CC3C-D70B-4909-B978-819AD3A1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74452-6183-4B4E-8C87-A9BB8505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58F150-5AB2-4520-B66D-6B8D114F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1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9D1C4-52F2-49B1-9EF0-DAB1F905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5C221-D3D3-4DDA-9717-7EC1F4F7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1D7F26-A049-466D-ACB4-4AED809F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7A813B-182B-43EF-AB05-996DCBA1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A4C8E0-9C14-4107-8013-26EAC5A9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CC6BD8-4608-47D4-A829-7B9912F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DD6A19-AAFF-4410-9B19-A3F4347C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C1CC23-CBAB-4304-84C4-A956B66F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9EBA7-C0D4-4543-A7D9-78917F76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4B250F-4420-4692-821A-F2C9EE21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F0708-F52E-4DEE-9ECB-AC7F3A1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C051B5-E777-4FED-966A-948F7487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6A78F0-3998-4612-937F-EEE6984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B85221-E4E3-4CD5-8233-3424618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A8E70-5D34-4668-9951-56D38918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3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9469-9C80-4E6B-97CB-DEA56DF2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1F7D-821E-4C32-8D53-ACAF1565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E7D51D-A790-477C-B5E2-E20A2DE2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3D3059-8C6B-45DF-B85C-A0A134A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C58407-0D45-4136-B976-B0B51E4B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BF3E8-85F5-417F-88A1-EC4221A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43324-1632-4B4D-B7EC-DFD4A157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B5CA3E-3E16-45D9-A66A-455A5702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DE89DE-D869-432C-889F-90731A53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C0EDB-0DC9-4A56-9612-FA32EC86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919576-53ED-4EE3-A323-21BABD35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8BAA73-81EF-40A6-92EF-B1B89F75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1D795-5FA5-48E0-A344-66809EF9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58FBD-A790-40F5-8168-862AA2E9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AE7D0-78C2-436E-8E28-30F344D7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33FD-8697-4528-9385-410B56BB15E5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2AF7A0-7CF4-48EF-A964-4710E6E7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E73AB-F95D-45B1-8544-12FF5CE25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1C9CE-BF97-4E1A-83CB-31BCD5B3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637"/>
            <a:ext cx="9144000" cy="754563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4E2F40-9DE3-41A7-8991-710BFCF5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107831"/>
            <a:ext cx="10920045" cy="5143500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</a:rPr>
              <a:t>Данная курсовая работа затрагивает тему волновых эффектов и рассматривает несколько методов моделирования волнового поля. В науке и технике часто встает вопрос определения состояния используемого материала. Предположим ситуацию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</a:rPr>
              <a:t> нам необходимо проверить целостность конструкции, которую мы собираемся использовать в рабочих целях на предприятии. Возникает вопрос</a:t>
            </a:r>
            <a:r>
              <a:rPr lang="en-US" sz="1800" dirty="0">
                <a:latin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</a:rPr>
              <a:t>к каким методам следует прибегнуть, чтобы преждевременно обнаружить изъяны и предотвратить поломку? Одним из ответов может стать </a:t>
            </a:r>
            <a:r>
              <a:rPr lang="en-US" sz="1800" dirty="0">
                <a:latin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</a:rPr>
              <a:t>неразрушающий звуковой контроль</a:t>
            </a:r>
            <a:r>
              <a:rPr lang="en-US" sz="1800" dirty="0">
                <a:latin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</a:rPr>
              <a:t>. На поверхность исследуемой области крепятся гибкие тонкие накладки, называемые </a:t>
            </a:r>
            <a:r>
              <a:rPr lang="ru-RU" sz="1800" dirty="0" err="1">
                <a:latin typeface="Times New Roman" panose="02020603050405020304" pitchFamily="18" charset="0"/>
              </a:rPr>
              <a:t>пьезосенсорами</a:t>
            </a:r>
            <a:r>
              <a:rPr lang="ru-RU" sz="1800" dirty="0">
                <a:latin typeface="Times New Roman" panose="02020603050405020304" pitchFamily="18" charset="0"/>
              </a:rPr>
              <a:t>. С их помощью мы можем анализировать материал на наличие дефектов.</a:t>
            </a:r>
          </a:p>
          <a:p>
            <a:r>
              <a:rPr lang="ru-RU" sz="1800" dirty="0">
                <a:latin typeface="Times New Roman" panose="02020603050405020304" pitchFamily="18" charset="0"/>
              </a:rPr>
              <a:t> Работает это следующим образом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</a:rPr>
              <a:t> сначала мы подаем нагрузку на поверхность, что создает в пространстве возмущение. Вследствие возмущения от области приложения нагрузки начинает распространяться волна. Зная подходящие под условия формулы, мы можем получить значение амплитуды этой волны в любой точке пространства. Однако если нагружаемый материал будет содержать неоднородности, то поведение волны будет искажаться, что приведет к отклонениям от ожидаемого результата. Получив на выходе работы программы такие данные, соответственно, можно сделать выводы о структуре исследуемого объекта.</a:t>
            </a:r>
          </a:p>
          <a:p>
            <a:r>
              <a:rPr lang="ru-RU" sz="1800" dirty="0">
                <a:latin typeface="Times New Roman" panose="02020603050405020304" pitchFamily="18" charset="0"/>
              </a:rPr>
              <a:t>Для выполнения промежуточного шага, в котором мы анализируем входные данные, можно воспользоваться полуаналитическим методом. А для проверки корректности полученных данных можно применить программный комплекс </a:t>
            </a:r>
            <a:r>
              <a:rPr lang="en-US" sz="1800" dirty="0">
                <a:latin typeface="Times New Roman" panose="02020603050405020304" pitchFamily="18" charset="0"/>
              </a:rPr>
              <a:t>COMSOL.</a:t>
            </a:r>
            <a:endParaRPr lang="ru-RU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A8C8D-2005-431D-9CC3-540BB654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43FAD4-3CED-4CFE-B6ED-4B825C94F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2"/>
                <a:ext cx="10515600" cy="50251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Зададим начальные данные для задачи, рассматриваемой в данной курсовой. Область, в которой мы будем моделировать волновое поле, является однородным, упругим, изотропным полупространством. К его поверхности в области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ru-RU" sz="1800" dirty="0"/>
                  <a:t> приложена нагрузка, а вне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ru-RU" sz="1800" dirty="0"/>
                  <a:t> напряжения отсутствуют. Колебания среды предполагаются гармоническими и установившимися. Установившийся режим колебаний означает, что характеристики задачи не зависят от времени. На бесконечности перемещения и напряжения стремятся к нулю. Требуется определить волновое поле, возбуждаемое источником колебаний.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43FAD4-3CED-4CFE-B6ED-4B825C94F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2"/>
                <a:ext cx="10515600" cy="5025171"/>
              </a:xfrm>
              <a:blipFill>
                <a:blip r:embed="rId2"/>
                <a:stretch>
                  <a:fillRect l="-522" t="-1214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5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D10E-BE60-4D0D-917D-617F68F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Полуаналитический метод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904CAF-0678-4FDE-B8CA-91D70FDCE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Полуаналитический метод подразумевает использование математических выкладок для получения наипростейшего вида формул, которые затем можно использовать в сторонних программах для проведения расчетов. Для упрощения нашего случая разобьем функцию перемещений на три компоненты (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u,v,w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Затем воспользуемся уравнением движения и выразим каждую компоненту в дифференциальном виде. После группировки элементов мы получим систему уравнений </a:t>
                </a:r>
                <a:r>
                  <a:rPr lang="ru-RU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Ляме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зависящую от переменных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и </m:t>
                    </m:r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которые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играют ключевую роль в определении материала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исследуемой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среды.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Граничным условием будет являться нагрузка на поверхности полупространства. </a:t>
                </a:r>
              </a:p>
              <a:p>
                <a:pPr marL="0" indent="0"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Геометрия задачи позволяет применить преобразование Фурье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к системе уравнений и граничным условиям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Избавившись от мешающих зависимостей, мы преобразуем систему к наиболее удобному виду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матрице Грина. Вследствие того, что наш случай является плоским, </a:t>
                </a:r>
                <a:r>
                  <a:rPr lang="ru-RU" sz="18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тоесть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от изменения компоненты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y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результат не меняется, мы можем упростить матрицу Грина. Для получения результатов в интересующем нас изначально виде, проведем обратное преобразование Фурье.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904CAF-0678-4FDE-B8CA-91D70FDCE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522" t="-1212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1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7560D-F7D4-4DAD-BCBB-A656D7AE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COMSOL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7F7F3-8FCD-4BD7-A706-0824B24E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499879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COMSOL Multiphysics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 широкий функционал, множество модулей и предназначена для моделирования большого количества физических процессов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нашего конкретного случае в создании модели полупространства требуется учесть несколько важных деталей. Во-первых, полупространство должно занимать бесконечное количество места. Однако поскольку начальным условием является стремление функции перемещений в ноль при стремлении координат к бесконечности, мы размещаем на краях моделируемой области поглощающий колебания слой. А во-вторых, для нахождения значений вектора перемещений в каждой точке может потребоваться слишком большое количество вычислений, поэтому мы разбиваем искомую область встроенным инструментом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сетка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Чем больше подобластей мы создадим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сеткой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тем больше вычислений нам потребуется для нахождения результата, и тем точнее будет ответ.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9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2CA44-E37B-4126-A129-034BD08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D42A3-5EF8-471F-96D3-B0159249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069"/>
            <a:ext cx="10515600" cy="4655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сравнения результатов н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рисунках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приведены полученные полуаналитическим методом графики амплитуд горизонтальной и вертикальной компонент поля на поверхности полупространства, на которые наложены соответствующие результаты, полученные в COMSOL.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Видно, что результаты совпадают. Важно отметить, что каждый из подходов имеет как преимущества, так и недостатки. COMSOL позволяет оперативно получить результаты в довольно широком круге задач, однако зачастую требует значительных вычислительных мощностей, и его результаты нуждаются в постобработке. В свою очередь, полуаналитический метод позволяет провести более глубокий и детальный анализ волновых явлений при меньшем, по сравнению с COMSOL, объеме вычислений, но требует больше внимания к математическим выкладкам и программированию.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69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690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Тема Office</vt:lpstr>
      <vt:lpstr>Мотивация</vt:lpstr>
      <vt:lpstr>Постановка задачи</vt:lpstr>
      <vt:lpstr>Полуаналитический метод</vt:lpstr>
      <vt:lpstr>Применение COMSOL</vt:lpstr>
      <vt:lpstr>Сравнение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Мотивация</dc:title>
  <dc:creator>Кирилл Дьяченко</dc:creator>
  <cp:lastModifiedBy>Кирилл Дьяченко</cp:lastModifiedBy>
  <cp:revision>36</cp:revision>
  <dcterms:created xsi:type="dcterms:W3CDTF">2023-05-14T12:30:09Z</dcterms:created>
  <dcterms:modified xsi:type="dcterms:W3CDTF">2023-05-16T19:27:17Z</dcterms:modified>
</cp:coreProperties>
</file>