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 id="2147483652" r:id="rId3"/>
  </p:sldMasterIdLst>
  <p:notesMasterIdLst>
    <p:notesMasterId r:id="rId11"/>
  </p:notesMasterIdLst>
  <p:handoutMasterIdLst>
    <p:handoutMasterId r:id="rId12"/>
  </p:handoutMasterIdLst>
  <p:sldIdLst>
    <p:sldId id="330" r:id="rId4"/>
    <p:sldId id="513" r:id="rId5"/>
    <p:sldId id="516" r:id="rId6"/>
    <p:sldId id="514" r:id="rId7"/>
    <p:sldId id="517" r:id="rId8"/>
    <p:sldId id="515" r:id="rId9"/>
    <p:sldId id="498" r:id="rId10"/>
  </p:sldIdLst>
  <p:sldSz cx="9144000" cy="5143500" type="screen16x9"/>
  <p:notesSz cx="6797675" cy="9926638"/>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ирилл Дьяченко" initials="КД" lastIdx="1" clrIdx="0">
    <p:extLst>
      <p:ext uri="{19B8F6BF-5375-455C-9EA6-DF929625EA0E}">
        <p15:presenceInfo xmlns:p15="http://schemas.microsoft.com/office/powerpoint/2012/main" userId="S::s0163459@edu.kubsu.ru::21731e36-080e-4823-a9e5-75de6eab2e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A863A"/>
    <a:srgbClr val="C00000"/>
    <a:srgbClr val="000099"/>
    <a:srgbClr val="CC3300"/>
    <a:srgbClr val="ABDB77"/>
    <a:srgbClr val="FFCD2D"/>
    <a:srgbClr val="E6AF00"/>
    <a:srgbClr val="009900"/>
    <a:srgbClr val="33CC3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Средний стиль 3 - акцент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EBBBCC-DAD2-459C-BE2E-F6DE35CF9A28}" styleName="Темны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5893" autoAdjust="0"/>
  </p:normalViewPr>
  <p:slideViewPr>
    <p:cSldViewPr>
      <p:cViewPr varScale="1">
        <p:scale>
          <a:sx n="93" d="100"/>
          <a:sy n="93" d="100"/>
        </p:scale>
        <p:origin x="1114" y="82"/>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67"/>
    </p:cViewPr>
  </p:notesTextViewPr>
  <p:sorterViewPr>
    <p:cViewPr>
      <p:scale>
        <a:sx n="66" d="100"/>
        <a:sy n="66" d="100"/>
      </p:scale>
      <p:origin x="0" y="0"/>
    </p:cViewPr>
  </p:sorterViewPr>
  <p:notesViewPr>
    <p:cSldViewPr>
      <p:cViewPr varScale="1">
        <p:scale>
          <a:sx n="58" d="100"/>
          <a:sy n="58" d="100"/>
        </p:scale>
        <p:origin x="3254" y="67"/>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409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410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410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5A5047A-564B-4049-B33E-ABAAD6DCDECE}" type="slidenum">
              <a:rPr lang="ru-RU"/>
              <a:pPr/>
              <a:t>‹#›</a:t>
            </a:fld>
            <a:endParaRPr lang="ru-RU"/>
          </a:p>
        </p:txBody>
      </p:sp>
    </p:spTree>
    <p:extLst>
      <p:ext uri="{BB962C8B-B14F-4D97-AF65-F5344CB8AC3E}">
        <p14:creationId xmlns:p14="http://schemas.microsoft.com/office/powerpoint/2010/main" val="2732573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7172"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1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71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000A0A8-AB5C-4C32-B4F6-5DC54282A0FB}" type="slidenum">
              <a:rPr lang="ru-RU"/>
              <a:pPr/>
              <a:t>‹#›</a:t>
            </a:fld>
            <a:endParaRPr lang="ru-RU"/>
          </a:p>
        </p:txBody>
      </p:sp>
    </p:spTree>
    <p:extLst>
      <p:ext uri="{BB962C8B-B14F-4D97-AF65-F5344CB8AC3E}">
        <p14:creationId xmlns:p14="http://schemas.microsoft.com/office/powerpoint/2010/main" val="9206280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ru-RU" sz="1800" dirty="0">
                <a:effectLst/>
                <a:latin typeface="Times New Roman" panose="02020603050405020304" pitchFamily="18" charset="0"/>
                <a:ea typeface="Calibri" panose="020F0502020204030204" pitchFamily="34" charset="0"/>
              </a:rPr>
              <a:t>Рассмотрим метод мониторинга состояния конструкций (МСК) (</a:t>
            </a:r>
            <a:r>
              <a:rPr lang="ru-RU" sz="1800" dirty="0" err="1">
                <a:effectLst/>
                <a:latin typeface="Times New Roman" panose="02020603050405020304" pitchFamily="18" charset="0"/>
                <a:ea typeface="Calibri" panose="020F0502020204030204" pitchFamily="34" charset="0"/>
              </a:rPr>
              <a:t>Structural</a:t>
            </a:r>
            <a:r>
              <a:rPr lang="ru-RU" sz="1800" dirty="0">
                <a:effectLst/>
                <a:latin typeface="Times New Roman" panose="02020603050405020304" pitchFamily="18" charset="0"/>
                <a:ea typeface="Calibri" panose="020F0502020204030204" pitchFamily="34" charset="0"/>
              </a:rPr>
              <a:t> Health Monitoring – SHM) . Его основной целью является диагностирование в каждый момент жизненного цикла объекта состояния материалов его компонент, различных частей конструкции, а также всего объекта в целом. Для нормальной эксплуатации объекта параметры, характеризующие его состояние, должны оставаться в допустимых диапазонах, определенных на этапах разработки</a:t>
            </a:r>
            <a:r>
              <a:rPr lang="en-US" sz="1800" dirty="0">
                <a:effectLst/>
                <a:latin typeface="Times New Roman" panose="02020603050405020304" pitchFamily="18" charset="0"/>
                <a:ea typeface="Calibri" panose="020F0502020204030204" pitchFamily="34" charset="0"/>
              </a:rPr>
              <a:t>.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Если рассматривать только функцию диагностики, то МСК можно считать новым, улучшенным подходом в традиционном неразрушающем контроле (НК). Однако концепция МСК существенно шире классического НК, поскольку предполагает интеграцию системы сенсоров, блоков сбора и передачи данных и вычислительных мощностей для их обработки непосредственно в эксплуатируемую структуру. Внедрение МСК предполагает пересмотр процессов проектирования элементов конструкций, изменение организации процесса эксплуатации, как отдельных элементов конструкции, так и всего объекта в целом.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r>
              <a:rPr lang="ru-RU" sz="1800" dirty="0">
                <a:effectLst/>
                <a:latin typeface="Times New Roman" panose="02020603050405020304" pitchFamily="18" charset="0"/>
                <a:ea typeface="Calibri" panose="020F0502020204030204" pitchFamily="34" charset="0"/>
              </a:rPr>
              <a:t>На приведенном рисунке показана схема типичной системы МСК. Первая часть такой системы, отвечающая за мониторинг физической целостности конструкции, определяется, во-первых, типом физического явления (соотносится с типом повреждения, которое необходимо обнаружить), мониторинг которого осуществляется сенсорами, и, во-вторых, типом физического явления, которое используется сенсором для генерирования диагностического сигнала, посылаемого подсистеме сбора и хранения информации. Из нескольких сенсоров одного типа формируется сеть; получаемая с ее помощью информация объединяется с данными сетей сенсоров других типов</a:t>
            </a:r>
            <a:r>
              <a:rPr lang="en-US" sz="1800" dirty="0">
                <a:effectLst/>
                <a:latin typeface="Times New Roman" panose="02020603050405020304" pitchFamily="18" charset="0"/>
                <a:ea typeface="Calibri" panose="020F0502020204030204" pitchFamily="34" charset="0"/>
              </a:rPr>
              <a:t>.</a:t>
            </a:r>
            <a:endParaRPr lang="en-US" dirty="0"/>
          </a:p>
        </p:txBody>
      </p:sp>
      <p:sp>
        <p:nvSpPr>
          <p:cNvPr id="4" name="Номер слайда 3"/>
          <p:cNvSpPr>
            <a:spLocks noGrp="1"/>
          </p:cNvSpPr>
          <p:nvPr>
            <p:ph type="sldNum" sz="quarter" idx="5"/>
          </p:nvPr>
        </p:nvSpPr>
        <p:spPr/>
        <p:txBody>
          <a:bodyPr/>
          <a:lstStyle/>
          <a:p>
            <a:fld id="{4000A0A8-AB5C-4C32-B4F6-5DC54282A0FB}" type="slidenum">
              <a:rPr lang="ru-RU" smtClean="0"/>
              <a:pPr/>
              <a:t>2</a:t>
            </a:fld>
            <a:endParaRPr lang="ru-RU"/>
          </a:p>
        </p:txBody>
      </p:sp>
    </p:spTree>
    <p:extLst>
      <p:ext uri="{BB962C8B-B14F-4D97-AF65-F5344CB8AC3E}">
        <p14:creationId xmlns:p14="http://schemas.microsoft.com/office/powerpoint/2010/main" val="2483057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Современные материалы, применяемые в инженерных и технологических системах, обладают сложной внутренней структурой, которая оказывает значительное влияние на их механические и волновые свойства. Одним из важнейших факторов, влияющих на поведение волн в таких материалах, является анизотропия. Ее игнорирование может приводить к значительным погрешностям в расчетах, что особенно критично в таких областях, как неразрушающий контроль (НК), мониторинг состояния конструкции (МСК), ультразвуковая диагностика, проектирование композитных материалов, а также сейсмология. Учет влияния анизотропии позволяет значительно повысить точность и достоверность анализа, а также обеспечивает корректность моделирования распространения волн. Таким образом, исследование методов учета анизотропии и их применения к задачам распространения волн в материалах представляет собой актуальную научную и практическую задачу.</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Номер слайда 3"/>
          <p:cNvSpPr>
            <a:spLocks noGrp="1"/>
          </p:cNvSpPr>
          <p:nvPr>
            <p:ph type="sldNum" sz="quarter" idx="5"/>
          </p:nvPr>
        </p:nvSpPr>
        <p:spPr/>
        <p:txBody>
          <a:bodyPr/>
          <a:lstStyle/>
          <a:p>
            <a:fld id="{4000A0A8-AB5C-4C32-B4F6-5DC54282A0FB}" type="slidenum">
              <a:rPr lang="ru-RU" smtClean="0"/>
              <a:pPr/>
              <a:t>3</a:t>
            </a:fld>
            <a:endParaRPr lang="ru-RU"/>
          </a:p>
        </p:txBody>
      </p:sp>
    </p:spTree>
    <p:extLst>
      <p:ext uri="{BB962C8B-B14F-4D97-AF65-F5344CB8AC3E}">
        <p14:creationId xmlns:p14="http://schemas.microsoft.com/office/powerpoint/2010/main" val="2306944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На современных производствах все чаще начинают использовать сложные композитные материалы для повышения эффективности. Слово композит означает, что два или более материала объединены в макроскопическом масштабе для формирования третьего. Ключевым моментом является макроскопическое исследование материала, в котором компоненты могут быть идентифицированы невооруженным глазом. Преимущество композитных материалов заключается в том, что они обычно демонстрируют лучшие качества своих компонентов, а также могут обладать некоторыми свойствами, которых нет ни у одного из составляющих компонент.</a:t>
            </a:r>
          </a:p>
          <a:p>
            <a:pP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Композиты имеют много механических характеристик поведения, которые отличаются от характеристик более традиционных материалов. Наиболее распространенные конструкционные материалы являются как однородными, так и изотропными. Композитные материалы же, напротив, часто являются как неоднородными, так и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неизотропными</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(или, в более общем смысле, анизотропными). Анизотропными называются материалы, обладающие различными свойствами, зависящими от ориентации в некоторой точке объекта.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Номер слайда 3"/>
          <p:cNvSpPr>
            <a:spLocks noGrp="1"/>
          </p:cNvSpPr>
          <p:nvPr>
            <p:ph type="sldNum" sz="quarter" idx="5"/>
          </p:nvPr>
        </p:nvSpPr>
        <p:spPr/>
        <p:txBody>
          <a:bodyPr/>
          <a:lstStyle/>
          <a:p>
            <a:fld id="{4000A0A8-AB5C-4C32-B4F6-5DC54282A0FB}" type="slidenum">
              <a:rPr lang="ru-RU" smtClean="0"/>
              <a:pPr/>
              <a:t>4</a:t>
            </a:fld>
            <a:endParaRPr lang="ru-RU"/>
          </a:p>
        </p:txBody>
      </p:sp>
    </p:spTree>
    <p:extLst>
      <p:ext uri="{BB962C8B-B14F-4D97-AF65-F5344CB8AC3E}">
        <p14:creationId xmlns:p14="http://schemas.microsoft.com/office/powerpoint/2010/main" val="787341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sz="1800" b="0" dirty="0" err="1"/>
              <a:t>Акустоэлектроника</a:t>
            </a:r>
            <a:r>
              <a:rPr lang="ru-RU" sz="1800" dirty="0"/>
              <a:t> — область науки и техники, изучающая и использующая взаимодействие высокочастотных акустических волн с электрическим полем и электронами. </a:t>
            </a:r>
            <a:r>
              <a:rPr lang="ru-RU" sz="1800" b="0" i="0" u="none" strike="noStrike" baseline="0" dirty="0">
                <a:latin typeface="TimesNewRomanPSMT"/>
              </a:rPr>
              <a:t>Одной из ключевых ее особенностей является влияние анизотропии материала на поведение акустических волн, что требует тщательного учета</a:t>
            </a:r>
            <a:r>
              <a:rPr lang="en-US" sz="1800" b="0" i="0" u="none" strike="noStrike" baseline="0" dirty="0">
                <a:latin typeface="TimesNewRomanPSMT"/>
              </a:rPr>
              <a:t> </a:t>
            </a:r>
            <a:r>
              <a:rPr lang="ru-RU" sz="1800" b="0" i="0" u="none" strike="noStrike" baseline="0" dirty="0">
                <a:latin typeface="TimesNewRomanPSMT"/>
              </a:rPr>
              <a:t>при разработке устройств и проведения исследований. Для изучения и использования акустических волн на материал помещают встречно-штыревые преобразователи. </a:t>
            </a:r>
            <a:r>
              <a:rPr lang="ru-RU" dirty="0"/>
              <a:t>На один из них подают электрический сигнал, который преобразуется в механические колебания, распространяющиеся затем по изучаемому объекту. Второй же преобразователь получает механические колебания и меняет их обратно в электрический сигнал.</a:t>
            </a:r>
            <a:r>
              <a:rPr lang="ru-RU" sz="1200" b="0" i="0" u="none" strike="noStrike" baseline="0" dirty="0">
                <a:latin typeface="TimesNewRomanPSMT"/>
              </a:rPr>
              <a:t> В настоящее время</a:t>
            </a:r>
            <a:r>
              <a:rPr lang="en-US" sz="1200" b="0" i="0" u="none" strike="noStrike" baseline="0" dirty="0">
                <a:latin typeface="TimesNewRomanPSMT"/>
              </a:rPr>
              <a:t> </a:t>
            </a:r>
            <a:r>
              <a:rPr lang="ru-RU" sz="1200" b="0" i="0" u="none" strike="noStrike" baseline="0" dirty="0">
                <a:latin typeface="TimesNewRomanPSMT"/>
              </a:rPr>
              <a:t>подобные устройства находят широкое применение в различной аппаратуре систем связи, радиолокации и телекоммуникации. Актуальность этой области подтверждается растущим числом исследований, включая работы, представленные на недавних сессиях Российского акустического общества, где активно обсуждаются как фундаментальные, так и прикладные аспекты </a:t>
            </a:r>
            <a:r>
              <a:rPr lang="ru-RU" sz="1200" b="0" i="0" u="none" strike="noStrike" baseline="0" dirty="0" err="1">
                <a:latin typeface="TimesNewRomanPSMT"/>
              </a:rPr>
              <a:t>акустоэлектроники</a:t>
            </a:r>
            <a:r>
              <a:rPr lang="ru-RU" sz="1200" b="0" i="0" u="none" strike="noStrike" baseline="0" dirty="0">
                <a:latin typeface="TimesNewRomanPSMT"/>
              </a:rPr>
              <a:t>.</a:t>
            </a:r>
            <a:endParaRPr lang="en-US" sz="1200" b="0" i="0" u="none" strike="noStrike" baseline="0" dirty="0">
              <a:latin typeface="TimesNewRomanPSMT"/>
            </a:endParaRPr>
          </a:p>
        </p:txBody>
      </p:sp>
      <p:sp>
        <p:nvSpPr>
          <p:cNvPr id="4" name="Номер слайда 3"/>
          <p:cNvSpPr>
            <a:spLocks noGrp="1"/>
          </p:cNvSpPr>
          <p:nvPr>
            <p:ph type="sldNum" sz="quarter" idx="5"/>
          </p:nvPr>
        </p:nvSpPr>
        <p:spPr/>
        <p:txBody>
          <a:bodyPr/>
          <a:lstStyle/>
          <a:p>
            <a:fld id="{4000A0A8-AB5C-4C32-B4F6-5DC54282A0FB}" type="slidenum">
              <a:rPr lang="ru-RU" smtClean="0"/>
              <a:pPr/>
              <a:t>5</a:t>
            </a:fld>
            <a:endParaRPr lang="ru-RU"/>
          </a:p>
        </p:txBody>
      </p:sp>
    </p:spTree>
    <p:extLst>
      <p:ext uri="{BB962C8B-B14F-4D97-AF65-F5344CB8AC3E}">
        <p14:creationId xmlns:p14="http://schemas.microsoft.com/office/powerpoint/2010/main" val="3956244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Задача по исследованию учета влияния анизотропии на распространение волн в полупространстве является комплексной и состоит из нескольких этапов. Для начала необходимо рассмотреть метод МСК, а затем изучить анизотропное полупространство, представленное композитным материалом. Совмещение МСК с композитами позволит получить данные для ответа на поставленный вопрос. Данная работа является продолжением моей дипломной работы, основанной на дефектоскопии изотропного полупространства, поэтому будут использованы предыдущие наработки. Главным отличием станет изменение двух констант, описывающих свойства и особенности материала, на тензор, выполняющий ту же роль. В связи с этим появится влияние от ориентации в пространстве, а значит будет необходимо внести изменения в программное обеспечение, производящее расчеты.</a:t>
            </a:r>
          </a:p>
        </p:txBody>
      </p:sp>
      <p:sp>
        <p:nvSpPr>
          <p:cNvPr id="4" name="Номер слайда 3"/>
          <p:cNvSpPr>
            <a:spLocks noGrp="1"/>
          </p:cNvSpPr>
          <p:nvPr>
            <p:ph type="sldNum" sz="quarter" idx="5"/>
          </p:nvPr>
        </p:nvSpPr>
        <p:spPr/>
        <p:txBody>
          <a:bodyPr/>
          <a:lstStyle/>
          <a:p>
            <a:fld id="{4000A0A8-AB5C-4C32-B4F6-5DC54282A0FB}" type="slidenum">
              <a:rPr lang="ru-RU" smtClean="0"/>
              <a:pPr/>
              <a:t>6</a:t>
            </a:fld>
            <a:endParaRPr lang="ru-RU"/>
          </a:p>
        </p:txBody>
      </p:sp>
    </p:spTree>
    <p:extLst>
      <p:ext uri="{BB962C8B-B14F-4D97-AF65-F5344CB8AC3E}">
        <p14:creationId xmlns:p14="http://schemas.microsoft.com/office/powerpoint/2010/main" val="4068127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43700" y="141685"/>
            <a:ext cx="2171700" cy="465891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228600" y="141685"/>
            <a:ext cx="6362700" cy="465891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2286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bwMode="auto">
          <a:xfrm>
            <a:off x="228600" y="141685"/>
            <a:ext cx="8686800" cy="7560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Hier klicken, um.</a:t>
            </a:r>
          </a:p>
        </p:txBody>
      </p:sp>
      <p:sp>
        <p:nvSpPr>
          <p:cNvPr id="411651" name="Rectangle 3"/>
          <p:cNvSpPr>
            <a:spLocks noGrp="1" noChangeArrowheads="1"/>
          </p:cNvSpPr>
          <p:nvPr>
            <p:ph type="body" idx="1"/>
          </p:nvPr>
        </p:nvSpPr>
        <p:spPr bwMode="auto">
          <a:xfrm>
            <a:off x="228600" y="951310"/>
            <a:ext cx="8686800" cy="38492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a:t>Hier</a:t>
            </a:r>
            <a:r>
              <a:rPr lang="en-US" dirty="0"/>
              <a:t> </a:t>
            </a:r>
            <a:r>
              <a:rPr lang="en-US" dirty="0" err="1"/>
              <a:t>klicken</a:t>
            </a:r>
            <a:r>
              <a:rPr lang="en-US" dirty="0"/>
              <a:t>, um Master-</a:t>
            </a:r>
            <a:r>
              <a:rPr lang="en-US" dirty="0" err="1"/>
              <a:t>Textformat</a:t>
            </a:r>
            <a:r>
              <a:rPr lang="en-US" dirty="0"/>
              <a:t> </a:t>
            </a:r>
            <a:r>
              <a:rPr lang="en-US" dirty="0" err="1"/>
              <a:t>zu</a:t>
            </a:r>
            <a:r>
              <a:rPr lang="en-US" dirty="0"/>
              <a:t> </a:t>
            </a:r>
            <a:r>
              <a:rPr lang="en-US" dirty="0" err="1"/>
              <a:t>bearbeiten</a:t>
            </a:r>
            <a:r>
              <a:rPr lang="en-US" dirty="0"/>
              <a:t>.</a:t>
            </a:r>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411654" name="Text Box 6"/>
          <p:cNvSpPr txBox="1">
            <a:spLocks noChangeArrowheads="1"/>
          </p:cNvSpPr>
          <p:nvPr userDrawn="1"/>
        </p:nvSpPr>
        <p:spPr bwMode="auto">
          <a:xfrm>
            <a:off x="1031558" y="4643826"/>
            <a:ext cx="6822628" cy="461665"/>
          </a:xfrm>
          <a:prstGeom prst="rect">
            <a:avLst/>
          </a:prstGeom>
          <a:noFill/>
          <a:ln w="9525">
            <a:noFill/>
            <a:miter lim="800000"/>
            <a:headEnd/>
            <a:tailEnd/>
          </a:ln>
          <a:effectLst/>
        </p:spPr>
        <p:txBody>
          <a:bodyPr wrap="square">
            <a:spAutoFit/>
          </a:bodyPr>
          <a:lstStyle/>
          <a:p>
            <a:pPr algn="ctr"/>
            <a:r>
              <a:rPr lang="ru-RU" sz="1200" b="1" dirty="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Построение частотного спектра волн, возбуждаемых поверхностным источником в упругом полупространстве</a:t>
            </a:r>
            <a:endParaRPr lang="en-US" sz="1200" b="1" dirty="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411655" name="Line 7"/>
          <p:cNvSpPr>
            <a:spLocks noChangeShapeType="1"/>
          </p:cNvSpPr>
          <p:nvPr userDrawn="1"/>
        </p:nvSpPr>
        <p:spPr bwMode="auto">
          <a:xfrm>
            <a:off x="71406" y="4643826"/>
            <a:ext cx="9000000" cy="0"/>
          </a:xfrm>
          <a:prstGeom prst="line">
            <a:avLst/>
          </a:prstGeom>
          <a:noFill/>
          <a:ln w="9525">
            <a:solidFill>
              <a:schemeClr val="tx1"/>
            </a:solidFill>
            <a:round/>
            <a:headEnd/>
            <a:tailEnd/>
          </a:ln>
          <a:effectLst/>
        </p:spPr>
        <p:txBody>
          <a:bodyPr wrap="none" anchor="ctr"/>
          <a:lstStyle/>
          <a:p>
            <a:endParaRPr lang="ru-RU"/>
          </a:p>
        </p:txBody>
      </p:sp>
      <p:sp>
        <p:nvSpPr>
          <p:cNvPr id="411656" name="Line 8"/>
          <p:cNvSpPr>
            <a:spLocks noChangeShapeType="1"/>
          </p:cNvSpPr>
          <p:nvPr userDrawn="1"/>
        </p:nvSpPr>
        <p:spPr bwMode="auto">
          <a:xfrm>
            <a:off x="71406" y="465535"/>
            <a:ext cx="9000000" cy="0"/>
          </a:xfrm>
          <a:prstGeom prst="line">
            <a:avLst/>
          </a:prstGeom>
          <a:noFill/>
          <a:ln w="9525">
            <a:solidFill>
              <a:schemeClr val="tx1"/>
            </a:solidFill>
            <a:round/>
            <a:headEnd/>
            <a:tailEnd/>
          </a:ln>
          <a:effectLst/>
        </p:spPr>
        <p:txBody>
          <a:bodyPr wrap="none" anchor="ctr"/>
          <a:lstStyle/>
          <a:p>
            <a:endParaRPr lang="ru-RU"/>
          </a:p>
        </p:txBody>
      </p:sp>
      <p:sp>
        <p:nvSpPr>
          <p:cNvPr id="10" name="TextBox 9"/>
          <p:cNvSpPr txBox="1"/>
          <p:nvPr userDrawn="1"/>
        </p:nvSpPr>
        <p:spPr>
          <a:xfrm>
            <a:off x="7858148" y="4763020"/>
            <a:ext cx="928694" cy="307777"/>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3C4EDDE1-E9E6-49D4-91C2-19A774C0723D}" type="slidenum">
              <a:rPr lang="ru-RU" sz="1400" b="1" i="1" baseline="0" smtClean="0">
                <a:solidFill>
                  <a:srgbClr val="C00000"/>
                </a:solidFill>
              </a:rPr>
              <a:pPr marL="0" marR="0" indent="0" algn="l" defTabSz="914400" rtl="0" eaLnBrk="1" fontAlgn="base" latinLnBrk="0" hangingPunct="1">
                <a:lnSpc>
                  <a:spcPct val="100000"/>
                </a:lnSpc>
                <a:spcBef>
                  <a:spcPct val="0"/>
                </a:spcBef>
                <a:spcAft>
                  <a:spcPct val="0"/>
                </a:spcAft>
                <a:buClrTx/>
                <a:buSzTx/>
                <a:buFontTx/>
                <a:buNone/>
                <a:tabLst/>
                <a:defRPr/>
              </a:pPr>
              <a:t>‹#›</a:t>
            </a:fld>
            <a:r>
              <a:rPr lang="ru-RU" sz="1400" b="1" i="1" baseline="0" dirty="0">
                <a:solidFill>
                  <a:srgbClr val="C00000"/>
                </a:solidFill>
              </a:rPr>
              <a:t>  / </a:t>
            </a:r>
            <a:r>
              <a:rPr lang="en-US" sz="1400" b="1" i="1" baseline="0" dirty="0">
                <a:solidFill>
                  <a:srgbClr val="C00000"/>
                </a:solidFill>
              </a:rPr>
              <a:t>15</a:t>
            </a:r>
            <a:endParaRPr lang="ru-RU" sz="1400" b="1" i="1" baseline="0" dirty="0">
              <a:solidFill>
                <a:srgbClr val="C00000"/>
              </a:solidFill>
            </a:endParaRPr>
          </a:p>
        </p:txBody>
      </p:sp>
      <p:pic>
        <p:nvPicPr>
          <p:cNvPr id="9" name="Рисунок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23528" y="4698153"/>
            <a:ext cx="527705" cy="406734"/>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412675"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
        <p:nvSpPr>
          <p:cNvPr id="8" name="Rectangle 7"/>
          <p:cNvSpPr>
            <a:spLocks noChangeArrowheads="1"/>
          </p:cNvSpPr>
          <p:nvPr userDrawn="1"/>
        </p:nvSpPr>
        <p:spPr bwMode="auto">
          <a:xfrm>
            <a:off x="2123728" y="4421563"/>
            <a:ext cx="4464496" cy="523220"/>
          </a:xfrm>
          <a:prstGeom prst="rect">
            <a:avLst/>
          </a:prstGeom>
          <a:noFill/>
          <a:ln w="9525">
            <a:noFill/>
            <a:miter lim="800000"/>
            <a:headEnd/>
            <a:tailEnd/>
          </a:ln>
          <a:effectLst/>
        </p:spPr>
        <p:txBody>
          <a:bodyPr wrap="square">
            <a:spAutoFit/>
          </a:bodyPr>
          <a:lstStyle/>
          <a:p>
            <a:pPr algn="ctr" eaLnBrk="0" hangingPunct="0"/>
            <a:r>
              <a:rPr lang="ru-RU" sz="1400" b="1" dirty="0">
                <a:solidFill>
                  <a:srgbClr val="000099"/>
                </a:solidFill>
                <a:latin typeface="Times New Roman" panose="02020603050405020304" pitchFamily="18" charset="0"/>
                <a:cs typeface="Times New Roman" panose="02020603050405020304" pitchFamily="18" charset="0"/>
              </a:rPr>
              <a:t>Кубанский</a:t>
            </a:r>
            <a:r>
              <a:rPr lang="ru-RU" sz="1400" b="1" baseline="0" dirty="0">
                <a:solidFill>
                  <a:srgbClr val="000099"/>
                </a:solidFill>
                <a:latin typeface="Times New Roman" panose="02020603050405020304" pitchFamily="18" charset="0"/>
                <a:cs typeface="Times New Roman" panose="02020603050405020304" pitchFamily="18" charset="0"/>
              </a:rPr>
              <a:t> государственный университет</a:t>
            </a:r>
            <a:br>
              <a:rPr lang="en-US" sz="1400" b="1" dirty="0">
                <a:solidFill>
                  <a:srgbClr val="000099"/>
                </a:solidFill>
                <a:latin typeface="Times New Roman" panose="02020603050405020304" pitchFamily="18" charset="0"/>
                <a:cs typeface="Times New Roman" panose="02020603050405020304" pitchFamily="18" charset="0"/>
              </a:rPr>
            </a:br>
            <a:r>
              <a:rPr lang="ru-RU" sz="1400" b="1" dirty="0">
                <a:solidFill>
                  <a:srgbClr val="000099"/>
                </a:solidFill>
                <a:latin typeface="Times New Roman" panose="02020603050405020304" pitchFamily="18" charset="0"/>
                <a:cs typeface="Times New Roman" panose="02020603050405020304" pitchFamily="18" charset="0"/>
              </a:rPr>
              <a:t>Краснодар</a:t>
            </a:r>
            <a:endParaRPr lang="de-DE" sz="1400" b="1" dirty="0">
              <a:solidFill>
                <a:srgbClr val="000099"/>
              </a:solidFill>
              <a:latin typeface="Times New Roman" panose="02020603050405020304" pitchFamily="18" charset="0"/>
              <a:cs typeface="Times New Roman" panose="02020603050405020304" pitchFamily="18" charset="0"/>
            </a:endParaRPr>
          </a:p>
        </p:txBody>
      </p:sp>
      <p:pic>
        <p:nvPicPr>
          <p:cNvPr id="2" name="Рисунок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946636" y="4421563"/>
            <a:ext cx="862544" cy="664815"/>
          </a:xfrm>
          <a:prstGeom prst="rect">
            <a:avLst/>
          </a:prstGeom>
        </p:spPr>
      </p:pic>
      <p:pic>
        <p:nvPicPr>
          <p:cNvPr id="10" name="Picture 4" descr="logotree"/>
          <p:cNvPicPr>
            <a:picLocks noChangeAspect="1" noChangeArrowheads="1"/>
          </p:cNvPicPr>
          <p:nvPr userDrawn="1"/>
        </p:nvPicPr>
        <p:blipFill>
          <a:blip r:embed="rId14" cstate="print"/>
          <a:srcRect/>
          <a:stretch>
            <a:fillRect/>
          </a:stretch>
        </p:blipFill>
        <p:spPr bwMode="auto">
          <a:xfrm>
            <a:off x="177843" y="4421563"/>
            <a:ext cx="864096" cy="644691"/>
          </a:xfrm>
          <a:prstGeom prst="rect">
            <a:avLst/>
          </a:prstGeom>
          <a:noFill/>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06882"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506883"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0" y="1440508"/>
            <a:ext cx="9144000" cy="1440161"/>
          </a:xfrm>
          <a:prstGeom prst="rect">
            <a:avLst/>
          </a:prstGeom>
          <a:noFill/>
          <a:ln w="9525">
            <a:noFill/>
            <a:miter lim="800000"/>
            <a:headEnd/>
            <a:tailEnd/>
          </a:ln>
          <a:effectLst/>
        </p:spPr>
        <p:txBody>
          <a:bodyPr anchor="ctr"/>
          <a:lstStyle/>
          <a:p>
            <a:pPr algn="ctr"/>
            <a:r>
              <a:rPr lang="ru-RU" sz="1400" b="1" kern="0" dirty="0">
                <a:solidFill>
                  <a:srgbClr val="000000"/>
                </a:solidFill>
                <a:latin typeface="Times New Roman" panose="02020603050405020304" pitchFamily="18" charset="0"/>
                <a:ea typeface="+mj-ea"/>
                <a:cs typeface="+mj-cs"/>
              </a:rPr>
              <a:t>КУРСОВАЯ РАБОТА</a:t>
            </a:r>
          </a:p>
          <a:p>
            <a:pPr algn="ctr"/>
            <a:endParaRPr lang="ru-RU" sz="1600" b="1" dirty="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a:endParaRPr lang="ru-RU" sz="1600" b="1" dirty="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a:r>
              <a:rPr lang="ru-RU" sz="1600" b="1" dirty="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Построение частотного спектра волн, возбуждаемых поверхностным источником в упругом анизотропном полупространстве</a:t>
            </a:r>
            <a:endParaRPr lang="en-US" sz="1600" b="1" dirty="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2667467" y="3507854"/>
            <a:ext cx="4025526" cy="570284"/>
          </a:xfrm>
          <a:prstGeom prst="rect">
            <a:avLst/>
          </a:prstGeom>
          <a:noFill/>
        </p:spPr>
        <p:txBody>
          <a:bodyPr wrap="none" rtlCol="0">
            <a:spAutoFit/>
          </a:bodyPr>
          <a:lstStyle/>
          <a:p>
            <a:pPr>
              <a:lnSpc>
                <a:spcPct val="70000"/>
              </a:lnSpc>
              <a:spcBef>
                <a:spcPts val="1000"/>
              </a:spcBef>
            </a:pPr>
            <a:r>
              <a:rPr lang="ru-RU" sz="1600" b="1" dirty="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Работу выполнил - Дьяченко К. В.</a:t>
            </a:r>
          </a:p>
          <a:p>
            <a:pPr>
              <a:lnSpc>
                <a:spcPct val="70000"/>
              </a:lnSpc>
              <a:spcBef>
                <a:spcPts val="1000"/>
              </a:spcBef>
              <a:spcAft>
                <a:spcPts val="0"/>
              </a:spcAft>
            </a:pPr>
            <a:r>
              <a:rPr lang="ru-RU" sz="1600" b="1" dirty="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Научный руководитель - Глушкова Н. В. </a:t>
            </a:r>
          </a:p>
        </p:txBody>
      </p:sp>
      <p:sp>
        <p:nvSpPr>
          <p:cNvPr id="4" name="Заголовок 1">
            <a:extLst>
              <a:ext uri="{FF2B5EF4-FFF2-40B4-BE49-F238E27FC236}">
                <a16:creationId xmlns:a16="http://schemas.microsoft.com/office/drawing/2014/main" id="{46E3A723-9E89-4A56-A0DC-470A435187BD}"/>
              </a:ext>
            </a:extLst>
          </p:cNvPr>
          <p:cNvSpPr txBox="1">
            <a:spLocks/>
          </p:cNvSpPr>
          <p:nvPr/>
        </p:nvSpPr>
        <p:spPr>
          <a:xfrm>
            <a:off x="-180528" y="172597"/>
            <a:ext cx="9432758" cy="1267911"/>
          </a:xfrm>
          <a:prstGeom prst="rect">
            <a:avLst/>
          </a:prstGeom>
        </p:spPr>
        <p:txBody>
          <a:bodyPr>
            <a:normAutofit fontScale="97500"/>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ru-RU" sz="1200" kern="0" dirty="0">
                <a:solidFill>
                  <a:srgbClr val="000000"/>
                </a:solidFill>
                <a:latin typeface="Times New Roman" panose="02020603050405020304" pitchFamily="18" charset="0"/>
              </a:rPr>
              <a:t>МИНИСТЕРСТВО НАУКИ И ВЫСШЕГО ОБРАЗОВАНИЯ РОССИЙСКОЙ ФЕДЕРАЦИИ</a:t>
            </a:r>
            <a:br>
              <a:rPr lang="ru-RU" sz="1200" kern="0" dirty="0">
                <a:solidFill>
                  <a:srgbClr val="000000"/>
                </a:solidFill>
                <a:latin typeface="Times New Roman" panose="02020603050405020304" pitchFamily="18" charset="0"/>
              </a:rPr>
            </a:br>
            <a:r>
              <a:rPr lang="ru-RU" sz="1200" kern="0" dirty="0">
                <a:solidFill>
                  <a:srgbClr val="000000"/>
                </a:solidFill>
                <a:latin typeface="Times New Roman" panose="02020603050405020304" pitchFamily="18" charset="0"/>
              </a:rPr>
              <a:t>Федеральное государственное бюджетное образовательное учреждение высшего образования</a:t>
            </a:r>
            <a:br>
              <a:rPr lang="ru-RU" sz="1200" kern="0" dirty="0">
                <a:solidFill>
                  <a:srgbClr val="000000"/>
                </a:solidFill>
                <a:latin typeface="Times New Roman" panose="02020603050405020304" pitchFamily="18" charset="0"/>
              </a:rPr>
            </a:br>
            <a:br>
              <a:rPr lang="ru-RU" sz="1200" kern="0" dirty="0">
                <a:solidFill>
                  <a:srgbClr val="000000"/>
                </a:solidFill>
                <a:latin typeface="Times New Roman" panose="02020603050405020304" pitchFamily="18" charset="0"/>
              </a:rPr>
            </a:br>
            <a:r>
              <a:rPr lang="ru-RU" sz="1200" b="1" kern="0" dirty="0">
                <a:solidFill>
                  <a:srgbClr val="000000"/>
                </a:solidFill>
                <a:latin typeface="Times New Roman" panose="02020603050405020304" pitchFamily="18" charset="0"/>
              </a:rPr>
              <a:t>«КУБАНСКИЙ ГОСУДАРСТВЕННЫЙ УНИВЕРСИТЕТ»</a:t>
            </a:r>
            <a:br>
              <a:rPr lang="ru-RU" sz="1200" kern="0" dirty="0">
                <a:solidFill>
                  <a:srgbClr val="000000"/>
                </a:solidFill>
                <a:latin typeface="Times New Roman" panose="02020603050405020304" pitchFamily="18" charset="0"/>
              </a:rPr>
            </a:br>
            <a:r>
              <a:rPr lang="ru-RU" sz="1200" b="1" kern="0" dirty="0">
                <a:solidFill>
                  <a:srgbClr val="000000"/>
                </a:solidFill>
                <a:latin typeface="Times New Roman" panose="02020603050405020304" pitchFamily="18" charset="0"/>
              </a:rPr>
              <a:t>(ФГБОУ ВО «</a:t>
            </a:r>
            <a:r>
              <a:rPr lang="ru-RU" sz="1200" b="1" kern="0" dirty="0" err="1">
                <a:solidFill>
                  <a:srgbClr val="000000"/>
                </a:solidFill>
                <a:latin typeface="Times New Roman" panose="02020603050405020304" pitchFamily="18" charset="0"/>
              </a:rPr>
              <a:t>КубГУ</a:t>
            </a:r>
            <a:r>
              <a:rPr lang="ru-RU" sz="1200" b="1" kern="0" dirty="0">
                <a:solidFill>
                  <a:srgbClr val="000000"/>
                </a:solidFill>
                <a:latin typeface="Times New Roman" panose="02020603050405020304" pitchFamily="18" charset="0"/>
              </a:rPr>
              <a:t>»)</a:t>
            </a:r>
            <a:endParaRPr lang="ru-RU" sz="1200" kern="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026486-E94B-46F4-BBAE-1DF9FF74B9EF}"/>
              </a:ext>
            </a:extLst>
          </p:cNvPr>
          <p:cNvSpPr>
            <a:spLocks noGrp="1"/>
          </p:cNvSpPr>
          <p:nvPr>
            <p:ph type="title"/>
          </p:nvPr>
        </p:nvSpPr>
        <p:spPr>
          <a:xfrm>
            <a:off x="457200" y="137944"/>
            <a:ext cx="8229600" cy="857250"/>
          </a:xfrm>
        </p:spPr>
        <p:txBody>
          <a:bodyPr/>
          <a:lstStyle/>
          <a:p>
            <a:r>
              <a:rPr lang="ru-RU" sz="2400" b="1" kern="1200" dirty="0">
                <a:solidFill>
                  <a:srgbClr val="000099"/>
                </a:solidFill>
                <a:latin typeface="Times New Roman" panose="02020603050405020304" pitchFamily="18" charset="0"/>
                <a:ea typeface="+mn-ea"/>
                <a:cs typeface="Times New Roman" panose="02020603050405020304" pitchFamily="18" charset="0"/>
              </a:rPr>
              <a:t>Схема диагностики материала с помощью системы МСК</a:t>
            </a:r>
          </a:p>
        </p:txBody>
      </p:sp>
      <p:pic>
        <p:nvPicPr>
          <p:cNvPr id="5" name="Рисунок 4">
            <a:extLst>
              <a:ext uri="{FF2B5EF4-FFF2-40B4-BE49-F238E27FC236}">
                <a16:creationId xmlns:a16="http://schemas.microsoft.com/office/drawing/2014/main" id="{8FBE0920-1F54-4A02-8D67-09E7BB8169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6814" y="771550"/>
            <a:ext cx="4410372" cy="3347263"/>
          </a:xfrm>
          <a:prstGeom prst="rect">
            <a:avLst/>
          </a:prstGeom>
          <a:noFill/>
          <a:ln>
            <a:noFill/>
          </a:ln>
        </p:spPr>
      </p:pic>
    </p:spTree>
    <p:extLst>
      <p:ext uri="{BB962C8B-B14F-4D97-AF65-F5344CB8AC3E}">
        <p14:creationId xmlns:p14="http://schemas.microsoft.com/office/powerpoint/2010/main" val="3775012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B20AD6-9229-4DB6-83A6-5C9D7DE859F8}"/>
              </a:ext>
            </a:extLst>
          </p:cNvPr>
          <p:cNvSpPr>
            <a:spLocks noGrp="1"/>
          </p:cNvSpPr>
          <p:nvPr>
            <p:ph type="title"/>
          </p:nvPr>
        </p:nvSpPr>
        <p:spPr/>
        <p:txBody>
          <a:bodyPr/>
          <a:lstStyle/>
          <a:p>
            <a:r>
              <a:rPr lang="ru-RU" sz="2400" b="1" kern="1200" dirty="0">
                <a:solidFill>
                  <a:srgbClr val="000099"/>
                </a:solidFill>
                <a:latin typeface="Times New Roman" panose="02020603050405020304" pitchFamily="18" charset="0"/>
                <a:ea typeface="+mn-ea"/>
                <a:cs typeface="Times New Roman" panose="02020603050405020304" pitchFamily="18" charset="0"/>
              </a:rPr>
              <a:t>Исследование анизотропных материалов</a:t>
            </a:r>
          </a:p>
        </p:txBody>
      </p:sp>
      <p:pic>
        <p:nvPicPr>
          <p:cNvPr id="5" name="Рисунок 4">
            <a:extLst>
              <a:ext uri="{FF2B5EF4-FFF2-40B4-BE49-F238E27FC236}">
                <a16:creationId xmlns:a16="http://schemas.microsoft.com/office/drawing/2014/main" id="{7AE0404B-EAA3-4ACB-A31D-90C3440B2103}"/>
              </a:ext>
            </a:extLst>
          </p:cNvPr>
          <p:cNvPicPr>
            <a:picLocks noChangeAspect="1"/>
          </p:cNvPicPr>
          <p:nvPr/>
        </p:nvPicPr>
        <p:blipFill>
          <a:blip r:embed="rId3"/>
          <a:stretch>
            <a:fillRect/>
          </a:stretch>
        </p:blipFill>
        <p:spPr>
          <a:xfrm>
            <a:off x="2051719" y="843558"/>
            <a:ext cx="4628393" cy="2619231"/>
          </a:xfrm>
          <a:prstGeom prst="rect">
            <a:avLst/>
          </a:prstGeom>
        </p:spPr>
      </p:pic>
      <p:sp>
        <p:nvSpPr>
          <p:cNvPr id="6" name="TextBox 5">
            <a:extLst>
              <a:ext uri="{FF2B5EF4-FFF2-40B4-BE49-F238E27FC236}">
                <a16:creationId xmlns:a16="http://schemas.microsoft.com/office/drawing/2014/main" id="{BD442C49-20A0-4E3A-A07F-AD0B5566E49B}"/>
              </a:ext>
            </a:extLst>
          </p:cNvPr>
          <p:cNvSpPr txBox="1"/>
          <p:nvPr/>
        </p:nvSpPr>
        <p:spPr>
          <a:xfrm>
            <a:off x="2952387" y="3651870"/>
            <a:ext cx="2785121" cy="369332"/>
          </a:xfrm>
          <a:prstGeom prst="rect">
            <a:avLst/>
          </a:prstGeom>
          <a:noFill/>
        </p:spPr>
        <p:txBody>
          <a:bodyPr wrap="none" rtlCol="0">
            <a:spAutoFit/>
          </a:bodyPr>
          <a:lstStyle/>
          <a:p>
            <a:r>
              <a:rPr lang="ru-RU" b="1" dirty="0">
                <a:solidFill>
                  <a:srgbClr val="000099"/>
                </a:solidFill>
                <a:latin typeface="Times New Roman" panose="02020603050405020304" pitchFamily="18" charset="0"/>
                <a:cs typeface="Times New Roman" panose="02020603050405020304" pitchFamily="18" charset="0"/>
              </a:rPr>
              <a:t>Армированная пластина</a:t>
            </a:r>
          </a:p>
        </p:txBody>
      </p:sp>
    </p:spTree>
    <p:extLst>
      <p:ext uri="{BB962C8B-B14F-4D97-AF65-F5344CB8AC3E}">
        <p14:creationId xmlns:p14="http://schemas.microsoft.com/office/powerpoint/2010/main" val="386334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BD2CD5-6D82-42D7-9F58-8A4EDAEA7ED2}"/>
              </a:ext>
            </a:extLst>
          </p:cNvPr>
          <p:cNvSpPr>
            <a:spLocks noGrp="1"/>
          </p:cNvSpPr>
          <p:nvPr>
            <p:ph type="title"/>
          </p:nvPr>
        </p:nvSpPr>
        <p:spPr/>
        <p:txBody>
          <a:bodyPr/>
          <a:lstStyle/>
          <a:p>
            <a:r>
              <a:rPr lang="ru-RU" sz="2800" b="1" kern="1200" dirty="0">
                <a:solidFill>
                  <a:srgbClr val="000099"/>
                </a:solidFill>
                <a:latin typeface="Times New Roman" panose="02020603050405020304" pitchFamily="18" charset="0"/>
                <a:ea typeface="+mn-ea"/>
                <a:cs typeface="Times New Roman" panose="02020603050405020304" pitchFamily="18" charset="0"/>
              </a:rPr>
              <a:t>Композиты</a:t>
            </a:r>
          </a:p>
        </p:txBody>
      </p:sp>
      <p:pic>
        <p:nvPicPr>
          <p:cNvPr id="5" name="Рисунок 4">
            <a:extLst>
              <a:ext uri="{FF2B5EF4-FFF2-40B4-BE49-F238E27FC236}">
                <a16:creationId xmlns:a16="http://schemas.microsoft.com/office/drawing/2014/main" id="{DE333344-33A5-42F2-AFC9-F3F247D69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9448" y="1275606"/>
            <a:ext cx="4365104" cy="3273828"/>
          </a:xfrm>
          <a:prstGeom prst="rect">
            <a:avLst/>
          </a:prstGeom>
        </p:spPr>
      </p:pic>
    </p:spTree>
    <p:extLst>
      <p:ext uri="{BB962C8B-B14F-4D97-AF65-F5344CB8AC3E}">
        <p14:creationId xmlns:p14="http://schemas.microsoft.com/office/powerpoint/2010/main" val="202854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EDDB11-3583-4957-BF07-D768802EF5AD}"/>
              </a:ext>
            </a:extLst>
          </p:cNvPr>
          <p:cNvSpPr>
            <a:spLocks noGrp="1"/>
          </p:cNvSpPr>
          <p:nvPr>
            <p:ph type="title"/>
          </p:nvPr>
        </p:nvSpPr>
        <p:spPr>
          <a:xfrm>
            <a:off x="457200" y="267494"/>
            <a:ext cx="8229600" cy="857250"/>
          </a:xfrm>
        </p:spPr>
        <p:txBody>
          <a:bodyPr/>
          <a:lstStyle/>
          <a:p>
            <a:r>
              <a:rPr lang="ru-RU" sz="2800" b="1" kern="1200" dirty="0" err="1">
                <a:solidFill>
                  <a:srgbClr val="000099"/>
                </a:solidFill>
                <a:latin typeface="Times New Roman" panose="02020603050405020304" pitchFamily="18" charset="0"/>
                <a:ea typeface="+mn-ea"/>
                <a:cs typeface="Times New Roman" panose="02020603050405020304" pitchFamily="18" charset="0"/>
              </a:rPr>
              <a:t>Акустоэлектроника</a:t>
            </a:r>
            <a:endParaRPr lang="ru-RU" sz="2800" b="1" kern="1200" dirty="0">
              <a:solidFill>
                <a:srgbClr val="000099"/>
              </a:solidFill>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EDC0C435-D654-4606-8C59-14BA23120017}"/>
              </a:ext>
            </a:extLst>
          </p:cNvPr>
          <p:cNvSpPr txBox="1"/>
          <p:nvPr/>
        </p:nvSpPr>
        <p:spPr>
          <a:xfrm>
            <a:off x="2869353" y="3651870"/>
            <a:ext cx="3405291" cy="369332"/>
          </a:xfrm>
          <a:prstGeom prst="rect">
            <a:avLst/>
          </a:prstGeom>
          <a:noFill/>
        </p:spPr>
        <p:txBody>
          <a:bodyPr wrap="none" rtlCol="0">
            <a:spAutoFit/>
          </a:bodyPr>
          <a:lstStyle/>
          <a:p>
            <a:r>
              <a:rPr lang="ru-RU" b="1" dirty="0">
                <a:solidFill>
                  <a:srgbClr val="000099"/>
                </a:solidFill>
                <a:latin typeface="Times New Roman" panose="02020603050405020304" pitchFamily="18" charset="0"/>
                <a:cs typeface="Times New Roman" panose="02020603050405020304" pitchFamily="18" charset="0"/>
              </a:rPr>
              <a:t>Акустическая линия задержки</a:t>
            </a:r>
          </a:p>
        </p:txBody>
      </p:sp>
      <p:pic>
        <p:nvPicPr>
          <p:cNvPr id="8" name="Рисунок 7">
            <a:extLst>
              <a:ext uri="{FF2B5EF4-FFF2-40B4-BE49-F238E27FC236}">
                <a16:creationId xmlns:a16="http://schemas.microsoft.com/office/drawing/2014/main" id="{496C4F2A-80EC-4766-A9C3-70FEA9404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4851" y="1094572"/>
            <a:ext cx="4534293" cy="2400508"/>
          </a:xfrm>
          <a:prstGeom prst="rect">
            <a:avLst/>
          </a:prstGeom>
        </p:spPr>
      </p:pic>
    </p:spTree>
    <p:extLst>
      <p:ext uri="{BB962C8B-B14F-4D97-AF65-F5344CB8AC3E}">
        <p14:creationId xmlns:p14="http://schemas.microsoft.com/office/powerpoint/2010/main" val="3852120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8EBEB7-EF12-43BD-B59B-9FBB413BF51B}"/>
              </a:ext>
            </a:extLst>
          </p:cNvPr>
          <p:cNvSpPr>
            <a:spLocks noGrp="1"/>
          </p:cNvSpPr>
          <p:nvPr>
            <p:ph type="title"/>
          </p:nvPr>
        </p:nvSpPr>
        <p:spPr/>
        <p:txBody>
          <a:bodyPr/>
          <a:lstStyle/>
          <a:p>
            <a:r>
              <a:rPr lang="ru-RU" sz="2800" b="1" kern="1200" dirty="0">
                <a:solidFill>
                  <a:srgbClr val="000099"/>
                </a:solidFill>
                <a:latin typeface="Times New Roman" panose="02020603050405020304" pitchFamily="18" charset="0"/>
                <a:ea typeface="+mn-ea"/>
                <a:cs typeface="Times New Roman" panose="02020603050405020304" pitchFamily="18" charset="0"/>
              </a:rPr>
              <a:t>Опора на проделанную работу</a:t>
            </a:r>
          </a:p>
        </p:txBody>
      </p:sp>
      <p:pic>
        <p:nvPicPr>
          <p:cNvPr id="3" name="Рисунок 2">
            <a:extLst>
              <a:ext uri="{FF2B5EF4-FFF2-40B4-BE49-F238E27FC236}">
                <a16:creationId xmlns:a16="http://schemas.microsoft.com/office/drawing/2014/main" id="{C8ADAEDE-5543-4CB8-BC95-1BD29153774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2745" y="1063229"/>
            <a:ext cx="4158510" cy="2905155"/>
          </a:xfrm>
          <a:prstGeom prst="rect">
            <a:avLst/>
          </a:prstGeom>
          <a:noFill/>
          <a:ln>
            <a:noFill/>
          </a:ln>
        </p:spPr>
      </p:pic>
    </p:spTree>
    <p:extLst>
      <p:ext uri="{BB962C8B-B14F-4D97-AF65-F5344CB8AC3E}">
        <p14:creationId xmlns:p14="http://schemas.microsoft.com/office/powerpoint/2010/main" val="3941048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txBox="1">
            <a:spLocks noChangeArrowheads="1"/>
          </p:cNvSpPr>
          <p:nvPr/>
        </p:nvSpPr>
        <p:spPr>
          <a:xfrm>
            <a:off x="1143000" y="39895"/>
            <a:ext cx="6858000" cy="455609"/>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endParaRPr lang="en-US" sz="2100" b="1" dirty="0">
              <a:solidFill>
                <a:srgbClr val="000099"/>
              </a:solidFill>
            </a:endParaRPr>
          </a:p>
        </p:txBody>
      </p:sp>
      <p:sp>
        <p:nvSpPr>
          <p:cNvPr id="46086" name="Rectangle 6"/>
          <p:cNvSpPr>
            <a:spLocks noChangeArrowheads="1"/>
          </p:cNvSpPr>
          <p:nvPr/>
        </p:nvSpPr>
        <p:spPr bwMode="auto">
          <a:xfrm>
            <a:off x="2243962" y="1948503"/>
            <a:ext cx="4656083" cy="623248"/>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spAutoFit/>
          </a:bodyPr>
          <a:lstStyle/>
          <a:p>
            <a:pPr algn="ctr" defTabSz="685800"/>
            <a:r>
              <a:rPr lang="ru-RU" sz="3600" b="1" i="1" dirty="0">
                <a:solidFill>
                  <a:srgbClr val="C00000"/>
                </a:solidFill>
                <a:latin typeface="Times New Roman" pitchFamily="18" charset="0"/>
                <a:ea typeface="Calibri" pitchFamily="34" charset="0"/>
                <a:cs typeface="Times New Roman" pitchFamily="18" charset="0"/>
              </a:rPr>
              <a:t>Спасибо за внимание</a:t>
            </a:r>
            <a:r>
              <a:rPr lang="en-US" sz="3600" b="1" i="1" dirty="0">
                <a:solidFill>
                  <a:srgbClr val="C00000"/>
                </a:solidFill>
                <a:latin typeface="Times New Roman" pitchFamily="18" charset="0"/>
                <a:ea typeface="Calibri" pitchFamily="34" charset="0"/>
                <a:cs typeface="Times New Roman" pitchFamily="18" charset="0"/>
              </a:rPr>
              <a:t>!</a:t>
            </a:r>
            <a:endParaRPr lang="en-US" sz="3600" b="1" i="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382235856"/>
      </p:ext>
    </p:extLst>
  </p:cSld>
  <p:clrMapOvr>
    <a:masterClrMapping/>
  </p:clrMapOvr>
</p:sld>
</file>

<file path=ppt/theme/theme1.xml><?xml version="1.0" encoding="utf-8"?>
<a:theme xmlns:a="http://schemas.openxmlformats.org/drawingml/2006/main" name="1_По_умолчанию">
  <a:themeElements>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По_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По_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По_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По_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По_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По_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По_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По_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По_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По_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По_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По_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Спец_оформление">
  <a:themeElements>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Спец_оформление">
  <a:themeElements>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TestMatIV_GGE</Template>
  <TotalTime>9147</TotalTime>
  <Words>842</Words>
  <Application>Microsoft Office PowerPoint</Application>
  <PresentationFormat>Экран (16:9)</PresentationFormat>
  <Paragraphs>29</Paragraphs>
  <Slides>7</Slides>
  <Notes>5</Notes>
  <HiddenSlides>0</HiddenSlides>
  <MMClips>0</MMClips>
  <ScaleCrop>false</ScaleCrop>
  <HeadingPairs>
    <vt:vector size="6" baseType="variant">
      <vt:variant>
        <vt:lpstr>Использованные шрифты</vt:lpstr>
      </vt:variant>
      <vt:variant>
        <vt:i4>4</vt:i4>
      </vt:variant>
      <vt:variant>
        <vt:lpstr>Тема</vt:lpstr>
      </vt:variant>
      <vt:variant>
        <vt:i4>3</vt:i4>
      </vt:variant>
      <vt:variant>
        <vt:lpstr>Заголовки слайдов</vt:lpstr>
      </vt:variant>
      <vt:variant>
        <vt:i4>7</vt:i4>
      </vt:variant>
    </vt:vector>
  </HeadingPairs>
  <TitlesOfParts>
    <vt:vector size="14" baseType="lpstr">
      <vt:lpstr>Arial</vt:lpstr>
      <vt:lpstr>Calibri</vt:lpstr>
      <vt:lpstr>Times New Roman</vt:lpstr>
      <vt:lpstr>TimesNewRomanPSMT</vt:lpstr>
      <vt:lpstr>1_По_умолчанию</vt:lpstr>
      <vt:lpstr>Спец_оформление</vt:lpstr>
      <vt:lpstr>1_Спец_оформление</vt:lpstr>
      <vt:lpstr>Презентация PowerPoint</vt:lpstr>
      <vt:lpstr>Схема диагностики материала с помощью системы МСК</vt:lpstr>
      <vt:lpstr>Исследование анизотропных материалов</vt:lpstr>
      <vt:lpstr>Композиты</vt:lpstr>
      <vt:lpstr>Акустоэлектроника</vt:lpstr>
      <vt:lpstr>Опора на проделанную работу</vt:lpstr>
      <vt:lpstr>Презентация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Artem Eremin</dc:creator>
  <cp:lastModifiedBy>Кирилл Дьяченко</cp:lastModifiedBy>
  <cp:revision>532</cp:revision>
  <dcterms:created xsi:type="dcterms:W3CDTF">2014-10-05T21:41:36Z</dcterms:created>
  <dcterms:modified xsi:type="dcterms:W3CDTF">2024-12-02T14:38:41Z</dcterms:modified>
</cp:coreProperties>
</file>