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0" r:id="rId13"/>
    <p:sldId id="268" r:id="rId14"/>
    <p:sldId id="269" r:id="rId15"/>
    <p:sldId id="273" r:id="rId16"/>
    <p:sldId id="274" r:id="rId17"/>
    <p:sldId id="275" r:id="rId18"/>
    <p:sldId id="276" r:id="rId19"/>
    <p:sldId id="277" r:id="rId20"/>
    <p:sldId id="28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2ED79-DB8D-4A63-86D9-9E3402ABB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AF9E51-8964-4BD6-B969-0081CD2AD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557205-1E90-43F7-B899-F06DE286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8C0B-4981-444A-921F-59D9825D9E0D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12F5A7-DFBA-4582-B7A4-8A0569D0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605CA9-E25E-4521-854F-263E6716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0BB0-2D55-44E8-9588-3343B8BD5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15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3BAC7-FEA3-4F6D-8902-0FE35D06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F299A9-B8DD-4D95-9118-6AC20888A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3B21BC-1D87-4D04-9DC8-61002C6C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8C0B-4981-444A-921F-59D9825D9E0D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1EB81D-7DD5-473B-AFC4-7B462C2E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89E6CC-B7A0-4CD4-BBD6-C912CBAA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0BB0-2D55-44E8-9588-3343B8BD5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53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3E88C74-8673-46CE-B5AC-EB2C078AE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4169D6-0B08-4458-B698-455EA0C07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3B646E-5346-49AB-8AD1-960F672C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8C0B-4981-444A-921F-59D9825D9E0D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1CABB7-E66E-4DF6-91B0-B426329C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2A2A45-E5C4-4589-9748-EB24AADF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0BB0-2D55-44E8-9588-3343B8BD5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22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F88B9-0D02-4563-8D0D-015946E5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3882C9-7EE2-4FCC-B2F4-B9B87B5E1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458EC7-C017-4080-ABEE-87270C7A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8C0B-4981-444A-921F-59D9825D9E0D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0BC989-0B07-47A1-BD3B-B66B8FD2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445E5D-80F2-48B7-AE6B-01213DFE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0BB0-2D55-44E8-9588-3343B8BD5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21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7630B-B17A-4239-9977-21B83A6B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6EA8A4-E38D-4508-AFF3-E8CFDF6F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49E31E-7A07-4291-9FB9-796805AC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8C0B-4981-444A-921F-59D9825D9E0D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608A73-687F-47E2-8E16-7617CD29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AB65E-320B-4069-B72C-99EEF20F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0BB0-2D55-44E8-9588-3343B8BD5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6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BC78E-ED57-4524-8E67-DD8A219B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5D5CBB-B0AA-4B4A-A702-A9CBC698A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AE6900-1670-4D2D-BCE5-DC47BA253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5D83B0-EE08-4D5C-97A0-F4AE242D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8C0B-4981-444A-921F-59D9825D9E0D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61E275-C430-4B3A-853C-E85C51F2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8BD2B1-D4D3-4D13-A1EA-E660D433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0BB0-2D55-44E8-9588-3343B8BD5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46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E5FF8-BA86-4510-A438-3CB3D0C5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D10FE1-C1DB-4F21-AFCE-84A7A0FE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13368C-F710-489D-93D9-A637A997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E06AA81-69EE-4164-8F2A-DC393078F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A666751-5ECF-45C7-BC65-5FDD57183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7238F1-7F87-4F7D-8713-3D6FA782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8C0B-4981-444A-921F-59D9825D9E0D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1EEA75-8583-496B-B4AE-B7F9D2BE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C1F0FCB-7A89-48DC-B697-614EECF9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0BB0-2D55-44E8-9588-3343B8BD5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63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1BC63-6713-4F96-B0FA-D9990868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522267-6657-4331-A3E7-C910BCA9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8C0B-4981-444A-921F-59D9825D9E0D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1F231A-2DD2-49BF-A2FE-CD5855BB7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7A99E7-261A-43F0-8B38-7E7594C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0BB0-2D55-44E8-9588-3343B8BD5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72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57B8B57-32F9-4CE3-92D1-6B8D7429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8C0B-4981-444A-921F-59D9825D9E0D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2C3B68-9686-4251-A10B-ECB39C06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C55128-FB59-4B30-B776-AEB0F195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0BB0-2D55-44E8-9588-3343B8BD5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85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61847-614D-45C4-9A4D-B7A06482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D8EB58-598E-4918-B70A-30D10DC7C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46E03A-A054-481C-922E-67FEBD8CD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0A2F6D-0DEF-45D6-80FB-79420C07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8C0B-4981-444A-921F-59D9825D9E0D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69C318-AF1F-4AA1-B64C-E7EA836F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670C23-EE6F-4FD0-8C10-BBEDE09E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0BB0-2D55-44E8-9588-3343B8BD5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75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C7728-281F-4B16-BFDF-49C5FE45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9C33AF-48FB-4B2D-8163-BB92400D3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A50DBB-73C0-4004-8C91-29D43D6C2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448D15-D079-4171-AC1D-71FA8F76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8C0B-4981-444A-921F-59D9825D9E0D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E64D25-F013-47A0-B290-84F96359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6938F9-63F7-4B1A-966A-2FE423F2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60BB0-2D55-44E8-9588-3343B8BD5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49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62465-51C3-4502-A25D-87F3B86A5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7901EB-D837-4C0D-BD00-75E0DB18A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C00818-2514-41F6-AD42-5A78A8FAE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C8C0B-4981-444A-921F-59D9825D9E0D}" type="datetimeFigureOut">
              <a:rPr lang="ru-RU" smtClean="0"/>
              <a:t>12.01.2021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BC6774-A074-4CFE-8422-21DDE2A64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2E6AAB-1BAB-4527-8E7D-5F6FDEE36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60BB0-2D55-44E8-9588-3343B8BD5A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60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2D049-113A-4E5A-9BA2-BFC12DD69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Acea</a:t>
            </a:r>
            <a:r>
              <a:rPr lang="en-US" b="1" dirty="0">
                <a:solidFill>
                  <a:schemeClr val="bg1"/>
                </a:solidFill>
              </a:rPr>
              <a:t> Smart Water Analytics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ru-RU" sz="2400" b="1" dirty="0">
                <a:solidFill>
                  <a:schemeClr val="bg1"/>
                </a:solidFill>
              </a:rPr>
              <a:t>Можете ли вы помочь сохранить "голубое золото", используя данные для прогнозирования наличия воды?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4BFCB4-B237-437C-8C14-AB3A38E01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5440" y="4242118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Выполнили студенты:</a:t>
            </a:r>
          </a:p>
          <a:p>
            <a:pPr algn="r"/>
            <a:r>
              <a:rPr lang="ru-RU" dirty="0" err="1">
                <a:solidFill>
                  <a:schemeClr val="bg1"/>
                </a:solidFill>
              </a:rPr>
              <a:t>Волянский</a:t>
            </a:r>
            <a:r>
              <a:rPr lang="ru-RU" dirty="0">
                <a:solidFill>
                  <a:schemeClr val="bg1"/>
                </a:solidFill>
              </a:rPr>
              <a:t> Юлиан, гр. Б17-565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Худоярова Анастасия, гр. Б17-505</a:t>
            </a:r>
          </a:p>
          <a:p>
            <a:pPr algn="r"/>
            <a:r>
              <a:rPr lang="ru-RU" dirty="0" err="1">
                <a:solidFill>
                  <a:schemeClr val="bg1"/>
                </a:solidFill>
              </a:rPr>
              <a:t>Шарафиев</a:t>
            </a:r>
            <a:r>
              <a:rPr lang="ru-RU" dirty="0">
                <a:solidFill>
                  <a:schemeClr val="bg1"/>
                </a:solidFill>
              </a:rPr>
              <a:t> Родион, гр. Б17-503</a:t>
            </a:r>
          </a:p>
        </p:txBody>
      </p:sp>
    </p:spTree>
    <p:extLst>
      <p:ext uri="{BB962C8B-B14F-4D97-AF65-F5344CB8AC3E}">
        <p14:creationId xmlns:p14="http://schemas.microsoft.com/office/powerpoint/2010/main" val="148884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7F465-3CB2-4641-996D-484DA8A8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74" y="-40488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Petrigano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14D0D5E-DBE3-4AFF-BCCC-548DAD22A0A8}"/>
              </a:ext>
            </a:extLst>
          </p:cNvPr>
          <p:cNvSpPr/>
          <p:nvPr/>
        </p:nvSpPr>
        <p:spPr>
          <a:xfrm>
            <a:off x="1016986" y="933086"/>
            <a:ext cx="9692011" cy="7039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Проверка на стационарность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C13080E-9F72-4250-88FB-DC12353B4CF9}"/>
              </a:ext>
            </a:extLst>
          </p:cNvPr>
          <p:cNvSpPr/>
          <p:nvPr/>
        </p:nvSpPr>
        <p:spPr>
          <a:xfrm>
            <a:off x="960091" y="2565413"/>
            <a:ext cx="3334214" cy="7039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До преобразований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4B5FBA7-A5FF-4843-BB92-D5BF3068BA1D}"/>
              </a:ext>
            </a:extLst>
          </p:cNvPr>
          <p:cNvSpPr/>
          <p:nvPr/>
        </p:nvSpPr>
        <p:spPr>
          <a:xfrm>
            <a:off x="7865722" y="2565413"/>
            <a:ext cx="3334214" cy="7039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До преобразований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3553D1B-E7DD-4D7B-B8ED-9B066C2AFE2D}"/>
              </a:ext>
            </a:extLst>
          </p:cNvPr>
          <p:cNvSpPr/>
          <p:nvPr/>
        </p:nvSpPr>
        <p:spPr>
          <a:xfrm>
            <a:off x="4548011" y="3465871"/>
            <a:ext cx="3095978" cy="27628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Убрали годовую сезонность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Убрали недельную сезонность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Подняли ряд до нуля с помощью среднего значения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Дифференцировали ряд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EC28108-CD1E-4CF2-98BD-BFE60A0E6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68" y="3751734"/>
            <a:ext cx="3816137" cy="230886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F4C36C9-4315-45F2-8D45-55E22ED04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722" y="3692870"/>
            <a:ext cx="3848110" cy="230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8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7F465-3CB2-4641-996D-484DA8A8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74" y="-40488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Petrigano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14D0D5E-DBE3-4AFF-BCCC-548DAD22A0A8}"/>
              </a:ext>
            </a:extLst>
          </p:cNvPr>
          <p:cNvSpPr/>
          <p:nvPr/>
        </p:nvSpPr>
        <p:spPr>
          <a:xfrm>
            <a:off x="1779639" y="933086"/>
            <a:ext cx="8318090" cy="7039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Построение модели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439F3A-A676-4E5D-82F5-E8463B06F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988" y="4215070"/>
            <a:ext cx="4100319" cy="250627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508294D-50C7-4F2A-82AC-9510875C9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63" y="1801504"/>
            <a:ext cx="4100319" cy="2413566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50EC09A-8B99-4D03-A9D7-20191EBC38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16" y="1989052"/>
            <a:ext cx="3673158" cy="4724809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744F80C7-FDE4-4ACA-97CC-B05E31D31F14}"/>
              </a:ext>
            </a:extLst>
          </p:cNvPr>
          <p:cNvSpPr/>
          <p:nvPr/>
        </p:nvSpPr>
        <p:spPr>
          <a:xfrm>
            <a:off x="3249988" y="1966617"/>
            <a:ext cx="1082634" cy="6660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ACF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A56A2052-C81C-4148-8F7E-353BD0B8C7F7}"/>
              </a:ext>
            </a:extLst>
          </p:cNvPr>
          <p:cNvSpPr/>
          <p:nvPr/>
        </p:nvSpPr>
        <p:spPr>
          <a:xfrm>
            <a:off x="6165252" y="4351456"/>
            <a:ext cx="1082634" cy="6660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PACF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2A5C432-4169-4365-A2EB-FAF770D46CA2}"/>
              </a:ext>
            </a:extLst>
          </p:cNvPr>
          <p:cNvSpPr/>
          <p:nvPr/>
        </p:nvSpPr>
        <p:spPr>
          <a:xfrm>
            <a:off x="10203339" y="1436480"/>
            <a:ext cx="1809309" cy="7039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Выбор лучшей по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AIC, BIC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30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7F465-3CB2-4641-996D-484DA8A8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74" y="-40488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Petrigano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14D0D5E-DBE3-4AFF-BCCC-548DAD22A0A8}"/>
              </a:ext>
            </a:extLst>
          </p:cNvPr>
          <p:cNvSpPr/>
          <p:nvPr/>
        </p:nvSpPr>
        <p:spPr>
          <a:xfrm>
            <a:off x="1779639" y="933086"/>
            <a:ext cx="8318090" cy="7039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Тестирование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AB0B06-8AED-457A-B51A-7F2666A87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896" y="2335334"/>
            <a:ext cx="6538208" cy="378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7F465-3CB2-4641-996D-484DA8A8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74" y="-40488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Petrigano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14D0D5E-DBE3-4AFF-BCCC-548DAD22A0A8}"/>
              </a:ext>
            </a:extLst>
          </p:cNvPr>
          <p:cNvSpPr/>
          <p:nvPr/>
        </p:nvSpPr>
        <p:spPr>
          <a:xfrm>
            <a:off x="1779639" y="933086"/>
            <a:ext cx="8318090" cy="7039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Предсказание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2A5C432-4169-4365-A2EB-FAF770D46CA2}"/>
              </a:ext>
            </a:extLst>
          </p:cNvPr>
          <p:cNvSpPr/>
          <p:nvPr/>
        </p:nvSpPr>
        <p:spPr>
          <a:xfrm>
            <a:off x="3873910" y="1991437"/>
            <a:ext cx="4080387" cy="186106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Сначала были последовательно восстановлены сезонности и временной ряд вернули на первоначальный уровень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0065EE3-AFC0-485D-9F9F-7967E498FA26}"/>
              </a:ext>
            </a:extLst>
          </p:cNvPr>
          <p:cNvSpPr/>
          <p:nvPr/>
        </p:nvSpPr>
        <p:spPr>
          <a:xfrm>
            <a:off x="3873909" y="4107233"/>
            <a:ext cx="4080387" cy="7879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Предсказание временного ряда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57DC3DA3-A9C1-473F-88C5-F9B8B21630E8}"/>
              </a:ext>
            </a:extLst>
          </p:cNvPr>
          <p:cNvSpPr/>
          <p:nvPr/>
        </p:nvSpPr>
        <p:spPr>
          <a:xfrm>
            <a:off x="3873908" y="5264827"/>
            <a:ext cx="4080387" cy="7879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Предсказание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2813009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7F465-3CB2-4641-996D-484DA8A8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74" y="-40488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Petrigano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14D0D5E-DBE3-4AFF-BCCC-548DAD22A0A8}"/>
              </a:ext>
            </a:extLst>
          </p:cNvPr>
          <p:cNvSpPr/>
          <p:nvPr/>
        </p:nvSpPr>
        <p:spPr>
          <a:xfrm>
            <a:off x="1779639" y="933086"/>
            <a:ext cx="8318090" cy="7039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Результаты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2A5C432-4169-4365-A2EB-FAF770D46CA2}"/>
              </a:ext>
            </a:extLst>
          </p:cNvPr>
          <p:cNvSpPr/>
          <p:nvPr/>
        </p:nvSpPr>
        <p:spPr>
          <a:xfrm>
            <a:off x="1156193" y="5530961"/>
            <a:ext cx="4080387" cy="7879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Предсказание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6CE8B0-E6B3-45CA-8FAD-40AAB4F9F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25" y="1999893"/>
            <a:ext cx="5196647" cy="3053888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E1131D-104A-4280-9544-F62116E08614}"/>
              </a:ext>
            </a:extLst>
          </p:cNvPr>
          <p:cNvSpPr/>
          <p:nvPr/>
        </p:nvSpPr>
        <p:spPr>
          <a:xfrm>
            <a:off x="6273884" y="2216684"/>
            <a:ext cx="4080387" cy="38104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Максимальный объем в марте, минимальный – в декабре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Максимальный расход воды ( 1м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^3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/ сек через поперечное сечение) в марте, минимальное – в декабре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Максимальная температура в августе, минимальная в декабре</a:t>
            </a:r>
          </a:p>
        </p:txBody>
      </p:sp>
    </p:spTree>
    <p:extLst>
      <p:ext uri="{BB962C8B-B14F-4D97-AF65-F5344CB8AC3E}">
        <p14:creationId xmlns:p14="http://schemas.microsoft.com/office/powerpoint/2010/main" val="3804801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716B3BF-36EE-441A-B05A-B30827E6FE3C}"/>
              </a:ext>
            </a:extLst>
          </p:cNvPr>
          <p:cNvSpPr>
            <a:spLocks noGrp="1"/>
          </p:cNvSpPr>
          <p:nvPr/>
        </p:nvSpPr>
        <p:spPr>
          <a:xfrm>
            <a:off x="238431" y="122902"/>
            <a:ext cx="11715137" cy="1014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Water_Spring_Madonna_di_Canneto</a:t>
            </a:r>
            <a:r>
              <a:rPr lang="ru-RU" dirty="0">
                <a:solidFill>
                  <a:schemeClr val="bg1"/>
                </a:solidFill>
              </a:rPr>
              <a:t>. Восстановление данных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5608756-828F-4C4C-89AB-2D2CC3A799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5" t="23373" r="10106"/>
          <a:stretch/>
        </p:blipFill>
        <p:spPr>
          <a:xfrm>
            <a:off x="5730166" y="641423"/>
            <a:ext cx="4684440" cy="288301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2640543-47BD-4B76-982C-F89D8C193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447" y="3852086"/>
            <a:ext cx="4679098" cy="288301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B02BF90-AB21-4C8B-8854-D6CF1D332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736" y="3852086"/>
            <a:ext cx="4684440" cy="2841273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4DF8028-4896-4E4A-8228-484F135662D5}"/>
              </a:ext>
            </a:extLst>
          </p:cNvPr>
          <p:cNvSpPr/>
          <p:nvPr/>
        </p:nvSpPr>
        <p:spPr>
          <a:xfrm>
            <a:off x="649456" y="1636065"/>
            <a:ext cx="3904789" cy="8937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Методом интерполяции восстанавливаем все нужные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3722653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C49A6779-8502-43F5-AA09-9A94BE5F0A90}"/>
              </a:ext>
            </a:extLst>
          </p:cNvPr>
          <p:cNvSpPr txBox="1">
            <a:spLocks/>
          </p:cNvSpPr>
          <p:nvPr/>
        </p:nvSpPr>
        <p:spPr>
          <a:xfrm>
            <a:off x="476863" y="531252"/>
            <a:ext cx="11715137" cy="10147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bg1"/>
                </a:solidFill>
              </a:rPr>
              <a:t>Water_Spring_Madonna_di_Canneto</a:t>
            </a:r>
            <a:r>
              <a:rPr lang="ru-RU" sz="4000" dirty="0">
                <a:solidFill>
                  <a:schemeClr val="bg1"/>
                </a:solidFill>
              </a:rPr>
              <a:t>. Восстановление данных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6116B65-A922-47DB-9833-B5EE81075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619" y="1957608"/>
            <a:ext cx="6763694" cy="4143953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DE1276A-9D04-4776-9BF0-AE21D5C7D9CC}"/>
              </a:ext>
            </a:extLst>
          </p:cNvPr>
          <p:cNvSpPr/>
          <p:nvPr/>
        </p:nvSpPr>
        <p:spPr>
          <a:xfrm>
            <a:off x="291698" y="1957608"/>
            <a:ext cx="4093872" cy="2192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Методом линейной регрессии была предпринята попытка восстановления данных на основе имеющихся данных. Но полученная модель оказалась не точной, поэтому она была отклонена.</a:t>
            </a:r>
          </a:p>
        </p:txBody>
      </p:sp>
    </p:spTree>
    <p:extLst>
      <p:ext uri="{BB962C8B-B14F-4D97-AF65-F5344CB8AC3E}">
        <p14:creationId xmlns:p14="http://schemas.microsoft.com/office/powerpoint/2010/main" val="842104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AA73F07-6120-4A07-B495-C5877737F9AB}"/>
              </a:ext>
            </a:extLst>
          </p:cNvPr>
          <p:cNvSpPr txBox="1">
            <a:spLocks/>
          </p:cNvSpPr>
          <p:nvPr/>
        </p:nvSpPr>
        <p:spPr>
          <a:xfrm>
            <a:off x="771632" y="681033"/>
            <a:ext cx="10515600" cy="625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bg1"/>
                </a:solidFill>
              </a:rPr>
              <a:t>Water_Spring_Madonna_di_Canneto. </a:t>
            </a:r>
            <a:r>
              <a:rPr lang="ru-RU" sz="4000" dirty="0">
                <a:solidFill>
                  <a:schemeClr val="bg1"/>
                </a:solidFill>
              </a:rPr>
              <a:t>Анализ данных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18F4159-5EA8-4827-87B2-9C9AD28E39D7}"/>
              </a:ext>
            </a:extLst>
          </p:cNvPr>
          <p:cNvSpPr/>
          <p:nvPr/>
        </p:nvSpPr>
        <p:spPr>
          <a:xfrm>
            <a:off x="819784" y="1369970"/>
            <a:ext cx="4093872" cy="19922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Проведено тестирование на стационарность данных (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ADF test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и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KPSS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) и их преобразование. Построены графики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ACF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 и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PACF,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по ним были определены параметры для построения модели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ARIMA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9D8BFDA-94DD-458B-A38A-E0301D3AD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78" y="3530191"/>
            <a:ext cx="5137672" cy="323681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14B4A8-FC6C-44A9-9D48-71778B00D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032" y="3530191"/>
            <a:ext cx="5272490" cy="323681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DC69B3-3944-4728-8DBE-001D103DB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0729" y="742995"/>
            <a:ext cx="4327096" cy="268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53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AA73F07-6120-4A07-B495-C5877737F9AB}"/>
              </a:ext>
            </a:extLst>
          </p:cNvPr>
          <p:cNvSpPr txBox="1">
            <a:spLocks/>
          </p:cNvSpPr>
          <p:nvPr/>
        </p:nvSpPr>
        <p:spPr>
          <a:xfrm>
            <a:off x="728508" y="79900"/>
            <a:ext cx="10515600" cy="11973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bg1"/>
                </a:solidFill>
              </a:rPr>
              <a:t>Water_Spring_Madonna_di_Canneto. </a:t>
            </a:r>
            <a:r>
              <a:rPr lang="ru-RU" sz="4000" dirty="0">
                <a:solidFill>
                  <a:schemeClr val="bg1"/>
                </a:solidFill>
              </a:rPr>
              <a:t>Анализ данных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6C22726-889B-4ACD-8BA3-2079BBA3A5BF}"/>
              </a:ext>
            </a:extLst>
          </p:cNvPr>
          <p:cNvSpPr/>
          <p:nvPr/>
        </p:nvSpPr>
        <p:spPr>
          <a:xfrm>
            <a:off x="1065790" y="1215149"/>
            <a:ext cx="10060420" cy="9896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Были построены возможные модели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ARIMA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 и проверены их коэффициенты и выбрана наиболее оптимальная модель.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F116D0F-C08A-4F79-B4A4-FCAF70EA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90" y="2412543"/>
            <a:ext cx="5792008" cy="252447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ADD525-6DA7-4B6B-BAA7-813467770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661" y="2412543"/>
            <a:ext cx="2862549" cy="428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90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194F72B-989F-429F-8BFC-33FAD9276C54}"/>
              </a:ext>
            </a:extLst>
          </p:cNvPr>
          <p:cNvSpPr>
            <a:spLocks noGrp="1"/>
          </p:cNvSpPr>
          <p:nvPr/>
        </p:nvSpPr>
        <p:spPr>
          <a:xfrm>
            <a:off x="838200" y="206421"/>
            <a:ext cx="1051560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Water_Spring_Madonna_di_Canneto. </a:t>
            </a:r>
            <a:r>
              <a:rPr lang="ru-RU" dirty="0">
                <a:solidFill>
                  <a:schemeClr val="bg1"/>
                </a:solidFill>
              </a:rPr>
              <a:t>Результаты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0D8FCF4-24A4-4EF4-8145-8FD930CE2DDB}"/>
              </a:ext>
            </a:extLst>
          </p:cNvPr>
          <p:cNvSpPr/>
          <p:nvPr/>
        </p:nvSpPr>
        <p:spPr>
          <a:xfrm>
            <a:off x="7610474" y="1436746"/>
            <a:ext cx="3743326" cy="19922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В качестве конечного результата была получена модель, которая позволяет прогнозировать данные о скорости потока в данном роднике.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6D9F27F-6A62-42CD-BAAB-14FC7BEA6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44" y="1436746"/>
            <a:ext cx="6821850" cy="420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3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7F465-3CB2-4641-996D-484DA8A8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D1E0A9-3815-4DF0-8445-813D411A4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>
                <a:solidFill>
                  <a:schemeClr val="bg1"/>
                </a:solidFill>
              </a:rPr>
              <a:t>Задача</a:t>
            </a:r>
            <a:r>
              <a:rPr lang="ru-RU" dirty="0">
                <a:solidFill>
                  <a:schemeClr val="bg1"/>
                </a:solidFill>
              </a:rPr>
              <a:t>: для каждого водоёма понять, что влияет на его </a:t>
            </a:r>
            <a:r>
              <a:rPr lang="ru-RU" dirty="0" err="1">
                <a:solidFill>
                  <a:schemeClr val="bg1"/>
                </a:solidFill>
              </a:rPr>
              <a:t>водообеспеченность</a:t>
            </a:r>
            <a:r>
              <a:rPr lang="ru-RU" dirty="0">
                <a:solidFill>
                  <a:schemeClr val="bg1"/>
                </a:solidFill>
              </a:rPr>
              <a:t>.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Временной интервал прогноза</a:t>
            </a:r>
            <a:r>
              <a:rPr lang="ru-RU" dirty="0">
                <a:solidFill>
                  <a:schemeClr val="bg1"/>
                </a:solidFill>
              </a:rPr>
              <a:t>: зависит от </a:t>
            </a:r>
            <a:r>
              <a:rPr lang="ru-RU" dirty="0" err="1">
                <a:solidFill>
                  <a:schemeClr val="bg1"/>
                </a:solidFill>
              </a:rPr>
              <a:t>датасета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Результат</a:t>
            </a:r>
            <a:r>
              <a:rPr lang="ru-RU" dirty="0">
                <a:solidFill>
                  <a:schemeClr val="bg1"/>
                </a:solidFill>
              </a:rPr>
              <a:t>: построение математических моделей, которые прогнозируют требуемые параметры.</a:t>
            </a:r>
          </a:p>
        </p:txBody>
      </p:sp>
    </p:spTree>
    <p:extLst>
      <p:ext uri="{BB962C8B-B14F-4D97-AF65-F5344CB8AC3E}">
        <p14:creationId xmlns:p14="http://schemas.microsoft.com/office/powerpoint/2010/main" val="1233130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194F72B-989F-429F-8BFC-33FAD9276C54}"/>
              </a:ext>
            </a:extLst>
          </p:cNvPr>
          <p:cNvSpPr>
            <a:spLocks noGrp="1"/>
          </p:cNvSpPr>
          <p:nvPr/>
        </p:nvSpPr>
        <p:spPr>
          <a:xfrm>
            <a:off x="838200" y="206421"/>
            <a:ext cx="1051560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Water_Spring_Madonna_di_Canneto. </a:t>
            </a:r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0D8FCF4-24A4-4EF4-8145-8FD930CE2DDB}"/>
              </a:ext>
            </a:extLst>
          </p:cNvPr>
          <p:cNvSpPr/>
          <p:nvPr/>
        </p:nvSpPr>
        <p:spPr>
          <a:xfrm>
            <a:off x="8000999" y="1436746"/>
            <a:ext cx="3743326" cy="19922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На данных для тестирования была проведена проверка полученной модели, которая показала, что модель является приемлемой.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0221FE-D61A-4057-8B0F-E1446A2B3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09" y="1256973"/>
            <a:ext cx="7392432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01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194F72B-989F-429F-8BFC-33FAD9276C54}"/>
              </a:ext>
            </a:extLst>
          </p:cNvPr>
          <p:cNvSpPr>
            <a:spLocks noGrp="1"/>
          </p:cNvSpPr>
          <p:nvPr/>
        </p:nvSpPr>
        <p:spPr>
          <a:xfrm>
            <a:off x="1275210" y="282323"/>
            <a:ext cx="964158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Water_Spring_Lupa. </a:t>
            </a:r>
            <a:r>
              <a:rPr lang="ru-RU" dirty="0">
                <a:solidFill>
                  <a:schemeClr val="bg1"/>
                </a:solidFill>
              </a:rPr>
              <a:t>Восстановление данных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6E2CF7-509F-47B0-AC13-B72F8E486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827" y="1593369"/>
            <a:ext cx="6582694" cy="4591691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C618C5B-A55C-441E-8C4F-1D51DE58F95F}"/>
              </a:ext>
            </a:extLst>
          </p:cNvPr>
          <p:cNvSpPr/>
          <p:nvPr/>
        </p:nvSpPr>
        <p:spPr>
          <a:xfrm>
            <a:off x="504978" y="1593369"/>
            <a:ext cx="3896341" cy="22119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Методом линейной была предпринята попытка восстановления данных на основе имеющихся данных. Но полученная модель оказалась не точной, поэтому она была отклонена.</a:t>
            </a:r>
          </a:p>
        </p:txBody>
      </p:sp>
    </p:spTree>
    <p:extLst>
      <p:ext uri="{BB962C8B-B14F-4D97-AF65-F5344CB8AC3E}">
        <p14:creationId xmlns:p14="http://schemas.microsoft.com/office/powerpoint/2010/main" val="998247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194F72B-989F-429F-8BFC-33FAD9276C54}"/>
              </a:ext>
            </a:extLst>
          </p:cNvPr>
          <p:cNvSpPr>
            <a:spLocks noGrp="1"/>
          </p:cNvSpPr>
          <p:nvPr/>
        </p:nvSpPr>
        <p:spPr>
          <a:xfrm>
            <a:off x="1295916" y="301180"/>
            <a:ext cx="1051560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Water_Spring_Lupa. </a:t>
            </a:r>
            <a:r>
              <a:rPr lang="ru-RU" dirty="0">
                <a:solidFill>
                  <a:schemeClr val="bg1"/>
                </a:solidFill>
              </a:rPr>
              <a:t>Восстановление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277D68-FF7B-4230-B089-7522E4E3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822" y="1825213"/>
            <a:ext cx="6582694" cy="4534533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1336260-31BC-4D09-8B9E-087DF9066401}"/>
              </a:ext>
            </a:extLst>
          </p:cNvPr>
          <p:cNvSpPr/>
          <p:nvPr/>
        </p:nvSpPr>
        <p:spPr>
          <a:xfrm>
            <a:off x="513604" y="1825213"/>
            <a:ext cx="3896341" cy="12652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Методом интерполяции восстанавливаем все нужные данные.</a:t>
            </a:r>
          </a:p>
        </p:txBody>
      </p:sp>
    </p:spTree>
    <p:extLst>
      <p:ext uri="{BB962C8B-B14F-4D97-AF65-F5344CB8AC3E}">
        <p14:creationId xmlns:p14="http://schemas.microsoft.com/office/powerpoint/2010/main" val="3905675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AA73F07-6120-4A07-B495-C5877737F9AB}"/>
              </a:ext>
            </a:extLst>
          </p:cNvPr>
          <p:cNvSpPr txBox="1">
            <a:spLocks/>
          </p:cNvSpPr>
          <p:nvPr/>
        </p:nvSpPr>
        <p:spPr>
          <a:xfrm>
            <a:off x="909638" y="212725"/>
            <a:ext cx="10515600" cy="625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>
                <a:solidFill>
                  <a:schemeClr val="bg1"/>
                </a:solidFill>
              </a:rPr>
              <a:t>Water_Spring_Lupa. </a:t>
            </a:r>
            <a:r>
              <a:rPr lang="ru-RU" sz="4000" dirty="0">
                <a:solidFill>
                  <a:schemeClr val="bg1"/>
                </a:solidFill>
              </a:rPr>
              <a:t>Анализ данных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5D612D3-C102-4DA8-8F68-042487839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108" y="838200"/>
            <a:ext cx="3781425" cy="240063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27E3980-68DD-4937-AFEC-1DE1C01EB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" y="3340432"/>
            <a:ext cx="5290927" cy="330484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569A0D2-4166-4FF8-B747-D034A10E9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1105" y="3340431"/>
            <a:ext cx="4949433" cy="3304843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0CBCCFE-32B4-46B2-95C0-00FBEA36DBEB}"/>
              </a:ext>
            </a:extLst>
          </p:cNvPr>
          <p:cNvSpPr/>
          <p:nvPr/>
        </p:nvSpPr>
        <p:spPr>
          <a:xfrm>
            <a:off x="968754" y="1029924"/>
            <a:ext cx="3896341" cy="20171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Проведено тестирование на стационарность данных (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ADF test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и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KPSS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) и их преобразование. Построены графики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ACF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 и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PACF,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по ним были определены параметры для построения модели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ARIMA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35284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194F72B-989F-429F-8BFC-33FAD9276C54}"/>
              </a:ext>
            </a:extLst>
          </p:cNvPr>
          <p:cNvSpPr>
            <a:spLocks noGrp="1"/>
          </p:cNvSpPr>
          <p:nvPr/>
        </p:nvSpPr>
        <p:spPr>
          <a:xfrm>
            <a:off x="2533650" y="257175"/>
            <a:ext cx="712470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Water_Spring_Lupa. </a:t>
            </a:r>
            <a:r>
              <a:rPr lang="ru-RU" dirty="0">
                <a:solidFill>
                  <a:schemeClr val="bg1"/>
                </a:solidFill>
              </a:rPr>
              <a:t>Результаты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C0EEF6C-E1C2-4C01-861C-8107CEFA1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98" y="1104138"/>
            <a:ext cx="5228698" cy="3677412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263E707-56C4-4920-851B-88D0C68C16D3}"/>
              </a:ext>
            </a:extLst>
          </p:cNvPr>
          <p:cNvSpPr/>
          <p:nvPr/>
        </p:nvSpPr>
        <p:spPr>
          <a:xfrm>
            <a:off x="6757679" y="1191890"/>
            <a:ext cx="3896341" cy="16422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В качестве конечного результата была получена модель, которая позволяет прогнозировать данные о скорости потока в данном роднике.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D054157-438D-4353-A224-EECAA0A19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898" y="2999872"/>
            <a:ext cx="6115904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57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9A062E0-DEE3-474A-8E5E-B9B0118FF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31" y="0"/>
            <a:ext cx="11715137" cy="101470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Lake Bilancino</a:t>
            </a:r>
            <a:r>
              <a:rPr lang="ru-RU" dirty="0">
                <a:solidFill>
                  <a:schemeClr val="bg1"/>
                </a:solidFill>
              </a:rPr>
              <a:t>. Подготовка данных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5065F5-4F9A-4820-A7B3-68A440F449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96" b="1550"/>
          <a:stretch/>
        </p:blipFill>
        <p:spPr>
          <a:xfrm>
            <a:off x="58820" y="2068662"/>
            <a:ext cx="4023325" cy="25931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8E7CD9-B8EF-4D29-BAA8-C35BBB839A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1" r="29317"/>
          <a:stretch/>
        </p:blipFill>
        <p:spPr>
          <a:xfrm>
            <a:off x="4090309" y="3812721"/>
            <a:ext cx="4128791" cy="304527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9A345F1-5C1B-4D17-8859-DC2AE6611F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22"/>
          <a:stretch/>
        </p:blipFill>
        <p:spPr>
          <a:xfrm>
            <a:off x="8227264" y="1796400"/>
            <a:ext cx="3928595" cy="2865408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D269F69-1D8B-459B-87D5-5EDF7A0C2708}"/>
              </a:ext>
            </a:extLst>
          </p:cNvPr>
          <p:cNvSpPr/>
          <p:nvPr/>
        </p:nvSpPr>
        <p:spPr>
          <a:xfrm>
            <a:off x="117363" y="855561"/>
            <a:ext cx="7945891" cy="10999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Проверяем, что данные расположены правильно (по дате)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Первые записи для нас бесполезны – отрезаем их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Проверяем стационарность, выполняем трансформации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2196631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AC51D8A4-D17C-4381-A37C-A0C7C81A0CC2}"/>
              </a:ext>
            </a:extLst>
          </p:cNvPr>
          <p:cNvSpPr txBox="1">
            <a:spLocks/>
          </p:cNvSpPr>
          <p:nvPr/>
        </p:nvSpPr>
        <p:spPr>
          <a:xfrm>
            <a:off x="838200" y="212725"/>
            <a:ext cx="10515600" cy="6254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Lake Bilancino. </a:t>
            </a:r>
            <a:r>
              <a:rPr lang="ru-RU" dirty="0">
                <a:solidFill>
                  <a:schemeClr val="bg1"/>
                </a:solidFill>
              </a:rPr>
              <a:t>Модели – как тренируем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09E8C33-43BA-496D-AF12-60D500844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6" y="1959422"/>
            <a:ext cx="5280175" cy="288825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18FDAA3-55DC-4CFC-94DE-72EE9B4CB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1" y="5181594"/>
            <a:ext cx="6262549" cy="152672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758C9BA-67DD-4085-9131-6C06BFB73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165" y="1994111"/>
            <a:ext cx="6262549" cy="164687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AD296EB-8FD0-41CA-9154-4734108B6A7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" r="3341"/>
          <a:stretch/>
        </p:blipFill>
        <p:spPr>
          <a:xfrm>
            <a:off x="6469339" y="3820884"/>
            <a:ext cx="5559376" cy="2424793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98E016E-DFDD-419F-9373-1EC640FB77A9}"/>
              </a:ext>
            </a:extLst>
          </p:cNvPr>
          <p:cNvSpPr/>
          <p:nvPr/>
        </p:nvSpPr>
        <p:spPr>
          <a:xfrm>
            <a:off x="1793219" y="831474"/>
            <a:ext cx="7945891" cy="10999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Для построения моделей используется VAR. Было построено 4 модели, которые далее сравниваются на кросс-валидации.</a:t>
            </a:r>
          </a:p>
        </p:txBody>
      </p:sp>
    </p:spTree>
    <p:extLst>
      <p:ext uri="{BB962C8B-B14F-4D97-AF65-F5344CB8AC3E}">
        <p14:creationId xmlns:p14="http://schemas.microsoft.com/office/powerpoint/2010/main" val="2649622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042CE16-142D-4C63-A762-B8B47BC3076D}"/>
              </a:ext>
            </a:extLst>
          </p:cNvPr>
          <p:cNvSpPr txBox="1">
            <a:spLocks/>
          </p:cNvSpPr>
          <p:nvPr/>
        </p:nvSpPr>
        <p:spPr>
          <a:xfrm>
            <a:off x="838200" y="212725"/>
            <a:ext cx="10515600" cy="6254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Lake Bilancino. </a:t>
            </a:r>
            <a:r>
              <a:rPr lang="ru-RU" dirty="0">
                <a:solidFill>
                  <a:schemeClr val="bg1"/>
                </a:solidFill>
              </a:rPr>
              <a:t>Модели – тестирование и кросс-валидация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0D05032-D483-47E7-89D9-1137731D9D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95"/>
          <a:stretch/>
        </p:blipFill>
        <p:spPr>
          <a:xfrm>
            <a:off x="606879" y="2038350"/>
            <a:ext cx="4561114" cy="18954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D0F05AB-D724-4AFD-8296-8F4202ABB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67" r="56027" b="667"/>
          <a:stretch/>
        </p:blipFill>
        <p:spPr>
          <a:xfrm>
            <a:off x="606879" y="4220937"/>
            <a:ext cx="3159123" cy="35431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9790CA7-270B-46C6-8CD0-3081C6AD53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9" y="4759482"/>
            <a:ext cx="3314700" cy="4667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51EBC5E-F6E0-4242-8F2D-15B1F6DCBB4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16" b="18852"/>
          <a:stretch/>
        </p:blipFill>
        <p:spPr>
          <a:xfrm>
            <a:off x="606879" y="5410435"/>
            <a:ext cx="3533775" cy="35000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A18ECF9-D9F5-4635-BC2D-2FE13F6850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9" y="6134100"/>
            <a:ext cx="3276600" cy="381000"/>
          </a:xfrm>
          <a:prstGeom prst="rect">
            <a:avLst/>
          </a:prstGeom>
        </p:spPr>
      </p:pic>
      <p:pic>
        <p:nvPicPr>
          <p:cNvPr id="15" name="Рисунок 14" descr="Маркеры-галочки">
            <a:extLst>
              <a:ext uri="{FF2B5EF4-FFF2-40B4-BE49-F238E27FC236}">
                <a16:creationId xmlns:a16="http://schemas.microsoft.com/office/drawing/2014/main" id="{F6541F7D-6AFB-4B41-B4E6-FB5A05EFF5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30436" y="5801258"/>
            <a:ext cx="914400" cy="9144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8A13606-68F9-4DD2-9DEC-359D05D513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" r="16368" b="23179"/>
          <a:stretch/>
        </p:blipFill>
        <p:spPr>
          <a:xfrm>
            <a:off x="6409621" y="2015219"/>
            <a:ext cx="4353257" cy="3745218"/>
          </a:xfrm>
          <a:prstGeom prst="rect">
            <a:avLst/>
          </a:prstGeom>
        </p:spPr>
      </p:pic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C37EB3DC-E2C7-441C-A560-C95E9065C90D}"/>
              </a:ext>
            </a:extLst>
          </p:cNvPr>
          <p:cNvSpPr/>
          <p:nvPr/>
        </p:nvSpPr>
        <p:spPr>
          <a:xfrm>
            <a:off x="583043" y="823120"/>
            <a:ext cx="10138682" cy="10999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Для построенных моделей проведено тестирование с прогнозированием на 2 года вперед. Проведена кросс-валидация для их сравнения.</a:t>
            </a:r>
          </a:p>
        </p:txBody>
      </p:sp>
    </p:spTree>
    <p:extLst>
      <p:ext uri="{BB962C8B-B14F-4D97-AF65-F5344CB8AC3E}">
        <p14:creationId xmlns:p14="http://schemas.microsoft.com/office/powerpoint/2010/main" val="3614567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54CFBA59-0E6F-48AF-93CC-666D2929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Lake Bilancino. </a:t>
            </a:r>
            <a:r>
              <a:rPr lang="ru-RU" dirty="0">
                <a:solidFill>
                  <a:schemeClr val="bg1"/>
                </a:solidFill>
              </a:rPr>
              <a:t>Результаты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F9C85B9-6969-4915-A326-591E98205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200"/>
            <a:ext cx="3159123" cy="555923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27ADFAC-AD3F-4639-9DAB-B917EDAC6F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84"/>
          <a:stretch/>
        </p:blipFill>
        <p:spPr>
          <a:xfrm>
            <a:off x="4575230" y="5206956"/>
            <a:ext cx="6053309" cy="460564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89427E92-454B-4F87-9E2C-97EBD2F1FBB8}"/>
              </a:ext>
            </a:extLst>
          </p:cNvPr>
          <p:cNvSpPr/>
          <p:nvPr/>
        </p:nvSpPr>
        <p:spPr>
          <a:xfrm>
            <a:off x="4532539" y="3212727"/>
            <a:ext cx="5779041" cy="18572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Также проведена её кросс-валидация с результатами прогнозирования, трансформированными к исходной форме, чтобы другие создатели моделей могли сравнивать ее с нашей.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3B02A8-43AF-485B-B26A-B315027B0D99}"/>
              </a:ext>
            </a:extLst>
          </p:cNvPr>
          <p:cNvSpPr/>
          <p:nvPr/>
        </p:nvSpPr>
        <p:spPr>
          <a:xfrm>
            <a:off x="4532539" y="1011171"/>
            <a:ext cx="4080387" cy="19226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В качестве конечного результата была получена модель, которая позволяет прогнозировать данные о скорости потока воды и уровне воды в озере. </a:t>
            </a:r>
          </a:p>
        </p:txBody>
      </p:sp>
    </p:spTree>
    <p:extLst>
      <p:ext uri="{BB962C8B-B14F-4D97-AF65-F5344CB8AC3E}">
        <p14:creationId xmlns:p14="http://schemas.microsoft.com/office/powerpoint/2010/main" val="260893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7F465-3CB2-4641-996D-484DA8A8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Этапы работы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14D0D5E-DBE3-4AFF-BCCC-548DAD22A0A8}"/>
              </a:ext>
            </a:extLst>
          </p:cNvPr>
          <p:cNvSpPr/>
          <p:nvPr/>
        </p:nvSpPr>
        <p:spPr>
          <a:xfrm>
            <a:off x="600713" y="1659018"/>
            <a:ext cx="5657849" cy="5809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Подготовка данных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9C4CF7B-3A29-47C9-B685-407BFFBDEC32}"/>
              </a:ext>
            </a:extLst>
          </p:cNvPr>
          <p:cNvSpPr/>
          <p:nvPr/>
        </p:nvSpPr>
        <p:spPr>
          <a:xfrm>
            <a:off x="600714" y="2514283"/>
            <a:ext cx="5657849" cy="100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Получения трендов, сезонности всех характеристик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D854DD4-73DC-4E37-9800-513662EE9B3E}"/>
              </a:ext>
            </a:extLst>
          </p:cNvPr>
          <p:cNvSpPr/>
          <p:nvPr/>
        </p:nvSpPr>
        <p:spPr>
          <a:xfrm>
            <a:off x="600713" y="3732848"/>
            <a:ext cx="5687058" cy="100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Общий анализ и выявление общих закономерностей и особенностей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4900BAA-C94D-4BBD-8D10-264188B12648}"/>
              </a:ext>
            </a:extLst>
          </p:cNvPr>
          <p:cNvSpPr/>
          <p:nvPr/>
        </p:nvSpPr>
        <p:spPr>
          <a:xfrm>
            <a:off x="629922" y="5079684"/>
            <a:ext cx="5687058" cy="100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Проверка стационарности данных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A79FF0B-C20C-4FC9-8E37-21484DC6CA4E}"/>
              </a:ext>
            </a:extLst>
          </p:cNvPr>
          <p:cNvSpPr/>
          <p:nvPr/>
        </p:nvSpPr>
        <p:spPr>
          <a:xfrm>
            <a:off x="6456680" y="1690688"/>
            <a:ext cx="5148584" cy="8235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Приведение данных в случае необходимости к нужному виду.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D1DF8B1-7AA8-4B9C-BC2C-EAC998FD8336}"/>
              </a:ext>
            </a:extLst>
          </p:cNvPr>
          <p:cNvSpPr/>
          <p:nvPr/>
        </p:nvSpPr>
        <p:spPr>
          <a:xfrm>
            <a:off x="6456680" y="2867026"/>
            <a:ext cx="5148583" cy="6143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Построение модели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F8E5A99-57AE-471D-9F7A-6200813EECD6}"/>
              </a:ext>
            </a:extLst>
          </p:cNvPr>
          <p:cNvSpPr/>
          <p:nvPr/>
        </p:nvSpPr>
        <p:spPr>
          <a:xfrm>
            <a:off x="6456680" y="3834132"/>
            <a:ext cx="5148582" cy="6143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Тестирование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DCA8E53D-C892-4FF3-A717-B3E6FC4BB47E}"/>
              </a:ext>
            </a:extLst>
          </p:cNvPr>
          <p:cNvSpPr/>
          <p:nvPr/>
        </p:nvSpPr>
        <p:spPr>
          <a:xfrm>
            <a:off x="6485889" y="4971096"/>
            <a:ext cx="5055869" cy="6953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Прогнозирование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74003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7F465-3CB2-4641-996D-484DA8A8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Petrigano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14D0D5E-DBE3-4AFF-BCCC-548DAD22A0A8}"/>
              </a:ext>
            </a:extLst>
          </p:cNvPr>
          <p:cNvSpPr/>
          <p:nvPr/>
        </p:nvSpPr>
        <p:spPr>
          <a:xfrm>
            <a:off x="1416790" y="1321468"/>
            <a:ext cx="9440525" cy="7039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Подготовка данных: </a:t>
            </a:r>
          </a:p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удаление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</a:rPr>
              <a:t>NaN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 и дополнение пропусков с помощью интерполяции значений. 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9EF44B9B-5621-45D3-919E-8A01A4565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783" y="2395508"/>
            <a:ext cx="4419532" cy="314102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60A95AC8-8FFE-465C-A04A-C3BAD3D55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790" y="2395508"/>
            <a:ext cx="4512311" cy="3141024"/>
          </a:xfrm>
          <a:prstGeom prst="rect">
            <a:avLst/>
          </a:prstGeom>
        </p:spPr>
      </p:pic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0B8519D3-93F8-4D01-8DB3-CF3CFCDB4658}"/>
              </a:ext>
            </a:extLst>
          </p:cNvPr>
          <p:cNvSpPr/>
          <p:nvPr/>
        </p:nvSpPr>
        <p:spPr>
          <a:xfrm>
            <a:off x="3385679" y="5728613"/>
            <a:ext cx="5687058" cy="100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Depth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6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7F465-3CB2-4641-996D-484DA8A8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Petrigano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14D0D5E-DBE3-4AFF-BCCC-548DAD22A0A8}"/>
              </a:ext>
            </a:extLst>
          </p:cNvPr>
          <p:cNvSpPr/>
          <p:nvPr/>
        </p:nvSpPr>
        <p:spPr>
          <a:xfrm>
            <a:off x="1105477" y="1338699"/>
            <a:ext cx="9692011" cy="7039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Подготовка данных: </a:t>
            </a:r>
          </a:p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удаление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</a:rPr>
              <a:t>NaN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 и дополнение пропусков с помощью интерполяции значений. 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0B8519D3-93F8-4D01-8DB3-CF3CFCDB4658}"/>
              </a:ext>
            </a:extLst>
          </p:cNvPr>
          <p:cNvSpPr/>
          <p:nvPr/>
        </p:nvSpPr>
        <p:spPr>
          <a:xfrm>
            <a:off x="3385679" y="5728613"/>
            <a:ext cx="5687058" cy="100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Volume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F2D3AC-AC8F-433B-9690-99455815A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26" y="2306517"/>
            <a:ext cx="4501106" cy="31410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674839-B63D-4821-8310-DDBD004B7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656" y="2306516"/>
            <a:ext cx="4622833" cy="314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2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7F465-3CB2-4641-996D-484DA8A8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Petrigano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14D0D5E-DBE3-4AFF-BCCC-548DAD22A0A8}"/>
              </a:ext>
            </a:extLst>
          </p:cNvPr>
          <p:cNvSpPr/>
          <p:nvPr/>
        </p:nvSpPr>
        <p:spPr>
          <a:xfrm>
            <a:off x="1105477" y="1338699"/>
            <a:ext cx="9692011" cy="7039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Подготовка данных: </a:t>
            </a:r>
          </a:p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удаление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</a:rPr>
              <a:t>NaN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 и дополнение пропусков с помощью интерполяции значений. 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0B8519D3-93F8-4D01-8DB3-CF3CFCDB4658}"/>
              </a:ext>
            </a:extLst>
          </p:cNvPr>
          <p:cNvSpPr/>
          <p:nvPr/>
        </p:nvSpPr>
        <p:spPr>
          <a:xfrm>
            <a:off x="3385679" y="5728613"/>
            <a:ext cx="5687058" cy="1005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Hydrometry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CD609B-30C1-4AC0-9789-E62760E9E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72" y="2323750"/>
            <a:ext cx="4622833" cy="31912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11C30AE-E009-4336-A15E-9CE889F6F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23749"/>
            <a:ext cx="4569603" cy="319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4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7F465-3CB2-4641-996D-484DA8A8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Petrigano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14D0D5E-DBE3-4AFF-BCCC-548DAD22A0A8}"/>
              </a:ext>
            </a:extLst>
          </p:cNvPr>
          <p:cNvSpPr/>
          <p:nvPr/>
        </p:nvSpPr>
        <p:spPr>
          <a:xfrm>
            <a:off x="1105477" y="1338699"/>
            <a:ext cx="9692011" cy="7039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Подготовка данных: </a:t>
            </a:r>
          </a:p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Восстановление хронологического порядка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4FDC0FB-48F8-45F4-A74E-BEEED3B64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44" y="2746659"/>
            <a:ext cx="5204911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4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7F465-3CB2-4641-996D-484DA8A8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74" y="-40488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Petrigano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14D0D5E-DBE3-4AFF-BCCC-548DAD22A0A8}"/>
              </a:ext>
            </a:extLst>
          </p:cNvPr>
          <p:cNvSpPr/>
          <p:nvPr/>
        </p:nvSpPr>
        <p:spPr>
          <a:xfrm>
            <a:off x="1016986" y="933086"/>
            <a:ext cx="9692011" cy="7039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Декомпозиция временных рядов. Общие выводы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0D7EA46-01CA-45E3-B8E3-F79C10562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66" y="4796645"/>
            <a:ext cx="4019053" cy="193394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695FB30-0513-4C63-B041-4ED7066B1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065" y="4527027"/>
            <a:ext cx="4530338" cy="21254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955B29-6CB6-4520-AF1B-50987E06E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0694" y="1752511"/>
            <a:ext cx="4431822" cy="3107964"/>
          </a:xfrm>
          <a:prstGeom prst="rect">
            <a:avLst/>
          </a:prstGeom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C9E1C5AF-85C1-4543-8C4C-A11C57FEA825}"/>
              </a:ext>
            </a:extLst>
          </p:cNvPr>
          <p:cNvSpPr/>
          <p:nvPr/>
        </p:nvSpPr>
        <p:spPr>
          <a:xfrm>
            <a:off x="8131735" y="2540681"/>
            <a:ext cx="2769449" cy="703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Так для всех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292366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57AE062-5507-463B-BE05-7A2437046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981" y="1812037"/>
            <a:ext cx="4132750" cy="289931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7F465-3CB2-4641-996D-484DA8A8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74" y="-40488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Petrigano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14D0D5E-DBE3-4AFF-BCCC-548DAD22A0A8}"/>
              </a:ext>
            </a:extLst>
          </p:cNvPr>
          <p:cNvSpPr/>
          <p:nvPr/>
        </p:nvSpPr>
        <p:spPr>
          <a:xfrm>
            <a:off x="1016986" y="933086"/>
            <a:ext cx="9692011" cy="7039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>
                <a:solidFill>
                  <a:schemeClr val="accent1">
                    <a:lumMod val="50000"/>
                  </a:schemeClr>
                </a:solidFill>
              </a:rPr>
              <a:t>Ресемлирование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B4B6CE-3BAF-4C4B-BAD2-DBA5D9303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748" y="1720645"/>
            <a:ext cx="3924958" cy="267738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057DDC-16FD-4C5C-B6D0-32E3616B0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9708" y="4010591"/>
            <a:ext cx="3905051" cy="276588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8A16BB2-B62C-4ABD-A3AC-9AADBE091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53" y="4010591"/>
            <a:ext cx="3905051" cy="276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023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658</Words>
  <Application>Microsoft Office PowerPoint</Application>
  <PresentationFormat>Широкоэкранный</PresentationFormat>
  <Paragraphs>93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Тема Office</vt:lpstr>
      <vt:lpstr>Acea Smart Water Analytics  Можете ли вы помочь сохранить "голубое золото", используя данные для прогнозирования наличия воды?</vt:lpstr>
      <vt:lpstr>Описание</vt:lpstr>
      <vt:lpstr>Этапы работы</vt:lpstr>
      <vt:lpstr>Petrigano</vt:lpstr>
      <vt:lpstr>Petrigano</vt:lpstr>
      <vt:lpstr>Petrigano</vt:lpstr>
      <vt:lpstr>Petrigano</vt:lpstr>
      <vt:lpstr>Petrigano</vt:lpstr>
      <vt:lpstr>Petrigano</vt:lpstr>
      <vt:lpstr>Petrigano</vt:lpstr>
      <vt:lpstr>Petrigano</vt:lpstr>
      <vt:lpstr>Petrigano</vt:lpstr>
      <vt:lpstr>Petrigano</vt:lpstr>
      <vt:lpstr>Petrigano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Lake Bilancino. Подготовка данных</vt:lpstr>
      <vt:lpstr>Презентация PowerPoint</vt:lpstr>
      <vt:lpstr>Презентация PowerPoint</vt:lpstr>
      <vt:lpstr>Lake Bilancino. 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Acea Smart Water Analytics  Можете ли вы помочь сохранить "голубое золото", используя данные для прогнозирования наличия воды?</dc:title>
  <dc:creator>Худоярова Анастасия ham004</dc:creator>
  <cp:lastModifiedBy>Julian</cp:lastModifiedBy>
  <cp:revision>22</cp:revision>
  <dcterms:created xsi:type="dcterms:W3CDTF">2021-01-12T07:17:28Z</dcterms:created>
  <dcterms:modified xsi:type="dcterms:W3CDTF">2021-01-12T13:06:35Z</dcterms:modified>
</cp:coreProperties>
</file>