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BE"/>
    <a:srgbClr val="F6F6D9"/>
    <a:srgbClr val="7C7DCF"/>
    <a:srgbClr val="FF9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6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AEF8A-5BB8-41C8-B8C2-160617C17EF4}" type="datetimeFigureOut">
              <a:rPr lang="en-GB" smtClean="0"/>
              <a:t>16/10/2016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0660A-27FD-4528-AE7F-EC6080404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Enjoyed teaching his mates</a:t>
            </a:r>
            <a:r>
              <a:rPr lang="en-US" baseline="0" dirty="0"/>
              <a:t> math in the armed forces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8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 err="1"/>
              <a:t>Leontied</a:t>
            </a:r>
            <a:r>
              <a:rPr lang="da-DK" sz="1200" dirty="0"/>
              <a:t> </a:t>
            </a:r>
            <a:r>
              <a:rPr lang="da-DK" sz="1200" dirty="0" err="1"/>
              <a:t>was</a:t>
            </a:r>
            <a:r>
              <a:rPr lang="da-DK" sz="1200" dirty="0"/>
              <a:t> </a:t>
            </a:r>
            <a:r>
              <a:rPr lang="da-DK" sz="1200" dirty="0" err="1"/>
              <a:t>awarded</a:t>
            </a:r>
            <a:r>
              <a:rPr lang="da-DK" sz="1200" dirty="0"/>
              <a:t> the Nobel </a:t>
            </a:r>
            <a:r>
              <a:rPr lang="da-DK" sz="1200" dirty="0" err="1"/>
              <a:t>Prize</a:t>
            </a:r>
            <a:r>
              <a:rPr lang="da-DK" sz="1200" dirty="0"/>
              <a:t> for</a:t>
            </a:r>
            <a:r>
              <a:rPr lang="da-DK" sz="1200" baseline="0" dirty="0"/>
              <a:t> </a:t>
            </a:r>
            <a:r>
              <a:rPr lang="da-DK" sz="1200" dirty="0" err="1"/>
              <a:t>Economics</a:t>
            </a:r>
            <a:r>
              <a:rPr lang="da-DK" sz="1200" dirty="0"/>
              <a:t> in</a:t>
            </a:r>
            <a:r>
              <a:rPr lang="da-DK" sz="1200" baseline="0" dirty="0"/>
              <a:t> …?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2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36712"/>
            <a:ext cx="3038103" cy="1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6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SzPct val="100000"/>
              <a:buFont typeface="Calibri" panose="020F0502020204030204" pitchFamily="34" charset="0"/>
              <a:buChar char="–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828800" indent="-457200">
              <a:buFont typeface="Courier New" panose="02070309020205020404" pitchFamily="49" charset="0"/>
              <a:buChar char="o"/>
              <a:defRPr/>
            </a:lvl4pPr>
            <a:lvl5pPr marL="2154238" indent="-325438">
              <a:buFont typeface="Calibri" panose="020F0502020204030204" pitchFamily="34" charset="0"/>
              <a:buChar char="‐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Array Oriented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/>
            </a:lvl1pPr>
            <a:lvl2pPr marL="742950" indent="-285750">
              <a:buFont typeface="Calibri" panose="020F0502020204030204" pitchFamily="34" charset="0"/>
              <a:buChar char="–"/>
              <a:defRPr sz="2400"/>
            </a:lvl2pPr>
            <a:lvl3pPr>
              <a:defRPr sz="2000"/>
            </a:lvl3pPr>
            <a:lvl4pPr>
              <a:defRPr sz="1800"/>
            </a:lvl4pPr>
            <a:lvl5pPr marL="2154238" indent="-325438">
              <a:buFont typeface="Calibri" panose="020F0502020204030204" pitchFamily="34" charset="0"/>
              <a:buChar char="‐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Array Oriented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Array Oriented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Array Oriented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5" y="692696"/>
            <a:ext cx="7632849" cy="85367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55575" y="1700213"/>
            <a:ext cx="7632849" cy="43210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88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FF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833191"/>
            <a:ext cx="5112568" cy="5265783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6345324"/>
            <a:ext cx="9144000" cy="0"/>
          </a:xfrm>
          <a:prstGeom prst="line">
            <a:avLst/>
          </a:prstGeom>
          <a:ln w="25400">
            <a:solidFill>
              <a:srgbClr val="7C7D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F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36327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600200"/>
            <a:ext cx="8363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Array Oriented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877272"/>
            <a:ext cx="808847" cy="814583"/>
          </a:xfrm>
          <a:prstGeom prst="rect">
            <a:avLst/>
          </a:prstGeom>
        </p:spPr>
      </p:pic>
      <p:cxnSp>
        <p:nvCxnSpPr>
          <p:cNvPr id="41" name="Straight Connector 40"/>
          <p:cNvCxnSpPr/>
          <p:nvPr userDrawn="1"/>
        </p:nvCxnSpPr>
        <p:spPr>
          <a:xfrm>
            <a:off x="0" y="512676"/>
            <a:ext cx="9144000" cy="0"/>
          </a:xfrm>
          <a:prstGeom prst="line">
            <a:avLst/>
          </a:prstGeom>
          <a:ln w="25400">
            <a:solidFill>
              <a:srgbClr val="7C7D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43" y="78087"/>
            <a:ext cx="173736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8388424" y="0"/>
            <a:ext cx="72008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EDF88B-1B61-4481-9BD6-D2E23BF0DCD8}" type="slidenum">
              <a:rPr lang="en-GB" sz="1800" smtClean="0"/>
              <a:t>‹#›</a:t>
            </a:fld>
            <a:endParaRPr lang="en-GB" sz="1800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" y="6372063"/>
            <a:ext cx="1308412" cy="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942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942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25438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a9xAKttWgP4" TargetMode="External"/><Relationship Id="rId2" Type="http://schemas.openxmlformats.org/officeDocument/2006/relationships/hyperlink" Target="http://dfns.dyalog.com/n_life.htm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/>
              <a:t>Array Oriented </a:t>
            </a:r>
            <a:br>
              <a:rPr lang="da-DK" dirty="0"/>
            </a:br>
            <a:r>
              <a:rPr lang="da-DK" dirty="0"/>
              <a:t>Functional Programming</a:t>
            </a:r>
            <a:br>
              <a:rPr lang="da-DK" dirty="0"/>
            </a:br>
            <a:r>
              <a:rPr lang="da-DK" dirty="0"/>
              <a:t>With Dyalog APL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br>
              <a:rPr lang="da-DK" dirty="0"/>
            </a:br>
            <a:r>
              <a:rPr lang="da-DK" dirty="0"/>
              <a:t>Morten Kromberg</a:t>
            </a:r>
            <a:br>
              <a:rPr lang="da-DK" dirty="0"/>
            </a:br>
            <a:r>
              <a:rPr lang="da-DK" dirty="0"/>
              <a:t>Roger Hui</a:t>
            </a:r>
          </a:p>
          <a:p>
            <a:endParaRPr lang="da-DK" sz="1900" dirty="0"/>
          </a:p>
          <a:p>
            <a:r>
              <a:rPr lang="da-DK" sz="1900" dirty="0"/>
              <a:t>(based on work by Jay Foad &amp; John Scholes)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96331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Work, continued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sz="2000" dirty="0"/>
              <a:t>In the last few years, it has become more popular to use Unicode text files (and SVN/GIT), especially for source code</a:t>
            </a:r>
            <a:endParaRPr lang="en-GB" sz="2000" dirty="0"/>
          </a:p>
          <a:p>
            <a:r>
              <a:rPr lang="da-DK" sz="2000" dirty="0"/>
              <a:t>You can save a fn/var, namespace or class using</a:t>
            </a:r>
            <a:r>
              <a:rPr lang="da-DK" sz="2000" dirty="0">
                <a:latin typeface="APL385 Unicode" panose="020B0709000202000203" pitchFamily="49" charset="0"/>
              </a:rPr>
              <a:t>]save </a:t>
            </a:r>
            <a:r>
              <a:rPr lang="da-DK" sz="2000" dirty="0"/>
              <a:t>(</a:t>
            </a:r>
            <a:r>
              <a:rPr lang="da-DK" sz="2000" dirty="0">
                <a:latin typeface="APL385 Unicode" panose="020B0709000202000203" pitchFamily="49" charset="0"/>
              </a:rPr>
              <a:t>]save </a:t>
            </a:r>
            <a:r>
              <a:rPr lang="da-DK" sz="2000" dirty="0"/>
              <a:t>is a ”user command” - written in APL):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]save name /path/name[.dyalog]</a:t>
            </a:r>
            <a:br>
              <a:rPr lang="da-DK" sz="2000" dirty="0"/>
            </a:br>
            <a:r>
              <a:rPr lang="da-DK" sz="2000" dirty="0"/>
              <a:t>(it is customary to use the same name for the file)</a:t>
            </a:r>
            <a:endParaRPr lang="en-GB" sz="2000" dirty="0"/>
          </a:p>
          <a:p>
            <a:r>
              <a:rPr lang="en-US" sz="2000" dirty="0"/>
              <a:t>You can bring it back into the active workspace using</a:t>
            </a:r>
            <a:br>
              <a:rPr lang="en-US" sz="2000" dirty="0"/>
            </a:br>
            <a:r>
              <a:rPr lang="en-US" sz="2000" dirty="0">
                <a:latin typeface="APL385 Unicode" panose="020B0709000202000203" pitchFamily="49" charset="0"/>
              </a:rPr>
              <a:t>   ]load /path/name</a:t>
            </a:r>
            <a:br>
              <a:rPr lang="en-US" sz="2000" dirty="0">
                <a:latin typeface="APL385 Unicode" panose="020B0709000202000203" pitchFamily="49" charset="0"/>
              </a:rPr>
            </a:br>
            <a:r>
              <a:rPr lang="en-US" sz="2000" dirty="0">
                <a:latin typeface="APL385 Unicode" panose="020B0709000202000203" pitchFamily="49" charset="0"/>
              </a:rPr>
              <a:t>   ]load /path/*</a:t>
            </a:r>
          </a:p>
          <a:p>
            <a:r>
              <a:rPr lang="en-US" sz="2000" dirty="0"/>
              <a:t>If you edit objects that were </a:t>
            </a:r>
            <a:r>
              <a:rPr lang="en-US" sz="2000" dirty="0">
                <a:latin typeface="APL385 Unicode" panose="020B0709000202000203" pitchFamily="49" charset="0"/>
              </a:rPr>
              <a:t>]load</a:t>
            </a:r>
            <a:r>
              <a:rPr lang="en-US" sz="2000" dirty="0"/>
              <a:t>ed, the system will offer to update the file each time you make a change</a:t>
            </a:r>
          </a:p>
          <a:p>
            <a:r>
              <a:rPr lang="en-US" sz="2000" dirty="0"/>
              <a:t>From version 15.0, the interpreter (editor) knows how to open and view source files without user commands.</a:t>
            </a:r>
          </a:p>
        </p:txBody>
      </p:sp>
    </p:spTree>
    <p:extLst>
      <p:ext uri="{BB962C8B-B14F-4D97-AF65-F5344CB8AC3E}">
        <p14:creationId xmlns:p14="http://schemas.microsoft.com/office/powerpoint/2010/main" val="3621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APL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a-DK" altLang="en-US" sz="2800" b="1" dirty="0">
                <a:latin typeface="APL385 Unicode" panose="020B0709000202000203" pitchFamily="49" charset="0"/>
              </a:rPr>
              <a:t>   CB←{⍵[1+(⍴⍵)|X∘.+X←(⍳⍺)-1]}</a:t>
            </a:r>
          </a:p>
          <a:p>
            <a:pPr>
              <a:buFontTx/>
              <a:buNone/>
            </a:pPr>
            <a:endParaRPr lang="da-DK" altLang="en-US" sz="2400" dirty="0"/>
          </a:p>
          <a:p>
            <a:pPr>
              <a:buFontTx/>
              <a:buNone/>
            </a:pPr>
            <a:r>
              <a:rPr lang="da-DK" altLang="en-US" sz="2400" dirty="0"/>
              <a:t>Imagine arguments:</a:t>
            </a:r>
            <a:r>
              <a:rPr lang="da-DK" altLang="en-US" sz="2400" b="1" dirty="0">
                <a:latin typeface="APL385 Unicode" panose="020B0709000202000203" pitchFamily="49" charset="0"/>
              </a:rPr>
              <a:t>    8 CB ' ⎕'</a:t>
            </a:r>
          </a:p>
        </p:txBody>
      </p:sp>
    </p:spTree>
    <p:extLst>
      <p:ext uri="{BB962C8B-B14F-4D97-AF65-F5344CB8AC3E}">
        <p14:creationId xmlns:p14="http://schemas.microsoft.com/office/powerpoint/2010/main" val="102415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APL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300" b="1" dirty="0">
                <a:latin typeface="APL385 Unicode" panose="020B0709000202000203" pitchFamily="49" charset="0"/>
              </a:rPr>
              <a:t>life←{↑1 ⍵∨.∧3 4=+/,¯1 0 1∘.⊖¯1 0 1∘.⌽⊂⍵}</a:t>
            </a:r>
          </a:p>
          <a:p>
            <a:pPr marL="0" indent="0">
              <a:buNone/>
            </a:pPr>
            <a:endParaRPr lang="da-DK" sz="24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http://dfns.dyalog.com/n_life.htm</a:t>
            </a:r>
            <a:br>
              <a:rPr lang="en-GB" sz="2400" dirty="0"/>
            </a:br>
            <a:r>
              <a:rPr lang="en-GB" sz="2400" dirty="0">
                <a:hlinkClick r:id="rId3"/>
              </a:rPr>
              <a:t>http://www.youtube.com/watch?v=a9xAKttWgP4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APL385 Unicode" panose="020B0709000202000203" pitchFamily="49" charset="0"/>
            </a:endParaRPr>
          </a:p>
          <a:p>
            <a:r>
              <a:rPr lang="en-GB" sz="2400" dirty="0"/>
              <a:t>Try it out in small chunks, starting from the right.</a:t>
            </a:r>
          </a:p>
          <a:p>
            <a:r>
              <a:rPr lang="en-GB" sz="2400" dirty="0"/>
              <a:t>Know what's a function and what's an operator.</a:t>
            </a:r>
          </a:p>
          <a:p>
            <a:r>
              <a:rPr lang="en-GB" sz="2400" dirty="0"/>
              <a:t>Note the creative use of inner product.</a:t>
            </a:r>
          </a:p>
          <a:p>
            <a:r>
              <a:rPr lang="en-GB" sz="2400" dirty="0"/>
              <a:t>Finally try reading it from left to right.</a:t>
            </a:r>
          </a:p>
          <a:p>
            <a:pPr marL="0" indent="0">
              <a:buNone/>
            </a:pPr>
            <a:endParaRPr lang="en-GB" sz="24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1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Quirks that you may notice: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800" dirty="0"/>
              <a:t>Some APL programmers like to avoid parentheses, to reduce the cognitive load!</a:t>
            </a:r>
          </a:p>
          <a:p>
            <a:r>
              <a:rPr lang="en-GB" sz="2800" dirty="0"/>
              <a:t>Hence, put simple argument on left: </a:t>
            </a:r>
            <a:r>
              <a:rPr lang="en-GB" sz="2800" dirty="0">
                <a:latin typeface="APL385 Unicode" panose="020B0709000202000203" pitchFamily="49" charset="0"/>
              </a:rPr>
              <a:t>1+...</a:t>
            </a:r>
          </a:p>
          <a:p>
            <a:r>
              <a:rPr lang="en-GB" sz="2800" dirty="0"/>
              <a:t>Or, use Commute: </a:t>
            </a:r>
            <a:r>
              <a:rPr lang="en-GB" sz="2800" dirty="0">
                <a:latin typeface="APL385 Unicode" panose="020B0709000202000203" pitchFamily="49" charset="0"/>
              </a:rPr>
              <a:t>2*⍨</a:t>
            </a:r>
            <a:r>
              <a:rPr lang="en-GB" sz="2800" dirty="0"/>
              <a:t>...</a:t>
            </a:r>
          </a:p>
          <a:p>
            <a:r>
              <a:rPr lang="en-GB" sz="2800" dirty="0"/>
              <a:t>N.B. game of life has no parentheses, partly because (some) primitives (e.g. Residue) were carefully designed to be most useful with a simple constant on the </a:t>
            </a:r>
            <a:r>
              <a:rPr lang="en-GB" sz="2800" i="1" dirty="0"/>
              <a:t>left</a:t>
            </a:r>
            <a:r>
              <a:rPr lang="en-GB" sz="2800" dirty="0"/>
              <a:t>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8252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APL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/>
              <a:t>What does this function do?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	{(~R∊R∘.×R)/R←1↓⍳⍵}</a:t>
            </a:r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r>
              <a:rPr lang="da-DK" sz="2400" dirty="0"/>
              <a:t>Or: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	{{(~⍵∊⍵∘.×⍵)/⍵}1↓⍳⍵}</a:t>
            </a:r>
          </a:p>
        </p:txBody>
      </p:sp>
    </p:spTree>
    <p:extLst>
      <p:ext uri="{BB962C8B-B14F-4D97-AF65-F5344CB8AC3E}">
        <p14:creationId xmlns:p14="http://schemas.microsoft.com/office/powerpoint/2010/main" val="44040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“Procedures”</a:t>
            </a:r>
            <a:br>
              <a:rPr lang="en-GB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Before </a:t>
            </a:r>
            <a:r>
              <a:rPr lang="en-GB" dirty="0" err="1"/>
              <a:t>dfns</a:t>
            </a:r>
            <a:r>
              <a:rPr lang="en-GB" dirty="0"/>
              <a:t>, APL had an imperative form now known as “</a:t>
            </a:r>
            <a:r>
              <a:rPr lang="en-GB" dirty="0" err="1"/>
              <a:t>tradfns</a:t>
            </a:r>
            <a:r>
              <a:rPr lang="en-GB" dirty="0"/>
              <a:t>”</a:t>
            </a:r>
          </a:p>
          <a:p>
            <a:r>
              <a:rPr lang="en-GB" dirty="0"/>
              <a:t>The only control flow was </a:t>
            </a:r>
            <a:r>
              <a:rPr lang="en-GB" dirty="0">
                <a:latin typeface="APL385 Unicode" panose="020B0709000202000203" pitchFamily="49" charset="0"/>
              </a:rPr>
              <a:t>→</a:t>
            </a:r>
            <a:r>
              <a:rPr lang="en-GB" dirty="0"/>
              <a:t> (</a:t>
            </a:r>
            <a:r>
              <a:rPr lang="en-GB" dirty="0" err="1"/>
              <a:t>goto</a:t>
            </a:r>
            <a:r>
              <a:rPr lang="en-GB" dirty="0"/>
              <a:t>)</a:t>
            </a:r>
          </a:p>
          <a:p>
            <a:r>
              <a:rPr lang="en-GB" dirty="0"/>
              <a:t>Control structures (</a:t>
            </a:r>
            <a:r>
              <a:rPr lang="en-GB" dirty="0">
                <a:latin typeface="APL385 Unicode" panose="020B0709000202000203" pitchFamily="49" charset="0"/>
              </a:rPr>
              <a:t>:If</a:t>
            </a:r>
            <a:r>
              <a:rPr lang="en-GB" dirty="0"/>
              <a:t> </a:t>
            </a:r>
            <a:r>
              <a:rPr lang="en-GB" dirty="0" err="1"/>
              <a:t>etc</a:t>
            </a:r>
            <a:r>
              <a:rPr lang="en-GB" dirty="0"/>
              <a:t>) arrived in the late 1980’s</a:t>
            </a:r>
          </a:p>
          <a:p>
            <a:r>
              <a:rPr lang="en-GB" dirty="0"/>
              <a:t>Within “</a:t>
            </a:r>
            <a:r>
              <a:rPr lang="en-GB" dirty="0" err="1"/>
              <a:t>tradfns</a:t>
            </a:r>
            <a:r>
              <a:rPr lang="en-GB" dirty="0"/>
              <a:t>”, names have dynamic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9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Procedures /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583" y="1628800"/>
            <a:ext cx="7632849" cy="1872803"/>
          </a:xfrm>
        </p:spPr>
        <p:txBody>
          <a:bodyPr/>
          <a:lstStyle/>
          <a:p>
            <a:pPr marL="0" indent="0">
              <a:buNone/>
            </a:pPr>
            <a:r>
              <a:rPr lang="da-DK" sz="2000" b="1" dirty="0"/>
              <a:t>Monadic: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     ∇ R←Sum X                      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[1]    R←+/X                            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     ∇  </a:t>
            </a:r>
            <a:endParaRPr lang="en-GB" sz="2000" dirty="0">
              <a:latin typeface="APL385 Unicode" panose="020B0709000202000203" pitchFamily="49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5882" y="3284985"/>
            <a:ext cx="7632849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a-DK" sz="1800" b="1" kern="0" dirty="0"/>
              <a:t>Dyadic: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R←A MatMult B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[1]    R←A+.×B      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 </a:t>
            </a:r>
            <a:endParaRPr lang="en-GB" sz="1800" kern="0" dirty="0">
              <a:latin typeface="APL385 Unicode" panose="020B0709000202000203" pitchFamily="49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35882" y="4850881"/>
            <a:ext cx="7632849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a-DK" sz="1800" b="1" kern="0" dirty="0"/>
              <a:t>Niladic: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Run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[1]    ⎕←'Boo Hiss!'      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 </a:t>
            </a:r>
            <a:endParaRPr lang="en-GB" sz="1800" kern="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1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Procedures /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583" y="1628800"/>
            <a:ext cx="7632849" cy="18728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sz="2000" b="1" dirty="0"/>
              <a:t>”Ambi-valent” (+ use a control structure)</a:t>
            </a:r>
          </a:p>
          <a:p>
            <a:pPr marL="0" indent="0">
              <a:buNone/>
            </a:pPr>
            <a:br>
              <a:rPr lang="da-DK" sz="2000" dirty="0">
                <a:latin typeface="APL385 Unicode" panose="020B0709000202000203" pitchFamily="49" charset="0"/>
              </a:rPr>
            </a:br>
            <a:r>
              <a:rPr lang="da-DK" sz="2000" dirty="0">
                <a:latin typeface="APL385 Unicode" panose="020B0709000202000203" pitchFamily="49" charset="0"/>
              </a:rPr>
              <a:t>     ∇ R←{Window} Sum X                      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[1]    :If 0=⎕NC 'Window' ⋄ R←+/X</a:t>
            </a:r>
            <a:br>
              <a:rPr lang="da-DK" sz="2000" dirty="0">
                <a:latin typeface="APL385 Unicode" panose="020B0709000202000203" pitchFamily="49" charset="0"/>
              </a:rPr>
            </a:br>
            <a:r>
              <a:rPr lang="da-DK" sz="2000" dirty="0">
                <a:latin typeface="APL385 Unicode" panose="020B0709000202000203" pitchFamily="49" charset="0"/>
              </a:rPr>
              <a:t>[2]    :Else ⋄ R←Window +/ X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[3]    :EndIf                            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     ∇  </a:t>
            </a:r>
            <a:endParaRPr lang="en-GB" sz="20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0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Procedures / Tradfns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7584" y="1592329"/>
            <a:ext cx="7632849" cy="43210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da-DK" sz="1800" b="1" dirty="0"/>
              <a:t>Name Elements of Right Argument</a:t>
            </a:r>
          </a:p>
          <a:p>
            <a:pPr marL="0" indent="0">
              <a:buFontTx/>
              <a:buNone/>
            </a:pPr>
            <a:r>
              <a:rPr lang="da-DK" sz="1800" b="1" dirty="0"/>
              <a:t>   + Local Variable</a:t>
            </a:r>
          </a:p>
          <a:p>
            <a:pPr marL="0" indent="0">
              <a:buFontTx/>
              <a:buNone/>
            </a:pPr>
            <a:r>
              <a:rPr lang="da-DK" sz="1800" b="1" dirty="0"/>
              <a:t>   + Class / DotNet declarations</a:t>
            </a:r>
            <a:br>
              <a:rPr lang="da-DK" sz="1800" b="1" dirty="0"/>
            </a:br>
            <a:endParaRPr lang="da-DK" sz="1800" b="1" dirty="0"/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∇ r←Round(n decimals);base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[1]   :Access Public Shared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[2]   :Signature Double←Round Double N, Int32 Decimals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[3]   base←10*decimals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[4]   r←(⌊0.5+n×base)÷base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∇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4599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Errors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1 2 3÷4 5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LENGTH ERROR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      1 2 3÷4 5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     ∧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⎕EN 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5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1÷0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DOMAIN ERROR: Divide by zero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      1÷0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     ∧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⎕EN (⎕EM 11)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11  DOMAIN ERROR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⎕</a:t>
            </a:r>
            <a:r>
              <a:rPr lang="en-GB" sz="1800" dirty="0" err="1">
                <a:latin typeface="APL385 Unicode" panose="020B0709000202000203" pitchFamily="49" charset="0"/>
              </a:rPr>
              <a:t>DMX.Message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Divide by zero</a:t>
            </a:r>
          </a:p>
        </p:txBody>
      </p:sp>
    </p:spTree>
    <p:extLst>
      <p:ext uri="{BB962C8B-B14F-4D97-AF65-F5344CB8AC3E}">
        <p14:creationId xmlns:p14="http://schemas.microsoft.com/office/powerpoint/2010/main" val="154163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APL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50362" y="1529001"/>
            <a:ext cx="5868377" cy="4321075"/>
          </a:xfrm>
        </p:spPr>
        <p:txBody>
          <a:bodyPr/>
          <a:lstStyle/>
          <a:p>
            <a:r>
              <a:rPr lang="en-US" sz="2000" dirty="0"/>
              <a:t>Canadian of Norwegian Descent</a:t>
            </a:r>
          </a:p>
          <a:p>
            <a:r>
              <a:rPr lang="en-GB" sz="2000" dirty="0"/>
              <a:t>Born on a small farm in Alberta (Canada)</a:t>
            </a:r>
          </a:p>
          <a:p>
            <a:r>
              <a:rPr lang="en-GB" sz="2000" dirty="0"/>
              <a:t>Finished one-room school after 9</a:t>
            </a:r>
            <a:r>
              <a:rPr lang="en-GB" sz="2000" baseline="30000" dirty="0"/>
              <a:t>th</a:t>
            </a:r>
            <a:r>
              <a:rPr lang="en-GB" sz="2000" dirty="0"/>
              <a:t> grade and worked on the farm</a:t>
            </a:r>
          </a:p>
          <a:p>
            <a:r>
              <a:rPr lang="en-GB" sz="2000" dirty="0"/>
              <a:t>Army 1942, Flight Engineer in Air Force from 1943</a:t>
            </a:r>
          </a:p>
          <a:p>
            <a:pPr lvl="1"/>
            <a:r>
              <a:rPr lang="en-GB" sz="1600" dirty="0"/>
              <a:t>Almost finished High School in the service</a:t>
            </a:r>
          </a:p>
          <a:p>
            <a:pPr lvl="1"/>
            <a:r>
              <a:rPr lang="en-GB" sz="1600" dirty="0"/>
              <a:t>Promised his officers and mates that he would pursue an academic career after the war</a:t>
            </a:r>
          </a:p>
          <a:p>
            <a:r>
              <a:rPr lang="en-GB" sz="2000" dirty="0"/>
              <a:t>B.A. from Queens University, Kingston Ontario</a:t>
            </a:r>
          </a:p>
          <a:p>
            <a:pPr lvl="1"/>
            <a:r>
              <a:rPr lang="en-GB" sz="1600" dirty="0"/>
              <a:t>Ken didn’t know there was such a thing as University before he joined the army!</a:t>
            </a:r>
          </a:p>
          <a:p>
            <a:endParaRPr lang="en-US" sz="2000" dirty="0"/>
          </a:p>
        </p:txBody>
      </p:sp>
      <p:pic>
        <p:nvPicPr>
          <p:cNvPr id="4" name="Picture 5" descr="ken laug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19995"/>
            <a:ext cx="2005012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54012" y="4107620"/>
            <a:ext cx="1562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altLang="en-US" sz="1400" dirty="0"/>
              <a:t>Kenneth E. Iverson</a:t>
            </a:r>
            <a:br>
              <a:rPr lang="da-DK" altLang="en-US" sz="1400" dirty="0"/>
            </a:br>
            <a:r>
              <a:rPr lang="da-DK" altLang="en-US" sz="1400" dirty="0"/>
              <a:t>1920-2004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785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Errors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1  WS FULL    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2  SYNTAX ERROR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3  INDEX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4  RANK ERROR 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5  LENGTH ERROR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6  VALUE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7  FORMAT ERROR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10  LIMIT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11  DOMAIN ERROR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12  HOLD ERROR       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C000"/>
                </a:solidFill>
                <a:latin typeface="APL385 Unicode" panose="020B0709000202000203" pitchFamily="49" charset="0"/>
              </a:rPr>
              <a:t>13  OPTION ERROR     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C000"/>
                </a:solidFill>
                <a:latin typeface="APL385 Unicode" panose="020B0709000202000203" pitchFamily="49" charset="0"/>
              </a:rPr>
              <a:t>15  LST FULL   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16  NONCE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17  ACCESS ERROR      </a:t>
            </a:r>
          </a:p>
          <a:p>
            <a:pPr marL="228600" indent="-228600">
              <a:buAutoNum type="arabicPlain" startAt="20"/>
            </a:pPr>
            <a:endParaRPr lang="en-GB" sz="1400" dirty="0">
              <a:latin typeface="APL385 Unicode" panose="020B0709000202000203" pitchFamily="49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953543" y="1546372"/>
            <a:ext cx="4464496" cy="43210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18  FILE TIE ERROR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19  FILE ACCESS ERROR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20  FILE INDEX ERROR </a:t>
            </a:r>
          </a:p>
          <a:p>
            <a:pPr marL="0" indent="0">
              <a:buFontTx/>
              <a:buNone/>
            </a:pPr>
            <a:r>
              <a:rPr lang="en-GB" sz="1400" dirty="0">
                <a:latin typeface="APL385 Unicode" panose="020B0709000202000203" pitchFamily="49" charset="0"/>
              </a:rPr>
              <a:t>21  FILE FULL                           </a:t>
            </a:r>
          </a:p>
          <a:p>
            <a:pPr marL="0" indent="0">
              <a:buFontTx/>
              <a:buNone/>
            </a:pPr>
            <a:r>
              <a:rPr lang="en-GB" sz="1400" dirty="0">
                <a:latin typeface="APL385 Unicode" panose="020B0709000202000203" pitchFamily="49" charset="0"/>
              </a:rPr>
              <a:t>22  FILE NAME ERROR                     </a:t>
            </a:r>
          </a:p>
          <a:p>
            <a:pPr marL="0" indent="0">
              <a:buFontTx/>
              <a:buNone/>
            </a:pPr>
            <a:r>
              <a:rPr lang="en-GB" sz="1400" dirty="0">
                <a:latin typeface="APL385 Unicode" panose="020B0709000202000203" pitchFamily="49" charset="0"/>
              </a:rPr>
              <a:t>23  FILE DAMAGED      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24  FILE TIED         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25  FILE TIED REMOTELY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26  FILE SYSTEM ERROR 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28  FILE SYSTEM NOT AVAILABLE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30  FILE SYSTEM TIES USED UP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31  FILE TIE QUOTA USED UP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32  FILE NAME QUOTA USED UP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34  FILE SYSTEM NO SPACE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solidFill>
                  <a:srgbClr val="FFC000"/>
                </a:solidFill>
                <a:latin typeface="APL385 Unicode" panose="020B0709000202000203" pitchFamily="49" charset="0"/>
              </a:rPr>
              <a:t>35  FILE ACCESS ERROR - CONVERTING FILE </a:t>
            </a:r>
          </a:p>
          <a:p>
            <a:pPr marL="0" indent="0">
              <a:buFontTx/>
              <a:buNone/>
            </a:pPr>
            <a:r>
              <a:rPr lang="en-GB" sz="1400" kern="0" dirty="0">
                <a:solidFill>
                  <a:srgbClr val="FFC000"/>
                </a:solidFill>
                <a:latin typeface="APL385 Unicode" panose="020B0709000202000203" pitchFamily="49" charset="0"/>
              </a:rPr>
              <a:t>36  INCOMPATIBLE ARRAY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38  FILE COMPONENT DAMAGED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          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964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Trapping: </a:t>
            </a:r>
            <a:r>
              <a:rPr lang="en-US" dirty="0" err="1"/>
              <a:t>Dfns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div←{0::'Something Else is Wrong' 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    11::0 ⍝ DOMAIN error: return 0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    ⍺÷⍵}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3 div 0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1 2 3 div 4 5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Something Else is Wrong</a:t>
            </a:r>
          </a:p>
          <a:p>
            <a:endParaRPr lang="en-US" sz="20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47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Error Trapping: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Using </a:t>
            </a:r>
            <a:r>
              <a:rPr lang="da-DK" dirty="0">
                <a:latin typeface="APL385 Unicode" panose="020B0709000202000203" pitchFamily="49" charset="0"/>
              </a:rPr>
              <a:t>:Trap</a:t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∇ R←A DIV B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[1]    :Trap 0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[2]        R←A÷B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[3]    :Case 11 ⋄ R←0 ⍝ DOMAIN error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[4]    :Else ⋄ </a:t>
            </a:r>
            <a:r>
              <a:rPr lang="en-GB" sz="1800" dirty="0" err="1">
                <a:latin typeface="APL385 Unicode" panose="020B0709000202000203" pitchFamily="49" charset="0"/>
              </a:rPr>
              <a:t>R←'Something</a:t>
            </a:r>
            <a:r>
              <a:rPr lang="en-GB" sz="1800" dirty="0">
                <a:latin typeface="APL385 Unicode" panose="020B0709000202000203" pitchFamily="49" charset="0"/>
              </a:rPr>
              <a:t> Else is Wrong'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[5]    :</a:t>
            </a:r>
            <a:r>
              <a:rPr lang="en-GB" sz="1800" dirty="0" err="1">
                <a:latin typeface="APL385 Unicode" panose="020B0709000202000203" pitchFamily="49" charset="0"/>
              </a:rPr>
              <a:t>EndTrap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∇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647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Error Trapping: Tradfns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Using </a:t>
            </a:r>
            <a:r>
              <a:rPr lang="da-DK" dirty="0">
                <a:latin typeface="APL385 Unicode" panose="020B0709000202000203" pitchFamily="49" charset="0"/>
              </a:rPr>
              <a:t>⎕TRAP</a:t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∇ R←A DIVQ B;⎕TRAP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[1]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[2]    ⎕TRAP←(11 'E' '→DOMERR')(0 'C' '→CATCHALL')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[3]    R←A÷B ⋄ →0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[4]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[5]   DOMERR:→R←0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[6]   </a:t>
            </a:r>
            <a:r>
              <a:rPr lang="en-GB" sz="1800" dirty="0" err="1">
                <a:latin typeface="APL385 Unicode" panose="020B0709000202000203" pitchFamily="49" charset="0"/>
              </a:rPr>
              <a:t>CATCHALL:R←'Something</a:t>
            </a:r>
            <a:r>
              <a:rPr lang="en-GB" sz="1800" dirty="0">
                <a:latin typeface="APL385 Unicode" panose="020B0709000202000203" pitchFamily="49" charset="0"/>
              </a:rPr>
              <a:t> Else is Wrong'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∇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83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Delivery Mechanisms:</a:t>
            </a:r>
          </a:p>
          <a:p>
            <a:r>
              <a:rPr lang="da-DK" sz="2400" dirty="0"/>
              <a:t>Saved Workspace</a:t>
            </a:r>
          </a:p>
          <a:p>
            <a:r>
              <a:rPr lang="da-DK" sz="2400" dirty="0"/>
              <a:t>Workspace Bound with Interpreter as an .exe</a:t>
            </a:r>
          </a:p>
          <a:p>
            <a:r>
              <a:rPr lang="en-US" sz="2400" dirty="0"/>
              <a:t>COM Server</a:t>
            </a:r>
          </a:p>
          <a:p>
            <a:r>
              <a:rPr lang="en-US" sz="2400" dirty="0" err="1"/>
              <a:t>Microsoft.Net</a:t>
            </a:r>
            <a:r>
              <a:rPr lang="en-US" sz="2400" dirty="0"/>
              <a:t> Assembly</a:t>
            </a:r>
          </a:p>
          <a:p>
            <a:pPr lvl="1"/>
            <a:r>
              <a:rPr lang="en-US" sz="2000" dirty="0" err="1"/>
              <a:t>ASP.Net</a:t>
            </a:r>
            <a:r>
              <a:rPr lang="en-US" sz="2000" dirty="0"/>
              <a:t> scripting language, Web Services, SharePoint Web Parts, WCF,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400" dirty="0"/>
              <a:t>“Stand Alone” Web Server, Web Service</a:t>
            </a:r>
          </a:p>
        </p:txBody>
      </p:sp>
    </p:spTree>
    <p:extLst>
      <p:ext uri="{BB962C8B-B14F-4D97-AF65-F5344CB8AC3E}">
        <p14:creationId xmlns:p14="http://schemas.microsoft.com/office/powerpoint/2010/main" val="1084178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Star Wars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577"/>
            <a:ext cx="9144000" cy="33288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50" y="1412776"/>
            <a:ext cx="9144000" cy="4237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44" y="0"/>
            <a:ext cx="8578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APL,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11760" y="1637375"/>
            <a:ext cx="7632849" cy="4321075"/>
          </a:xfrm>
        </p:spPr>
        <p:txBody>
          <a:bodyPr/>
          <a:lstStyle/>
          <a:p>
            <a:r>
              <a:rPr lang="da-DK" sz="2000" dirty="0" err="1"/>
              <a:t>Doctoral</a:t>
            </a:r>
            <a:r>
              <a:rPr lang="da-DK" sz="2000" dirty="0"/>
              <a:t> </a:t>
            </a:r>
            <a:r>
              <a:rPr lang="da-DK" sz="2000" dirty="0" err="1"/>
              <a:t>work</a:t>
            </a:r>
            <a:r>
              <a:rPr lang="da-DK" sz="2000" dirty="0"/>
              <a:t> at Harvard with </a:t>
            </a:r>
            <a:r>
              <a:rPr lang="da-DK" sz="2000" dirty="0" err="1"/>
              <a:t>Aiken</a:t>
            </a:r>
            <a:r>
              <a:rPr lang="da-DK" sz="2000" dirty="0"/>
              <a:t> and </a:t>
            </a:r>
            <a:r>
              <a:rPr lang="da-DK" sz="2000" dirty="0" err="1"/>
              <a:t>Leontief</a:t>
            </a:r>
            <a:endParaRPr lang="da-DK" sz="2000" dirty="0"/>
          </a:p>
          <a:p>
            <a:r>
              <a:rPr lang="da-DK" sz="2000" dirty="0" err="1"/>
              <a:t>Taught</a:t>
            </a:r>
            <a:r>
              <a:rPr lang="da-DK" sz="2000" dirty="0"/>
              <a:t> at Harvard for 6 </a:t>
            </a:r>
            <a:r>
              <a:rPr lang="da-DK" sz="2000" dirty="0" err="1"/>
              <a:t>years</a:t>
            </a:r>
            <a:r>
              <a:rPr lang="da-DK" sz="2000" dirty="0"/>
              <a:t>, </a:t>
            </a:r>
          </a:p>
          <a:p>
            <a:pPr lvl="1"/>
            <a:r>
              <a:rPr lang="da-DK" sz="1600" dirty="0" err="1"/>
              <a:t>frustrated</a:t>
            </a:r>
            <a:r>
              <a:rPr lang="da-DK" sz="1600" dirty="0"/>
              <a:t> with </a:t>
            </a:r>
            <a:r>
              <a:rPr lang="da-DK" sz="1600" dirty="0" err="1"/>
              <a:t>inadequacies</a:t>
            </a:r>
            <a:r>
              <a:rPr lang="da-DK" sz="1600" dirty="0"/>
              <a:t> of </a:t>
            </a:r>
            <a:r>
              <a:rPr lang="da-DK" sz="1600" dirty="0" err="1"/>
              <a:t>mathematical</a:t>
            </a:r>
            <a:r>
              <a:rPr lang="da-DK" sz="1600" dirty="0"/>
              <a:t> notation</a:t>
            </a:r>
          </a:p>
          <a:p>
            <a:r>
              <a:rPr lang="da-DK" sz="2000" dirty="0" err="1"/>
              <a:t>Developed</a:t>
            </a:r>
            <a:r>
              <a:rPr lang="da-DK" sz="2000" dirty="0"/>
              <a:t> ”Iverson Notation” in </a:t>
            </a:r>
            <a:r>
              <a:rPr lang="da-DK" sz="2000" dirty="0" err="1"/>
              <a:t>response</a:t>
            </a:r>
            <a:endParaRPr lang="da-DK" sz="2000" dirty="0"/>
          </a:p>
          <a:p>
            <a:pPr lvl="1" indent="-342900">
              <a:buFontTx/>
              <a:buChar char="•"/>
              <a:defRPr/>
            </a:pPr>
            <a:r>
              <a:rPr lang="da-DK" sz="1600" dirty="0" err="1">
                <a:solidFill>
                  <a:srgbClr val="333333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a-DK" sz="1600" dirty="0">
                <a:solidFill>
                  <a:srgbClr val="333333"/>
                </a:solidFill>
                <a:effectLst/>
                <a:latin typeface="+mn-lt"/>
                <a:ea typeface="+mn-ea"/>
                <a:cs typeface="+mn-cs"/>
              </a:rPr>
              <a:t> ”A Programming Language” in 1962</a:t>
            </a:r>
            <a:endParaRPr lang="en-GB" sz="1600" dirty="0">
              <a:effectLst/>
            </a:endParaRPr>
          </a:p>
          <a:p>
            <a:endParaRPr lang="da-DK" sz="2000" dirty="0"/>
          </a:p>
          <a:p>
            <a:r>
              <a:rPr lang="da-DK" sz="2000" dirty="0" err="1"/>
              <a:t>Failed</a:t>
            </a:r>
            <a:r>
              <a:rPr lang="da-DK" sz="2000" dirty="0"/>
              <a:t> to </a:t>
            </a:r>
            <a:r>
              <a:rPr lang="da-DK" sz="2000" dirty="0" err="1"/>
              <a:t>get</a:t>
            </a:r>
            <a:r>
              <a:rPr lang="da-DK" sz="2000" dirty="0"/>
              <a:t> </a:t>
            </a:r>
            <a:r>
              <a:rPr lang="da-DK" sz="2000" dirty="0" err="1"/>
              <a:t>tenure</a:t>
            </a:r>
            <a:r>
              <a:rPr lang="da-DK" sz="2000" dirty="0"/>
              <a:t> at Harvard; </a:t>
            </a:r>
            <a:r>
              <a:rPr lang="da-DK" sz="2000" dirty="0" err="1"/>
              <a:t>moved</a:t>
            </a:r>
            <a:r>
              <a:rPr lang="da-DK" sz="2000" dirty="0"/>
              <a:t> to  IBM</a:t>
            </a:r>
          </a:p>
          <a:p>
            <a:r>
              <a:rPr lang="da-DK" sz="2000" dirty="0" err="1"/>
              <a:t>Used</a:t>
            </a:r>
            <a:r>
              <a:rPr lang="da-DK" sz="2000" dirty="0"/>
              <a:t> APL for </a:t>
            </a:r>
            <a:r>
              <a:rPr lang="da-DK" sz="2000" dirty="0" err="1"/>
              <a:t>modelling</a:t>
            </a:r>
            <a:r>
              <a:rPr lang="da-DK" sz="2000" dirty="0"/>
              <a:t> and </a:t>
            </a:r>
            <a:r>
              <a:rPr lang="da-DK" sz="2000" dirty="0" err="1"/>
              <a:t>teaching</a:t>
            </a:r>
            <a:endParaRPr lang="da-DK" sz="2000" dirty="0"/>
          </a:p>
          <a:p>
            <a:r>
              <a:rPr lang="da-DK" sz="2000" dirty="0"/>
              <a:t>First APL Interpreter in 1966</a:t>
            </a:r>
          </a:p>
          <a:p>
            <a:r>
              <a:rPr lang="da-DK" sz="2000" dirty="0"/>
              <a:t>IBM Fellow in 1970</a:t>
            </a:r>
          </a:p>
          <a:p>
            <a:r>
              <a:rPr lang="da-DK" sz="2000" dirty="0"/>
              <a:t>J (”</a:t>
            </a:r>
            <a:r>
              <a:rPr lang="da-DK" sz="2000" dirty="0" err="1"/>
              <a:t>rationalised</a:t>
            </a:r>
            <a:r>
              <a:rPr lang="da-DK" sz="2000" dirty="0"/>
              <a:t> APL”) from ca. 1989</a:t>
            </a:r>
          </a:p>
          <a:p>
            <a:endParaRPr lang="en-US" sz="2000" dirty="0"/>
          </a:p>
        </p:txBody>
      </p:sp>
      <p:pic>
        <p:nvPicPr>
          <p:cNvPr id="6" name="Picture 6" descr="ken at the black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7321"/>
            <a:ext cx="1712913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5000" y="3655375"/>
            <a:ext cx="7162799" cy="304698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ACM Turing award in 1979: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  <a:p>
            <a:r>
              <a:rPr lang="en-GB" i="1" dirty="0"/>
              <a:t>“For his pioneering effort in programming languages</a:t>
            </a:r>
            <a:br>
              <a:rPr lang="en-GB" i="1" dirty="0"/>
            </a:br>
            <a:r>
              <a:rPr lang="en-GB" i="1" dirty="0"/>
              <a:t>and mathematical notation resulting in what the </a:t>
            </a:r>
          </a:p>
          <a:p>
            <a:r>
              <a:rPr lang="en-GB" i="1" dirty="0"/>
              <a:t>computing field now knows as APL, </a:t>
            </a:r>
            <a:br>
              <a:rPr lang="en-GB" i="1" dirty="0"/>
            </a:br>
            <a:r>
              <a:rPr lang="en-GB" i="1" dirty="0"/>
              <a:t>for his contributions to the implementation of interactive systems, to educational uses of APL, </a:t>
            </a:r>
            <a:br>
              <a:rPr lang="en-GB" i="1" dirty="0"/>
            </a:br>
            <a:r>
              <a:rPr lang="en-GB" i="1" dirty="0"/>
              <a:t>and to programming language theory and practice.”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21254"/>
            <a:ext cx="824579" cy="6240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460" y="5099177"/>
            <a:ext cx="723900" cy="847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Syntaxes</a:t>
            </a:r>
            <a:r>
              <a:rPr lang="da-DK" dirty="0"/>
              <a:t> of </a:t>
            </a:r>
            <a:r>
              <a:rPr lang="da-DK" dirty="0" err="1"/>
              <a:t>Mathematics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837" y="4646814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1002" y="4274589"/>
            <a:ext cx="1127740" cy="5323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6334" y="2908205"/>
            <a:ext cx="956503" cy="521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3000" y="1671205"/>
            <a:ext cx="2495550" cy="6095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/>
          <a:srcRect b="1979"/>
          <a:stretch/>
        </p:blipFill>
        <p:spPr>
          <a:xfrm>
            <a:off x="5616617" y="5099177"/>
            <a:ext cx="2209800" cy="886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3400" y="3171673"/>
            <a:ext cx="1505382" cy="560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7569" y="2245785"/>
            <a:ext cx="7162799" cy="298543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Problems:</a:t>
            </a:r>
          </a:p>
          <a:p>
            <a:br>
              <a:rPr lang="en-GB" i="1" dirty="0"/>
            </a:br>
            <a:r>
              <a:rPr lang="en-GB" i="1" dirty="0"/>
              <a:t>- Wide variety of syntactical forms</a:t>
            </a:r>
          </a:p>
          <a:p>
            <a:r>
              <a:rPr lang="en-GB" i="1" dirty="0"/>
              <a:t>- Strange and inconsistent precedence rules</a:t>
            </a:r>
            <a:br>
              <a:rPr lang="en-GB" i="1" dirty="0"/>
            </a:br>
            <a:r>
              <a:rPr lang="en-GB" i="1" dirty="0"/>
              <a:t>- Things get worse when you deal with matrices</a:t>
            </a:r>
            <a:br>
              <a:rPr lang="en-GB" i="1" dirty="0"/>
            </a:br>
            <a:br>
              <a:rPr lang="en-GB" i="1" dirty="0"/>
            </a:br>
            <a:r>
              <a:rPr lang="en-GB" sz="2000" dirty="0">
                <a:latin typeface="+mn-lt"/>
              </a:rPr>
              <a:t>See http://www.jsoftware.com/papers/EvalOrder.htm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4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3" y="498829"/>
            <a:ext cx="8291300" cy="853676"/>
          </a:xfrm>
        </p:spPr>
        <p:txBody>
          <a:bodyPr/>
          <a:lstStyle/>
          <a:p>
            <a:r>
              <a:rPr lang="da-DK" dirty="0"/>
              <a:t>Iverson Notation: </a:t>
            </a:r>
            <a:r>
              <a:rPr lang="da-DK" sz="2400" dirty="0"/>
              <a:t>Description of IBM\360 </a:t>
            </a:r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17"/>
          <a:stretch/>
        </p:blipFill>
        <p:spPr>
          <a:xfrm>
            <a:off x="179512" y="1340768"/>
            <a:ext cx="4267373" cy="5285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1" b="-42118"/>
          <a:stretch/>
        </p:blipFill>
        <p:spPr>
          <a:xfrm>
            <a:off x="4716820" y="1340768"/>
            <a:ext cx="4114032" cy="9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1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A Programming Language</a:t>
            </a:r>
            <a:br>
              <a:rPr lang="da-DK" dirty="0"/>
            </a:br>
            <a:endParaRPr lang="en-GB" dirty="0"/>
          </a:p>
        </p:txBody>
      </p:sp>
      <p:sp>
        <p:nvSpPr>
          <p:cNvPr id="6" name="AutoShape 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5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7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8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9" descr="http://wwe.jsoftware.com/papers/APLimg/circleplus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0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12" descr="http://wwe.jsoftware.com/papers/APLimg/matrixr8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AutoShape 1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AutoShape 14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15" descr="http://wwe.jsoftware.com/papers/APLimg/eps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1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7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90753"/>
            <a:ext cx="8378272" cy="1931355"/>
          </a:xfrm>
          <a:prstGeom prst="rect">
            <a:avLst/>
          </a:prstGeom>
        </p:spPr>
      </p:pic>
      <p:sp>
        <p:nvSpPr>
          <p:cNvPr id="2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5575" y="1700213"/>
            <a:ext cx="7632849" cy="936699"/>
          </a:xfrm>
        </p:spPr>
        <p:txBody>
          <a:bodyPr/>
          <a:lstStyle/>
          <a:p>
            <a:r>
              <a:rPr lang="en-GB" sz="2400" dirty="0"/>
              <a:t>The book, 1962</a:t>
            </a:r>
          </a:p>
        </p:txBody>
      </p:sp>
    </p:spTree>
    <p:extLst>
      <p:ext uri="{BB962C8B-B14F-4D97-AF65-F5344CB8AC3E}">
        <p14:creationId xmlns:p14="http://schemas.microsoft.com/office/powerpoint/2010/main" val="213291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https://nhlife.files.wordpress.com/2015/08/aplgolfb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93096"/>
            <a:ext cx="30289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Linearization =&gt; APL\360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400" dirty="0"/>
              <a:t>The 5: Ken Iverson, Adin </a:t>
            </a:r>
            <a:r>
              <a:rPr lang="en-GB" sz="2400" dirty="0" err="1"/>
              <a:t>Falkoff</a:t>
            </a:r>
            <a:r>
              <a:rPr lang="en-GB" sz="2400" dirty="0"/>
              <a:t>, Larry Breed, Dick </a:t>
            </a:r>
            <a:r>
              <a:rPr lang="en-GB" sz="2400" dirty="0" err="1"/>
              <a:t>Lathwell</a:t>
            </a:r>
            <a:r>
              <a:rPr lang="en-GB" sz="2400" dirty="0"/>
              <a:t>, Roger Moore. Operated by “Quaker Consensus”.</a:t>
            </a:r>
          </a:p>
        </p:txBody>
      </p:sp>
      <p:sp>
        <p:nvSpPr>
          <p:cNvPr id="6" name="AutoShape 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5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7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8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9" descr="http://wwe.jsoftware.com/papers/APLimg/circleplus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0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12" descr="http://wwe.jsoftware.com/papers/APLimg/matrixr8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AutoShape 1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AutoShape 14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15" descr="http://wwe.jsoftware.com/papers/APLimg/eps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1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7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068960"/>
            <a:ext cx="5867400" cy="1352550"/>
          </a:xfrm>
          <a:prstGeom prst="rect">
            <a:avLst/>
          </a:prstGeom>
        </p:spPr>
      </p:pic>
      <p:sp>
        <p:nvSpPr>
          <p:cNvPr id="25" name="Text Placeholder 3"/>
          <p:cNvSpPr txBox="1">
            <a:spLocks/>
          </p:cNvSpPr>
          <p:nvPr/>
        </p:nvSpPr>
        <p:spPr>
          <a:xfrm>
            <a:off x="467544" y="4869160"/>
            <a:ext cx="7632849" cy="130452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kern="0" dirty="0">
                <a:solidFill>
                  <a:srgbClr val="545454"/>
                </a:solidFill>
                <a:cs typeface="Arial" panose="020B0604020202020204" pitchFamily="34" charset="0"/>
              </a:rPr>
              <a:t>The first saved workspace:</a:t>
            </a:r>
            <a:br>
              <a:rPr lang="en-US" altLang="en-US" sz="2400" kern="0" dirty="0">
                <a:solidFill>
                  <a:srgbClr val="545454"/>
                </a:solidFill>
                <a:cs typeface="Arial" panose="020B0604020202020204" pitchFamily="34" charset="0"/>
              </a:rPr>
            </a:br>
            <a:endParaRPr lang="en-US" altLang="en-US" sz="800" kern="0" dirty="0">
              <a:solidFill>
                <a:srgbClr val="545454"/>
              </a:solidFill>
              <a:latin typeface="Old English Text MT" panose="03040902040508030806" pitchFamily="66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sz="2400" kern="0" dirty="0">
                <a:solidFill>
                  <a:srgbClr val="545454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     )LOAD </a:t>
            </a:r>
            <a:r>
              <a:rPr lang="en-US" altLang="en-US" sz="2400" b="1" kern="0" dirty="0">
                <a:solidFill>
                  <a:srgbClr val="6A6A6A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1 CLEANSPACE</a:t>
            </a:r>
            <a:br>
              <a:rPr lang="en-US" altLang="en-US" sz="2400" b="1" kern="0" dirty="0">
                <a:solidFill>
                  <a:srgbClr val="6A6A6A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</a:br>
            <a:r>
              <a:rPr lang="en-US" altLang="en-US" sz="2400" b="1" kern="0" dirty="0">
                <a:solidFill>
                  <a:srgbClr val="6A6A6A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SAVED  1966-11-27  </a:t>
            </a:r>
            <a:r>
              <a:rPr lang="en-US" altLang="en-US" sz="2400" kern="0" dirty="0">
                <a:solidFill>
                  <a:srgbClr val="545454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15.53.59 (GMT-7)</a:t>
            </a:r>
          </a:p>
          <a:p>
            <a:pPr marL="0" indent="0">
              <a:buFontTx/>
              <a:buNone/>
            </a:pPr>
            <a:endParaRPr lang="en-US" altLang="en-US" sz="2400" kern="0" dirty="0">
              <a:solidFill>
                <a:srgbClr val="545454"/>
              </a:solidFill>
              <a:latin typeface="Old English Text MT" panose="03040902040508030806" pitchFamily="66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sz="2400" kern="0" dirty="0">
                <a:solidFill>
                  <a:srgbClr val="545454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 </a:t>
            </a:r>
            <a:r>
              <a:rPr lang="en-US" altLang="en-US" sz="2400" kern="0" dirty="0">
                <a:solidFill>
                  <a:schemeClr val="tx1"/>
                </a:solidFill>
                <a:latin typeface="Old English Text MT" panose="03040902040508030806" pitchFamily="66" charset="0"/>
              </a:rPr>
              <a:t> </a:t>
            </a:r>
          </a:p>
          <a:p>
            <a:endParaRPr lang="da-DK" sz="2400" kern="0" dirty="0"/>
          </a:p>
          <a:p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val="88566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6" y="-16964"/>
            <a:ext cx="7632849" cy="853676"/>
          </a:xfrm>
        </p:spPr>
        <p:txBody>
          <a:bodyPr>
            <a:normAutofit fontScale="90000"/>
          </a:bodyPr>
          <a:lstStyle/>
          <a:p>
            <a:pPr algn="r"/>
            <a:r>
              <a:rPr lang="da-DK" sz="3200" dirty="0"/>
              <a:t>A Programming Language</a:t>
            </a:r>
            <a:br>
              <a:rPr lang="da-DK" sz="3200" dirty="0"/>
            </a:br>
            <a:r>
              <a:rPr lang="da-DK" sz="3200" dirty="0"/>
              <a:t> (for </a:t>
            </a:r>
            <a:r>
              <a:rPr lang="da-DK" sz="3200" dirty="0" err="1"/>
              <a:t>Mathematics</a:t>
            </a:r>
            <a:r>
              <a:rPr lang="da-DK" sz="3200" dirty="0"/>
              <a:t>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754" y="4244679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76526"/>
            <a:ext cx="1066800" cy="5035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806" y="2831628"/>
            <a:ext cx="961938" cy="524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0" y="1671206"/>
            <a:ext cx="2362200" cy="5769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/>
          <a:srcRect b="1089"/>
          <a:stretch/>
        </p:blipFill>
        <p:spPr>
          <a:xfrm>
            <a:off x="5421721" y="5049396"/>
            <a:ext cx="1896417" cy="7680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4752" y="14952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a×b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931" y="229258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*x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5403" y="3124929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x÷y</a:t>
            </a:r>
            <a:endParaRPr lang="en-US" sz="2000" dirty="0">
              <a:solidFill>
                <a:srgbClr val="C0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1548" y="412498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b⍟a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2931" y="494573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a*÷n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3348" y="1634912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Mat1 +.× Mat2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3348" y="229258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f g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0788" y="3237039"/>
            <a:ext cx="1214137" cy="4524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343347" y="28641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(</a:t>
            </a:r>
            <a:r>
              <a:rPr lang="en-US" dirty="0" err="1">
                <a:latin typeface="APL385 Unicode" panose="020B0709000202000203" pitchFamily="49" charset="0"/>
              </a:rPr>
              <a:t>f+g</a:t>
            </a:r>
            <a:r>
              <a:rPr lang="en-US" dirty="0">
                <a:latin typeface="APL385 Unicode" panose="020B0709000202000203" pitchFamily="49" charset="0"/>
              </a:rPr>
              <a:t>)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9929" y="355132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(3</a:t>
            </a:r>
            <a:r>
              <a:rPr lang="en-US" b="1" dirty="0">
                <a:latin typeface="APL385 Unicode" panose="020B0709000202000203" pitchFamily="49" charset="0"/>
              </a:rPr>
              <a:t>○</a:t>
            </a:r>
            <a:r>
              <a:rPr lang="en-US" dirty="0">
                <a:latin typeface="APL385 Unicode" panose="020B0709000202000203" pitchFamily="49" charset="0"/>
              </a:rPr>
              <a:t>x)*2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65307" y="4092185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+/4×⍳6</a:t>
            </a:r>
            <a:br>
              <a:rPr lang="en-US" dirty="0">
                <a:latin typeface="APL385 Unicode" panose="020B0709000202000203" pitchFamily="49" charset="0"/>
              </a:rPr>
            </a:br>
            <a:r>
              <a:rPr lang="en-US" dirty="0">
                <a:latin typeface="APL385 Unicode" panose="020B0709000202000203" pitchFamily="49" charset="0"/>
              </a:rPr>
              <a:t>×/4×⍳6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4983" y="5815510"/>
            <a:ext cx="6053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(2×a)÷⍨(-b)(+,-)0.5*⍨(b*2)-4×a×c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9766" y="5030922"/>
            <a:ext cx="689902" cy="8079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2189" y="1828169"/>
            <a:ext cx="7048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1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18646 -0.04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156 -0.124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05556E-6 -3.33333E-6 L -0.14774 -0.00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16285 -0.025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75 0.10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2083 -0.020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0526 -0.084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0.09253 -0.04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11649 -0.079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1643 L 0.26719 -0.1337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4149 -0.1314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12986 -0.008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5575" y="1546372"/>
            <a:ext cx="7632849" cy="4321075"/>
          </a:xfrm>
        </p:spPr>
        <p:txBody>
          <a:bodyPr>
            <a:normAutofit lnSpcReduction="10000"/>
          </a:bodyPr>
          <a:lstStyle/>
          <a:p>
            <a:r>
              <a:rPr lang="da-DK" sz="2000" dirty="0"/>
              <a:t>Historically, APL users have saved workspaces containing code and data as a single file</a:t>
            </a:r>
          </a:p>
          <a:p>
            <a:pPr lvl="1"/>
            <a:r>
              <a:rPr lang="da-DK" sz="1800" dirty="0"/>
              <a:t>Similar to an Excel Spreadsheet</a:t>
            </a:r>
          </a:p>
          <a:p>
            <a:pPr lvl="1"/>
            <a:r>
              <a:rPr lang="da-DK" sz="1800" dirty="0"/>
              <a:t>Takes a ”snapshot of the VM”</a:t>
            </a:r>
          </a:p>
          <a:p>
            <a:pPr lvl="1"/>
            <a:r>
              <a:rPr lang="da-DK" sz="1800" dirty="0"/>
              <a:t>Beware: also saves the execution stack if there is one</a:t>
            </a:r>
          </a:p>
          <a:p>
            <a:r>
              <a:rPr lang="da-DK" sz="2000" dirty="0"/>
              <a:t>Save your work using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)save /path/mywsname[.dws]</a:t>
            </a:r>
          </a:p>
          <a:p>
            <a:r>
              <a:rPr lang="da-DK" sz="2000" dirty="0"/>
              <a:t>Load it again with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)load /path/mywsname</a:t>
            </a:r>
          </a:p>
          <a:p>
            <a:r>
              <a:rPr lang="da-DK" sz="2000" dirty="0"/>
              <a:t>You can extract named objects from a workspace: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)copy /path/mywsname foo goo x y</a:t>
            </a:r>
          </a:p>
          <a:p>
            <a:r>
              <a:rPr lang="da-DK" sz="2000" dirty="0"/>
              <a:t>Saved workspaces can have a ”latent expression” </a:t>
            </a:r>
            <a:r>
              <a:rPr lang="da-DK" sz="2000" dirty="0">
                <a:latin typeface="APL385 Unicode" panose="020B0709000202000203" pitchFamily="49" charset="0"/>
              </a:rPr>
              <a:t>⎕LX</a:t>
            </a:r>
            <a:r>
              <a:rPr lang="da-DK" sz="2000" dirty="0"/>
              <a:t>, which is executed when the workspace is loaded, unless you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)xload /path/mywsname</a:t>
            </a:r>
          </a:p>
        </p:txBody>
      </p:sp>
    </p:spTree>
    <p:extLst>
      <p:ext uri="{BB962C8B-B14F-4D97-AF65-F5344CB8AC3E}">
        <p14:creationId xmlns:p14="http://schemas.microsoft.com/office/powerpoint/2010/main" val="344500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7382</TotalTime>
  <Words>865</Words>
  <Application>Microsoft Office PowerPoint</Application>
  <PresentationFormat>On-screen Show (4:3)</PresentationFormat>
  <Paragraphs>208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APL385 Unicode</vt:lpstr>
      <vt:lpstr>Arial</vt:lpstr>
      <vt:lpstr>Calibri</vt:lpstr>
      <vt:lpstr>Courier New</vt:lpstr>
      <vt:lpstr>Klavika Medium</vt:lpstr>
      <vt:lpstr>Old English Text MT</vt:lpstr>
      <vt:lpstr>Wingdings</vt:lpstr>
      <vt:lpstr>Office Theme</vt:lpstr>
      <vt:lpstr>Array Oriented  Functional Programming With Dyalog APL</vt:lpstr>
      <vt:lpstr>History of APL</vt:lpstr>
      <vt:lpstr>History of APL, continued</vt:lpstr>
      <vt:lpstr>Syntaxes of Mathematics</vt:lpstr>
      <vt:lpstr>Iverson Notation: Description of IBM\360 </vt:lpstr>
      <vt:lpstr>A Programming Language </vt:lpstr>
      <vt:lpstr>Linearization =&gt; APL\360</vt:lpstr>
      <vt:lpstr>A Programming Language  (for Mathematics)</vt:lpstr>
      <vt:lpstr>Saving Your Work</vt:lpstr>
      <vt:lpstr>Saving Your Work, continued</vt:lpstr>
      <vt:lpstr>Reading APL</vt:lpstr>
      <vt:lpstr>Reading APL</vt:lpstr>
      <vt:lpstr>Quirks that you may notice: </vt:lpstr>
      <vt:lpstr>Reading APL</vt:lpstr>
      <vt:lpstr>“Procedures” </vt:lpstr>
      <vt:lpstr>Procedures / Tradfns</vt:lpstr>
      <vt:lpstr>Procedures / Tradfns</vt:lpstr>
      <vt:lpstr>Procedures / Tradfns</vt:lpstr>
      <vt:lpstr>Errors</vt:lpstr>
      <vt:lpstr>Errors</vt:lpstr>
      <vt:lpstr>Error Trapping: Dfns</vt:lpstr>
      <vt:lpstr>Error Trapping: Tradfns</vt:lpstr>
      <vt:lpstr>Error Trapping: Tradfns</vt:lpstr>
      <vt:lpstr>Building Applications</vt:lpstr>
      <vt:lpstr>Star Wars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Morten Kromberg</cp:lastModifiedBy>
  <cp:revision>59</cp:revision>
  <dcterms:created xsi:type="dcterms:W3CDTF">2016-07-29T08:25:06Z</dcterms:created>
  <dcterms:modified xsi:type="dcterms:W3CDTF">2016-10-16T02:36:12Z</dcterms:modified>
</cp:coreProperties>
</file>