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4" r:id="rId11"/>
    <p:sldId id="285" r:id="rId12"/>
    <p:sldId id="264" r:id="rId13"/>
    <p:sldId id="265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02/07/2018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Enjoyed teaching his mates</a:t>
            </a:r>
            <a:r>
              <a:rPr lang="en-US" baseline="0" dirty="0"/>
              <a:t> math in the armed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/>
              <a:t>Leontied</a:t>
            </a:r>
            <a:r>
              <a:rPr lang="da-DK" sz="1200" dirty="0"/>
              <a:t> </a:t>
            </a:r>
            <a:r>
              <a:rPr lang="da-DK" sz="1200" dirty="0" err="1"/>
              <a:t>was</a:t>
            </a:r>
            <a:r>
              <a:rPr lang="da-DK" sz="1200" dirty="0"/>
              <a:t> </a:t>
            </a:r>
            <a:r>
              <a:rPr lang="da-DK" sz="1200" dirty="0" err="1"/>
              <a:t>awarded</a:t>
            </a:r>
            <a:r>
              <a:rPr lang="da-DK" sz="1200" dirty="0"/>
              <a:t> the Nobel </a:t>
            </a:r>
            <a:r>
              <a:rPr lang="da-DK" sz="1200" dirty="0" err="1"/>
              <a:t>Prize</a:t>
            </a:r>
            <a:r>
              <a:rPr lang="da-DK" sz="1200" dirty="0"/>
              <a:t> for</a:t>
            </a:r>
            <a:r>
              <a:rPr lang="da-DK" sz="1200" baseline="0" dirty="0"/>
              <a:t> </a:t>
            </a:r>
            <a:r>
              <a:rPr lang="da-DK" sz="1200" dirty="0" err="1"/>
              <a:t>Economics</a:t>
            </a:r>
            <a:r>
              <a:rPr lang="da-DK" sz="1200" dirty="0"/>
              <a:t> in</a:t>
            </a:r>
            <a:r>
              <a:rPr lang="da-DK" sz="1200" baseline="0" dirty="0"/>
              <a:t>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Calibri" panose="020F0502020204030204" pitchFamily="34" charset="0"/>
              <a:buChar char="–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828800" indent="-457200">
              <a:buFont typeface="Courier New" panose="02070309020205020404" pitchFamily="49" charset="0"/>
              <a:buChar char="o"/>
              <a:defRPr/>
            </a:lvl4pPr>
            <a:lvl5pPr marL="2154238" indent="-325438">
              <a:buFont typeface="Calibri" panose="020F0502020204030204" pitchFamily="34" charset="0"/>
              <a:buChar char="‐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APL Workshop, ECUST July 5</a:t>
            </a:r>
            <a:r>
              <a:rPr lang="en-GB" baseline="30000" dirty="0"/>
              <a:t>th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Calibri" panose="020F0502020204030204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 marL="2154238" indent="-325438">
              <a:buFont typeface="Calibri" panose="020F0502020204030204" pitchFamily="34" charset="0"/>
              <a:buChar char="‐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APL Workshop, ECUST July 5th 2018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Workshop: Programming</a:t>
            </a:r>
            <a:br>
              <a:rPr lang="da-DK" dirty="0"/>
            </a:br>
            <a:r>
              <a:rPr lang="da-DK" dirty="0"/>
              <a:t>With Dyalog APL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8774"/>
            <a:ext cx="6400800" cy="1470025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ECUST, July 5th 2018</a:t>
            </a:r>
          </a:p>
          <a:p>
            <a:r>
              <a:rPr lang="da-DK" dirty="0"/>
              <a:t>Morten Kromberg</a:t>
            </a:r>
            <a:br>
              <a:rPr lang="da-DK" dirty="0"/>
            </a:br>
            <a:endParaRPr lang="da-DK" sz="1900" dirty="0"/>
          </a:p>
          <a:p>
            <a:r>
              <a:rPr lang="da-DK" sz="1900" dirty="0"/>
              <a:t>(based on work by Jay Foad, Roger Hui &amp; John Scholes)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63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2803-664E-421B-BDA4-441405C1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APL Was Born...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99D07-F062-4C99-B37E-C4B40B0DD817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  <a:t>The first running system started running in</a:t>
            </a:r>
            <a:b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</a:br>
            <a: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  <a:t>November of 1966.</a:t>
            </a:r>
          </a:p>
          <a:p>
            <a:endParaRPr lang="en-US" altLang="en-US" sz="2400" kern="0" dirty="0">
              <a:solidFill>
                <a:srgbClr val="545454"/>
              </a:solidFill>
              <a:cs typeface="Arial" panose="020B0604020202020204" pitchFamily="34" charset="0"/>
            </a:endParaRPr>
          </a:p>
          <a:p>
            <a: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  <a:t>Let's do some exercises.</a:t>
            </a:r>
            <a:endParaRPr lang="en-US" altLang="en-US" sz="2400" kern="0" dirty="0">
              <a:solidFill>
                <a:schemeClr val="tx1"/>
              </a:solidFill>
            </a:endParaRPr>
          </a:p>
          <a:p>
            <a:endParaRPr lang="da-DK" sz="2400" kern="0" dirty="0"/>
          </a:p>
          <a:p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151605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40-9875-4D53-B00F-DAC865C3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E73A-2977-4CC2-9A93-3376DD76B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The folder "Exercises" contains numbered files, starting with "01-syntax.txt"</a:t>
            </a:r>
          </a:p>
          <a:p>
            <a:r>
              <a:rPr lang="da-DK"/>
              <a:t>Enter each expression (line)</a:t>
            </a:r>
          </a:p>
        </p:txBody>
      </p:sp>
    </p:spTree>
    <p:extLst>
      <p:ext uri="{BB962C8B-B14F-4D97-AF65-F5344CB8AC3E}">
        <p14:creationId xmlns:p14="http://schemas.microsoft.com/office/powerpoint/2010/main" val="8777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546372"/>
            <a:ext cx="7632849" cy="4321075"/>
          </a:xfrm>
        </p:spPr>
        <p:txBody>
          <a:bodyPr>
            <a:normAutofit lnSpcReduction="10000"/>
          </a:bodyPr>
          <a:lstStyle/>
          <a:p>
            <a:r>
              <a:rPr lang="da-DK" sz="2000" dirty="0"/>
              <a:t>Historically, APL users have saved workspaces containing code and data as a single file</a:t>
            </a:r>
          </a:p>
          <a:p>
            <a:pPr lvl="1"/>
            <a:r>
              <a:rPr lang="da-DK" sz="1800" dirty="0"/>
              <a:t>Similar to an Excel Spreadsheet</a:t>
            </a:r>
          </a:p>
          <a:p>
            <a:pPr lvl="1"/>
            <a:r>
              <a:rPr lang="da-DK" sz="1800" dirty="0"/>
              <a:t>Takes a ”snapshot of the VM”</a:t>
            </a:r>
          </a:p>
          <a:p>
            <a:pPr lvl="1"/>
            <a:r>
              <a:rPr lang="da-DK" sz="1800" dirty="0"/>
              <a:t>Beware: also saves the execution stack if there is one</a:t>
            </a:r>
          </a:p>
          <a:p>
            <a:r>
              <a:rPr lang="da-DK" sz="2000" dirty="0"/>
              <a:t>Save your work using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)save /path/mywsname[.dws]</a:t>
            </a:r>
          </a:p>
          <a:p>
            <a:r>
              <a:rPr lang="da-DK" sz="2000" dirty="0"/>
              <a:t>Load it again with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)load /path/mywsname</a:t>
            </a:r>
          </a:p>
          <a:p>
            <a:r>
              <a:rPr lang="da-DK" sz="2000" dirty="0"/>
              <a:t>You can extract named objects from a workspace: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)copy /path/mywsname foo goo x y</a:t>
            </a:r>
          </a:p>
          <a:p>
            <a:r>
              <a:rPr lang="da-DK" sz="2000" dirty="0"/>
              <a:t>Saved workspaces can have a ”latent expression” </a:t>
            </a:r>
            <a:r>
              <a:rPr lang="da-DK" sz="2000" dirty="0">
                <a:latin typeface="APL385 Unicode" panose="020B0709000202000203" pitchFamily="49" charset="0"/>
              </a:rPr>
              <a:t>⎕LX</a:t>
            </a:r>
            <a:r>
              <a:rPr lang="da-DK" sz="2000" dirty="0"/>
              <a:t>, which is executed when the workspace is loaded, unless you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)xload /path/mywsname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FDAA6DD-369B-465B-9F2F-7EA78FE1192B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34450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Work, continued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000" dirty="0"/>
              <a:t>In the last few years, it has become more popular to use Unicode text files (and SVN/GIT), especially for source code</a:t>
            </a:r>
            <a:endParaRPr lang="en-GB" sz="2000" dirty="0"/>
          </a:p>
          <a:p>
            <a:r>
              <a:rPr lang="da-DK" sz="2000" dirty="0"/>
              <a:t>You can save a fn/var, namespace or class using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(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is a ”user command” - written in APL):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]save name /path/name[.dyalog]</a:t>
            </a:r>
            <a:br>
              <a:rPr lang="da-DK" sz="2000" dirty="0"/>
            </a:br>
            <a:r>
              <a:rPr lang="da-DK" sz="2000" dirty="0"/>
              <a:t>(it is customary to use the same name for the file)</a:t>
            </a:r>
            <a:endParaRPr lang="en-GB" sz="2000" dirty="0"/>
          </a:p>
          <a:p>
            <a:r>
              <a:rPr lang="en-US" sz="2000" dirty="0"/>
              <a:t>You can bring it back into the active workspace using</a:t>
            </a:r>
            <a:br>
              <a:rPr lang="en-US" sz="2000" dirty="0"/>
            </a:br>
            <a:r>
              <a:rPr lang="en-US" sz="2000" dirty="0">
                <a:latin typeface="APL385 Unicode" panose="020B0709000202000203" pitchFamily="49" charset="0"/>
              </a:rPr>
              <a:t>   ]load /path/name</a:t>
            </a:r>
            <a:br>
              <a:rPr lang="en-US" sz="2000" dirty="0">
                <a:latin typeface="APL385 Unicode" panose="020B0709000202000203" pitchFamily="49" charset="0"/>
              </a:rPr>
            </a:br>
            <a:r>
              <a:rPr lang="en-US" sz="2000" dirty="0">
                <a:latin typeface="APL385 Unicode" panose="020B0709000202000203" pitchFamily="49" charset="0"/>
              </a:rPr>
              <a:t>   ]load /path/*</a:t>
            </a:r>
          </a:p>
          <a:p>
            <a:r>
              <a:rPr lang="en-US" sz="2000" dirty="0"/>
              <a:t>If you edit objects that were </a:t>
            </a:r>
            <a:r>
              <a:rPr lang="en-US" sz="2000" dirty="0">
                <a:latin typeface="APL385 Unicode" panose="020B0709000202000203" pitchFamily="49" charset="0"/>
              </a:rPr>
              <a:t>]load</a:t>
            </a:r>
            <a:r>
              <a:rPr lang="en-US" sz="2000" dirty="0"/>
              <a:t>ed, the system will offer to update the file each time you make a change</a:t>
            </a:r>
          </a:p>
          <a:p>
            <a:r>
              <a:rPr lang="en-US" sz="2000" dirty="0"/>
              <a:t>From version 15.0, the interpreter (editor) knows how to open and view source files without user commands.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19A7495-137A-4585-9539-8B6C1994F47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3621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en-US" sz="2800" b="1" dirty="0">
                <a:latin typeface="APL385 Unicode" panose="020B0709000202000203" pitchFamily="49" charset="0"/>
              </a:rPr>
              <a:t>   CB←{⍵[1+(⍴⍵)|X∘.+X←(⍳⍺)-1]}</a:t>
            </a:r>
          </a:p>
          <a:p>
            <a:pPr>
              <a:buFontTx/>
              <a:buNone/>
            </a:pPr>
            <a:endParaRPr lang="da-DK" altLang="en-US" sz="2400" dirty="0"/>
          </a:p>
          <a:p>
            <a:pPr>
              <a:buFontTx/>
              <a:buNone/>
            </a:pPr>
            <a:r>
              <a:rPr lang="da-DK" altLang="en-US" sz="2400" dirty="0"/>
              <a:t>Imagine arguments:</a:t>
            </a:r>
            <a:r>
              <a:rPr lang="da-DK" altLang="en-US" sz="2400" b="1" dirty="0">
                <a:latin typeface="APL385 Unicode" panose="020B0709000202000203" pitchFamily="49" charset="0"/>
              </a:rPr>
              <a:t>    8 CB ' ⎕'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E99400-A261-4E3E-9A5E-96B35686E6F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02415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What does this function do?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	{(~R∊R∘.×R)/R←1↓⍳⍵}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r>
              <a:rPr lang="da-DK" sz="2400" dirty="0"/>
              <a:t>Or: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	{{(~⍵∊⍵∘.×⍵)/⍵}1↓⍳⍵}</a:t>
            </a:r>
          </a:p>
        </p:txBody>
      </p:sp>
    </p:spTree>
    <p:extLst>
      <p:ext uri="{BB962C8B-B14F-4D97-AF65-F5344CB8AC3E}">
        <p14:creationId xmlns:p14="http://schemas.microsoft.com/office/powerpoint/2010/main" val="44040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/>
              <a:t>Monadic: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∇ R←Sum X                      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 R←+/X                            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∇  </a:t>
            </a:r>
            <a:endParaRPr lang="en-GB" sz="18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5882" y="3284985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Dyadic: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R←A MatMult B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R←A+.×B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5882" y="4850881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Niladic: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Run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⎕←'Boo Hiss!'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2000" b="1" dirty="0"/>
              <a:t>”Ambi-valent” (+ use a control structure)</a:t>
            </a:r>
          </a:p>
          <a:p>
            <a:pPr marL="0" indent="0">
              <a:buNone/>
            </a:pP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     ∇ R←{Window} 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:If 0=⎕NC 'Window' ⋄ R←+/X</a:t>
            </a: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[2]    :Else ⋄ R←Window +/ 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[3]    :EndIf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4" y="1592329"/>
            <a:ext cx="7632849" cy="4321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sz="1800" b="1" dirty="0"/>
              <a:t>Name Elements of Right Argument</a:t>
            </a:r>
          </a:p>
          <a:p>
            <a:pPr marL="0" indent="0">
              <a:buFontTx/>
              <a:buNone/>
            </a:pPr>
            <a:r>
              <a:rPr lang="da-DK" sz="1800" b="1" dirty="0"/>
              <a:t>   + Local Variable</a:t>
            </a:r>
          </a:p>
          <a:p>
            <a:pPr marL="0" indent="0">
              <a:buFontTx/>
              <a:buNone/>
            </a:pPr>
            <a:r>
              <a:rPr lang="da-DK" sz="1800" b="1" dirty="0"/>
              <a:t>   + Class / DotNet declarations</a:t>
            </a:r>
            <a:br>
              <a:rPr lang="da-DK" sz="1800" b="1" dirty="0"/>
            </a:br>
            <a:endParaRPr lang="da-DK" sz="1800" b="1" dirty="0"/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 r←Round(n decimals);base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:Access Public Shared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[2]   :Signature Double←Round Double N, Int32 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[3]   base←10*decimals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[4]   r←(⌊0.5+n×base)÷base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599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1 2 3÷4 5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LENGTH ERROR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1 2 3÷4 5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     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5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1÷0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DOMAIN ERROR: Divide by zero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1÷0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 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(⎕EM 11)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11  DOMAIN ERROR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</a:t>
            </a:r>
            <a:r>
              <a:rPr lang="en-GB" sz="1800" dirty="0" err="1">
                <a:latin typeface="APL385 Unicode" panose="020B0709000202000203" pitchFamily="49" charset="0"/>
              </a:rPr>
              <a:t>DMX.Message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Divide by zero</a:t>
            </a:r>
          </a:p>
        </p:txBody>
      </p:sp>
    </p:spTree>
    <p:extLst>
      <p:ext uri="{BB962C8B-B14F-4D97-AF65-F5344CB8AC3E}">
        <p14:creationId xmlns:p14="http://schemas.microsoft.com/office/powerpoint/2010/main" val="15416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BB75-1A85-413F-B2EE-F076E1D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5A5-2E0F-4CDC-BEAC-28C728EB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Morning</a:t>
            </a:r>
          </a:p>
          <a:p>
            <a:r>
              <a:rPr lang="da-DK" dirty="0"/>
              <a:t>Install APL</a:t>
            </a:r>
          </a:p>
          <a:p>
            <a:r>
              <a:rPr lang="da-DK" dirty="0"/>
              <a:t>Introduction to APL</a:t>
            </a:r>
          </a:p>
          <a:p>
            <a:r>
              <a:rPr lang="da-DK" dirty="0"/>
              <a:t>Exercises</a:t>
            </a:r>
          </a:p>
          <a:p>
            <a:pPr marL="0" indent="0">
              <a:buNone/>
            </a:pPr>
            <a:r>
              <a:rPr lang="da-DK" dirty="0"/>
              <a:t>Afternoon</a:t>
            </a:r>
          </a:p>
          <a:p>
            <a:r>
              <a:rPr lang="da-DK" dirty="0"/>
              <a:t>A quick look at tools for</a:t>
            </a:r>
          </a:p>
          <a:p>
            <a:pPr lvl="1"/>
            <a:r>
              <a:rPr lang="da-DK" dirty="0"/>
              <a:t>Importing Data from Excel</a:t>
            </a:r>
          </a:p>
          <a:p>
            <a:pPr lvl="1"/>
            <a:r>
              <a:rPr lang="da-DK" dirty="0"/>
              <a:t>Charts</a:t>
            </a:r>
          </a:p>
          <a:p>
            <a:r>
              <a:rPr lang="da-DK" dirty="0"/>
              <a:t>Review of MatLab code (SA_Cal) converted to APL</a:t>
            </a:r>
          </a:p>
          <a:p>
            <a:pPr marL="0" indent="0">
              <a:buNone/>
            </a:pPr>
            <a:r>
              <a:rPr lang="da-DK" dirty="0"/>
              <a:t>Gitte + Morten depart for airport at 2PM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82C0-94DF-4283-B7D5-7AAEB19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36572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1  WS FULL 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2  SYNTAX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3  INDEX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4  RANK ERROR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5  LENGTH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6  VALUE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7  FORMAT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10  LIMIT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11  DOMAIN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12  HOLD ERROR  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13  OPTION ERROR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15  LST FULL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16  NONCE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17  ACCESS ERROR      </a:t>
            </a:r>
          </a:p>
          <a:p>
            <a:pPr marL="228600" indent="-228600">
              <a:buAutoNum type="arabicPlain" startAt="20"/>
            </a:pPr>
            <a:endParaRPr lang="en-GB" sz="14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953543" y="1546372"/>
            <a:ext cx="4464496" cy="43210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18  FILE TIE ERROR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19  FILE ACCESS ERROR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20  FILE INDEX ERROR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21  FILE FULL      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22  FILE NAME ERROR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23  FILE DAMAGED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24  FILE TIED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25  FILE TIED REMOTELY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26  FILE SYSTEM ERROR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28  FILE SYSTEM NOT AVAILABLE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30  FILE SYSTEM TIES USED UP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31  FILE TIE QUOTA USED UP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32  FILE NAME QUOTA USED UP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34  FILE SYSTEM NO SPACE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35  FILE ACCESS ERROR - CONVERTING FILE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36  INCOMPATIBLE ARRAY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38  FILE COMPONENT DAMAGED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 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64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Trapping: </a:t>
            </a:r>
            <a:r>
              <a:rPr lang="en-US" dirty="0" err="1"/>
              <a:t>Dfns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div←{0::'Something Else is Wrong' 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11::0 ⍝ DOMAIN error: return 0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⍺÷⍵}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3 div 0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1 2 3 div 4 5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Something Else is Wrong</a:t>
            </a:r>
          </a:p>
          <a:p>
            <a:endParaRPr lang="en-US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7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 Trapping: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Using </a:t>
            </a:r>
            <a:r>
              <a:rPr lang="da-DK" dirty="0">
                <a:latin typeface="APL385 Unicode" panose="020B0709000202000203" pitchFamily="49" charset="0"/>
              </a:rPr>
              <a:t>:Trap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 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    :Trap 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    R←A÷B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:Case 11 ⋄ R←0 ⍝ DOMAIN error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    :Else ⋄ </a:t>
            </a:r>
            <a:r>
              <a:rPr lang="en-GB" sz="1800" dirty="0" err="1">
                <a:latin typeface="APL385 Unicode" panose="020B0709000202000203" pitchFamily="49" charset="0"/>
              </a:rPr>
              <a:t>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 :</a:t>
            </a:r>
            <a:r>
              <a:rPr lang="en-GB" sz="1800" dirty="0" err="1">
                <a:latin typeface="APL385 Unicode" panose="020B0709000202000203" pitchFamily="49" charset="0"/>
              </a:rPr>
              <a:t>EndTrap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64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Error Trapping: Tradfns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Using </a:t>
            </a:r>
            <a:r>
              <a:rPr lang="da-DK" dirty="0">
                <a:latin typeface="APL385 Unicode" panose="020B0709000202000203" pitchFamily="49" charset="0"/>
              </a:rPr>
              <a:t>⎕TRAP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DIVQ B;⎕TRAP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⎕TRAP←(11 'E' '→DOMERR')(0 'C' '→CATCHALL')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R←A÷B ⋄ →0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DOMERR:→R←0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[6]   </a:t>
            </a:r>
            <a:r>
              <a:rPr lang="en-GB" sz="1800" dirty="0" err="1">
                <a:latin typeface="APL385 Unicode" panose="020B0709000202000203" pitchFamily="49" charset="0"/>
              </a:rPr>
              <a:t>CATCHALL:R←'Something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0362" y="1529001"/>
            <a:ext cx="5868377" cy="4321075"/>
          </a:xfrm>
        </p:spPr>
        <p:txBody>
          <a:bodyPr/>
          <a:lstStyle/>
          <a:p>
            <a:r>
              <a:rPr lang="en-US" sz="2000" dirty="0"/>
              <a:t>Canadian of Norwegian Descent</a:t>
            </a:r>
          </a:p>
          <a:p>
            <a:r>
              <a:rPr lang="en-GB" sz="2000" dirty="0"/>
              <a:t>Born on a small farm in Alberta (Canada)</a:t>
            </a:r>
          </a:p>
          <a:p>
            <a:r>
              <a:rPr lang="en-GB" sz="2000" dirty="0"/>
              <a:t>Finished one-room 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the farm</a:t>
            </a:r>
          </a:p>
          <a:p>
            <a:r>
              <a:rPr lang="en-GB" sz="2000" dirty="0"/>
              <a:t>Army 1942, Flight Engineer in Air Force from 1943</a:t>
            </a:r>
          </a:p>
          <a:p>
            <a:pPr lvl="1"/>
            <a:r>
              <a:rPr lang="en-GB" sz="1600" dirty="0"/>
              <a:t>Almost finished High School in the service</a:t>
            </a:r>
          </a:p>
          <a:p>
            <a:pPr lvl="1"/>
            <a:r>
              <a:rPr lang="en-GB" sz="1600" dirty="0"/>
              <a:t>Promised his officers and mates that he would pursue an academic career after the war</a:t>
            </a:r>
          </a:p>
          <a:p>
            <a:r>
              <a:rPr lang="en-GB" sz="2000" dirty="0"/>
              <a:t>B.A. from Queens University, Kingston Ontario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D585D22-E3AB-45DD-ABF2-974C9F05E83E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6978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637375"/>
            <a:ext cx="7632849" cy="4321075"/>
          </a:xfrm>
        </p:spPr>
        <p:txBody>
          <a:bodyPr/>
          <a:lstStyle/>
          <a:p>
            <a:r>
              <a:rPr lang="da-DK" sz="2000" dirty="0" err="1"/>
              <a:t>Doctoral</a:t>
            </a:r>
            <a:r>
              <a:rPr lang="da-DK" sz="2000" dirty="0"/>
              <a:t> </a:t>
            </a:r>
            <a:r>
              <a:rPr lang="da-DK" sz="2000" dirty="0" err="1"/>
              <a:t>work</a:t>
            </a:r>
            <a:r>
              <a:rPr lang="da-DK" sz="2000" dirty="0"/>
              <a:t> at Harvard with </a:t>
            </a:r>
            <a:r>
              <a:rPr lang="da-DK" sz="2000" dirty="0" err="1"/>
              <a:t>Aiken</a:t>
            </a:r>
            <a:r>
              <a:rPr lang="da-DK" sz="2000" dirty="0"/>
              <a:t> and </a:t>
            </a:r>
            <a:r>
              <a:rPr lang="da-DK" sz="2000" dirty="0" err="1"/>
              <a:t>Leontief</a:t>
            </a:r>
            <a:endParaRPr lang="da-DK" sz="2000" dirty="0"/>
          </a:p>
          <a:p>
            <a:r>
              <a:rPr lang="da-DK" sz="2000" dirty="0" err="1"/>
              <a:t>Taught</a:t>
            </a:r>
            <a:r>
              <a:rPr lang="da-DK" sz="2000" dirty="0"/>
              <a:t> at Harvard for 6 </a:t>
            </a:r>
            <a:r>
              <a:rPr lang="da-DK" sz="2000" dirty="0" err="1"/>
              <a:t>years</a:t>
            </a:r>
            <a:r>
              <a:rPr lang="da-DK" sz="2000" dirty="0"/>
              <a:t>, </a:t>
            </a:r>
          </a:p>
          <a:p>
            <a:pPr lvl="1"/>
            <a:r>
              <a:rPr lang="da-DK" sz="1600" dirty="0" err="1"/>
              <a:t>frustrated</a:t>
            </a:r>
            <a:r>
              <a:rPr lang="da-DK" sz="1600" dirty="0"/>
              <a:t> with </a:t>
            </a:r>
            <a:r>
              <a:rPr lang="da-DK" sz="1600" dirty="0" err="1"/>
              <a:t>inadequacies</a:t>
            </a:r>
            <a:r>
              <a:rPr lang="da-DK" sz="1600" dirty="0"/>
              <a:t> of </a:t>
            </a:r>
            <a:r>
              <a:rPr lang="da-DK" sz="1600" dirty="0" err="1"/>
              <a:t>mathematical</a:t>
            </a:r>
            <a:r>
              <a:rPr lang="da-DK" sz="1600" dirty="0"/>
              <a:t> notation</a:t>
            </a:r>
          </a:p>
          <a:p>
            <a:r>
              <a:rPr lang="da-DK" sz="2000" dirty="0" err="1"/>
              <a:t>Developed</a:t>
            </a:r>
            <a:r>
              <a:rPr lang="da-DK" sz="2000" dirty="0"/>
              <a:t> ”Iverson Notation” in </a:t>
            </a:r>
            <a:r>
              <a:rPr lang="da-DK" sz="2000" dirty="0" err="1"/>
              <a:t>response</a:t>
            </a:r>
            <a:endParaRPr lang="da-DK" sz="2000" dirty="0"/>
          </a:p>
          <a:p>
            <a:pPr lvl="1" indent="-342900">
              <a:buFontTx/>
              <a:buChar char="•"/>
              <a:defRPr/>
            </a:pPr>
            <a:r>
              <a:rPr lang="da-DK" sz="1600" dirty="0" err="1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a-DK" sz="1600" dirty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 ”A Programming Language” in 1962</a:t>
            </a:r>
            <a:endParaRPr lang="en-GB" sz="1600" dirty="0">
              <a:effectLst/>
            </a:endParaRPr>
          </a:p>
          <a:p>
            <a:endParaRPr lang="da-DK" sz="2000" dirty="0"/>
          </a:p>
          <a:p>
            <a:r>
              <a:rPr lang="da-DK" sz="2000" dirty="0" err="1"/>
              <a:t>Failed</a:t>
            </a:r>
            <a:r>
              <a:rPr lang="da-DK" sz="2000" dirty="0"/>
              <a:t> to </a:t>
            </a:r>
            <a:r>
              <a:rPr lang="da-DK" sz="2000" dirty="0" err="1"/>
              <a:t>get</a:t>
            </a:r>
            <a:r>
              <a:rPr lang="da-DK" sz="2000" dirty="0"/>
              <a:t> </a:t>
            </a:r>
            <a:r>
              <a:rPr lang="da-DK" sz="2000" dirty="0" err="1"/>
              <a:t>tenure</a:t>
            </a:r>
            <a:r>
              <a:rPr lang="da-DK" sz="2000" dirty="0"/>
              <a:t> at Harvard; </a:t>
            </a:r>
            <a:r>
              <a:rPr lang="da-DK" sz="2000" dirty="0" err="1"/>
              <a:t>moved</a:t>
            </a:r>
            <a:r>
              <a:rPr lang="da-DK" sz="2000" dirty="0"/>
              <a:t> to  IBM</a:t>
            </a:r>
          </a:p>
          <a:p>
            <a:r>
              <a:rPr lang="da-DK" sz="2000" dirty="0" err="1"/>
              <a:t>Used</a:t>
            </a:r>
            <a:r>
              <a:rPr lang="da-DK" sz="2000" dirty="0"/>
              <a:t> APL for </a:t>
            </a:r>
            <a:r>
              <a:rPr lang="da-DK" sz="2000" dirty="0" err="1"/>
              <a:t>modelling</a:t>
            </a:r>
            <a:r>
              <a:rPr lang="da-DK" sz="2000" dirty="0"/>
              <a:t> and </a:t>
            </a:r>
            <a:r>
              <a:rPr lang="da-DK" sz="2000" dirty="0" err="1"/>
              <a:t>teaching</a:t>
            </a:r>
            <a:endParaRPr lang="da-DK" sz="2000" dirty="0"/>
          </a:p>
          <a:p>
            <a:r>
              <a:rPr lang="da-DK" sz="2000" dirty="0"/>
              <a:t>First APL Interpreter in 1966</a:t>
            </a:r>
          </a:p>
          <a:p>
            <a:r>
              <a:rPr lang="da-DK" sz="2000" dirty="0"/>
              <a:t>IBM Fellow in 1970</a:t>
            </a:r>
          </a:p>
          <a:p>
            <a:r>
              <a:rPr lang="da-DK" sz="2000" dirty="0"/>
              <a:t>J (”</a:t>
            </a:r>
            <a:r>
              <a:rPr lang="da-DK" sz="2000" dirty="0" err="1"/>
              <a:t>rationalised</a:t>
            </a:r>
            <a:r>
              <a:rPr lang="da-DK" sz="2000" dirty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3655375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ACM Turing award in 1979: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r>
              <a:rPr lang="en-GB" i="1" dirty="0"/>
              <a:t>“For his pioneering effort in programming languages</a:t>
            </a:r>
            <a:br>
              <a:rPr lang="en-GB" i="1" dirty="0"/>
            </a:br>
            <a:r>
              <a:rPr lang="en-GB" i="1" dirty="0"/>
              <a:t>and mathematical notation resulting in what the </a:t>
            </a:r>
          </a:p>
          <a:p>
            <a:r>
              <a:rPr lang="en-GB" i="1" dirty="0"/>
              <a:t>computing field now knows as APL, </a:t>
            </a:r>
            <a:br>
              <a:rPr lang="en-GB" i="1" dirty="0"/>
            </a:br>
            <a:r>
              <a:rPr lang="en-GB" i="1" dirty="0"/>
              <a:t>for his contributions to the implementation of interactive systems, to educational uses of APL, </a:t>
            </a:r>
            <a:br>
              <a:rPr lang="en-GB" i="1" dirty="0"/>
            </a:br>
            <a:r>
              <a:rPr lang="en-GB" i="1" dirty="0"/>
              <a:t>and to programming language theory and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Syntaxes</a:t>
            </a:r>
            <a:r>
              <a:rPr lang="da-DK" dirty="0"/>
              <a:t> of </a:t>
            </a:r>
            <a:r>
              <a:rPr lang="da-DK" dirty="0" err="1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E8CE943A-EC75-471B-89C0-8794941B26C0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4047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3" y="498829"/>
            <a:ext cx="8291300" cy="853676"/>
          </a:xfrm>
        </p:spPr>
        <p:txBody>
          <a:bodyPr/>
          <a:lstStyle/>
          <a:p>
            <a:r>
              <a:rPr lang="da-DK" dirty="0"/>
              <a:t>Iverson Notation: </a:t>
            </a:r>
            <a:r>
              <a:rPr lang="da-DK" sz="2400" dirty="0"/>
              <a:t>Description of IBM\360 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7"/>
          <a:stretch/>
        </p:blipFill>
        <p:spPr>
          <a:xfrm>
            <a:off x="179512" y="1340768"/>
            <a:ext cx="4267373" cy="52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1" b="-42118"/>
          <a:stretch/>
        </p:blipFill>
        <p:spPr>
          <a:xfrm>
            <a:off x="4716820" y="1340768"/>
            <a:ext cx="4114032" cy="9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 Programming Language</a:t>
            </a:r>
            <a:br>
              <a:rPr lang="da-DK" dirty="0"/>
            </a:br>
            <a:endParaRPr lang="en-GB" dirty="0"/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90753"/>
            <a:ext cx="8378272" cy="1931355"/>
          </a:xfrm>
          <a:prstGeom prst="rect">
            <a:avLst/>
          </a:prstGeom>
        </p:spPr>
      </p:pic>
      <p:sp>
        <p:nvSpPr>
          <p:cNvPr id="2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936699"/>
          </a:xfrm>
        </p:spPr>
        <p:txBody>
          <a:bodyPr/>
          <a:lstStyle/>
          <a:p>
            <a:r>
              <a:rPr lang="en-GB" sz="2400" dirty="0"/>
              <a:t>The book, 1962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C7E03F78-4B23-46A4-8A54-608065405725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13291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nhlife.files.wordpress.com/2015/08/aplgolf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8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Linearization =&gt; APL\360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The 5: Ken Iverson, Adin </a:t>
            </a:r>
            <a:r>
              <a:rPr lang="en-GB" sz="2400" dirty="0" err="1"/>
              <a:t>Falkoff</a:t>
            </a:r>
            <a:r>
              <a:rPr lang="en-GB" sz="2400" dirty="0"/>
              <a:t>, Larry Breed, </a:t>
            </a:r>
            <a:br>
              <a:rPr lang="en-GB" sz="2400" dirty="0"/>
            </a:br>
            <a:r>
              <a:rPr lang="en-GB" sz="2400" dirty="0"/>
              <a:t>Dick </a:t>
            </a:r>
            <a:r>
              <a:rPr lang="en-GB" sz="2400" dirty="0" err="1"/>
              <a:t>Lathwell</a:t>
            </a:r>
            <a:r>
              <a:rPr lang="en-GB" sz="2400" dirty="0"/>
              <a:t>, Roger Moore. </a:t>
            </a:r>
            <a:br>
              <a:rPr lang="en-GB" sz="2400" dirty="0"/>
            </a:br>
            <a:r>
              <a:rPr lang="en-GB" sz="2400" dirty="0"/>
              <a:t>Operated by “Quaker Consensus”.</a:t>
            </a:r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5867400" cy="13525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D34680FB-ED06-42EC-AD53-5757B5E51E91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8856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36" y="53448"/>
            <a:ext cx="7632849" cy="853676"/>
          </a:xfrm>
        </p:spPr>
        <p:txBody>
          <a:bodyPr>
            <a:normAutofit fontScale="90000"/>
          </a:bodyPr>
          <a:lstStyle/>
          <a:p>
            <a:pPr algn="r"/>
            <a:r>
              <a:rPr lang="da-DK" sz="3200" dirty="0"/>
              <a:t>A Programming Language</a:t>
            </a:r>
            <a:br>
              <a:rPr lang="da-DK" sz="3200" dirty="0"/>
            </a:br>
            <a:r>
              <a:rPr lang="da-DK" sz="3200" dirty="0"/>
              <a:t> (for </a:t>
            </a:r>
            <a:r>
              <a:rPr lang="da-DK" sz="3200" dirty="0" err="1"/>
              <a:t>Mathematics</a:t>
            </a:r>
            <a:r>
              <a:rPr lang="da-DK" sz="3200" dirty="0"/>
              <a:t>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</a:t>
            </a:r>
            <a:r>
              <a:rPr lang="en-US" dirty="0" err="1">
                <a:latin typeface="APL385 Unicode" panose="020B0709000202000203" pitchFamily="49" charset="0"/>
              </a:rPr>
              <a:t>f+g</a:t>
            </a:r>
            <a:r>
              <a:rPr lang="en-US" dirty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06BA917C-315F-4AF6-856A-116AE3CB1B3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057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9601</TotalTime>
  <Words>825</Words>
  <Application>Microsoft Office PowerPoint</Application>
  <PresentationFormat>On-screen Show (4:3)</PresentationFormat>
  <Paragraphs>203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APL385 Unicode</vt:lpstr>
      <vt:lpstr>Arial</vt:lpstr>
      <vt:lpstr>Calibri</vt:lpstr>
      <vt:lpstr>Courier New</vt:lpstr>
      <vt:lpstr>Klavika Medium</vt:lpstr>
      <vt:lpstr>Wingdings</vt:lpstr>
      <vt:lpstr>Office Theme</vt:lpstr>
      <vt:lpstr>Workshop: Programming With Dyalog APL</vt:lpstr>
      <vt:lpstr>Agenda</vt:lpstr>
      <vt:lpstr>History of APL</vt:lpstr>
      <vt:lpstr>History of APL, continued</vt:lpstr>
      <vt:lpstr>Syntaxes of Mathematics</vt:lpstr>
      <vt:lpstr>Iverson Notation: Description of IBM\360 </vt:lpstr>
      <vt:lpstr>A Programming Language </vt:lpstr>
      <vt:lpstr>Linearization =&gt; APL\360</vt:lpstr>
      <vt:lpstr>A Programming Language  (for Mathematics)</vt:lpstr>
      <vt:lpstr>APL Was Born...</vt:lpstr>
      <vt:lpstr>Exercises</vt:lpstr>
      <vt:lpstr>Saving Your Work</vt:lpstr>
      <vt:lpstr>Saving Your Work, continued</vt:lpstr>
      <vt:lpstr>Reading APL</vt:lpstr>
      <vt:lpstr>Reading APL</vt:lpstr>
      <vt:lpstr>Procedures / Tradfns</vt:lpstr>
      <vt:lpstr>Procedures / Tradfns</vt:lpstr>
      <vt:lpstr>Procedures / Tradfns</vt:lpstr>
      <vt:lpstr>Errors</vt:lpstr>
      <vt:lpstr>Errors</vt:lpstr>
      <vt:lpstr>Error Trapping: Dfns</vt:lpstr>
      <vt:lpstr>Error Trapping: Tradfns</vt:lpstr>
      <vt:lpstr>Error Trapping: Tradfns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66</cp:revision>
  <dcterms:created xsi:type="dcterms:W3CDTF">2016-07-29T08:25:06Z</dcterms:created>
  <dcterms:modified xsi:type="dcterms:W3CDTF">2018-07-04T09:39:38Z</dcterms:modified>
</cp:coreProperties>
</file>