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28"/>
  </p:notesMasterIdLst>
  <p:sldIdLst>
    <p:sldId id="256" r:id="rId2"/>
    <p:sldId id="279" r:id="rId3"/>
    <p:sldId id="265" r:id="rId4"/>
    <p:sldId id="266" r:id="rId5"/>
    <p:sldId id="267" r:id="rId6"/>
    <p:sldId id="284" r:id="rId7"/>
    <p:sldId id="264" r:id="rId8"/>
    <p:sldId id="268" r:id="rId9"/>
    <p:sldId id="281" r:id="rId10"/>
    <p:sldId id="282" r:id="rId11"/>
    <p:sldId id="259" r:id="rId12"/>
    <p:sldId id="258" r:id="rId13"/>
    <p:sldId id="270" r:id="rId14"/>
    <p:sldId id="274" r:id="rId15"/>
    <p:sldId id="271" r:id="rId16"/>
    <p:sldId id="260" r:id="rId17"/>
    <p:sldId id="285" r:id="rId18"/>
    <p:sldId id="283" r:id="rId19"/>
    <p:sldId id="286" r:id="rId20"/>
    <p:sldId id="276" r:id="rId21"/>
    <p:sldId id="275" r:id="rId22"/>
    <p:sldId id="261" r:id="rId23"/>
    <p:sldId id="277" r:id="rId24"/>
    <p:sldId id="278" r:id="rId25"/>
    <p:sldId id="262" r:id="rId26"/>
    <p:sldId id="272" r:id="rId27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9288" autoAdjust="0"/>
  </p:normalViewPr>
  <p:slideViewPr>
    <p:cSldViewPr>
      <p:cViewPr varScale="1">
        <p:scale>
          <a:sx n="78" d="100"/>
          <a:sy n="78" d="100"/>
        </p:scale>
        <p:origin x="2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482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830" y="4681220"/>
            <a:ext cx="537464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482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CB69223-2A7E-4679-8394-C16FA4EA7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6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Enjoyed teaching his mates</a:t>
            </a:r>
            <a:r>
              <a:rPr lang="en-US" baseline="0" dirty="0" smtClean="0"/>
              <a:t> math in the armed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 smtClean="0"/>
              <a:t>Leontied</a:t>
            </a:r>
            <a:r>
              <a:rPr lang="da-DK" sz="1200" dirty="0" smtClean="0"/>
              <a:t> </a:t>
            </a:r>
            <a:r>
              <a:rPr lang="da-DK" sz="1200" dirty="0" err="1" smtClean="0"/>
              <a:t>was</a:t>
            </a:r>
            <a:r>
              <a:rPr lang="da-DK" sz="1200" dirty="0" smtClean="0"/>
              <a:t> </a:t>
            </a:r>
            <a:r>
              <a:rPr lang="da-DK" sz="1200" dirty="0" err="1" smtClean="0"/>
              <a:t>awarded</a:t>
            </a:r>
            <a:r>
              <a:rPr lang="da-DK" sz="1200" dirty="0" smtClean="0"/>
              <a:t> the Nobel </a:t>
            </a:r>
            <a:r>
              <a:rPr lang="da-DK" sz="1200" dirty="0" err="1" smtClean="0"/>
              <a:t>Prize</a:t>
            </a:r>
            <a:r>
              <a:rPr lang="da-DK" sz="1200" dirty="0" smtClean="0"/>
              <a:t> for</a:t>
            </a:r>
            <a:r>
              <a:rPr lang="da-DK" sz="1200" baseline="0" dirty="0" smtClean="0"/>
              <a:t> </a:t>
            </a:r>
            <a:r>
              <a:rPr lang="da-DK" sz="1200" dirty="0" err="1" smtClean="0"/>
              <a:t>Economics</a:t>
            </a:r>
            <a:r>
              <a:rPr lang="da-DK" sz="1200" dirty="0" smtClean="0"/>
              <a:t> in</a:t>
            </a:r>
            <a:r>
              <a:rPr lang="da-DK" sz="1200" baseline="0" dirty="0" smtClean="0"/>
              <a:t> 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4368" y="116632"/>
            <a:ext cx="958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4D6A1F21-6DDA-4D75-917B-3675E7404BBE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3" name="Picture 4" descr="C:\Users\fiona\Desktop\tes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05" y="2348880"/>
            <a:ext cx="2952328" cy="367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755575" y="620689"/>
            <a:ext cx="7632849" cy="72007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1484784"/>
            <a:ext cx="7632849" cy="648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Click to edit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2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79" y="5701275"/>
            <a:ext cx="87505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3672408" cy="43924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716016" y="1654690"/>
            <a:ext cx="3672408" cy="4366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4368" y="116632"/>
            <a:ext cx="958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4D6A1F21-6DDA-4D75-917B-3675E7404BBE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79" y="5701275"/>
            <a:ext cx="87505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0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dirty="0" smtClean="0"/>
              <a:t>Slide </a:t>
            </a:r>
            <a:fld id="{C97E963A-2A83-41F9-AAD2-89FEDADEA62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20689"/>
            <a:ext cx="7632849" cy="92568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3889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43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4368" y="116632"/>
            <a:ext cx="958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4D6A1F21-6DDA-4D75-917B-3675E7404BBE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5" y="6452509"/>
            <a:ext cx="1224135" cy="207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6" r:id="rId3"/>
    <p:sldLayoutId id="214748366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33"/>
          </a:solidFill>
          <a:latin typeface="Geneva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•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–"/>
        <a:defRPr sz="28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•"/>
        <a:defRPr sz="24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8000"/>
        </a:buClr>
        <a:buChar char="»"/>
        <a:defRPr sz="2000">
          <a:solidFill>
            <a:srgbClr val="333333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9xAKttWgP4" TargetMode="External"/><Relationship Id="rId2" Type="http://schemas.openxmlformats.org/officeDocument/2006/relationships/hyperlink" Target="http://dfns.dyalog.com/n_life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Array-oriented Functional Programming with Dyalog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227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9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Work, continued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2000" dirty="0" smtClean="0"/>
              <a:t>In the last few years, it has become more popular to use Unicode text files (and SVN/GIT), especially for source code</a:t>
            </a:r>
            <a:endParaRPr lang="en-GB" sz="2000" dirty="0" smtClean="0"/>
          </a:p>
          <a:p>
            <a:r>
              <a:rPr lang="da-DK" sz="2000" dirty="0" smtClean="0"/>
              <a:t>You can save a fn/var, namespace or class using</a:t>
            </a:r>
            <a:r>
              <a:rPr lang="da-DK" sz="2000" dirty="0" smtClean="0">
                <a:latin typeface="APL385 Unicode" panose="020B0709000202000203" pitchFamily="49" charset="0"/>
              </a:rPr>
              <a:t>]save </a:t>
            </a:r>
            <a:r>
              <a:rPr lang="da-DK" sz="2000" dirty="0" smtClean="0"/>
              <a:t>(</a:t>
            </a:r>
            <a:r>
              <a:rPr lang="da-DK" sz="2000" dirty="0" smtClean="0">
                <a:latin typeface="APL385 Unicode" panose="020B0709000202000203" pitchFamily="49" charset="0"/>
              </a:rPr>
              <a:t>]save </a:t>
            </a:r>
            <a:r>
              <a:rPr lang="da-DK" sz="2000" dirty="0" smtClean="0"/>
              <a:t>is a ”user command” - written in APL):</a:t>
            </a:r>
            <a:br>
              <a:rPr lang="da-DK" sz="2000" dirty="0" smtClean="0"/>
            </a:br>
            <a:r>
              <a:rPr lang="da-DK" sz="2000" dirty="0" smtClean="0">
                <a:latin typeface="APL385 Unicode" panose="020B0709000202000203" pitchFamily="49" charset="0"/>
              </a:rPr>
              <a:t>   ]save name /path/name[.dyalog]</a:t>
            </a: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>(it is customary to use the same name for the file)</a:t>
            </a:r>
            <a:endParaRPr lang="en-GB" sz="2000" dirty="0"/>
          </a:p>
          <a:p>
            <a:r>
              <a:rPr lang="en-US" sz="2000" dirty="0" smtClean="0"/>
              <a:t>You can bring it back into the active workspace using</a:t>
            </a:r>
            <a:br>
              <a:rPr lang="en-US" sz="2000" dirty="0" smtClean="0"/>
            </a:br>
            <a:r>
              <a:rPr lang="en-US" sz="2000" dirty="0" smtClean="0">
                <a:latin typeface="APL385 Unicode" panose="020B0709000202000203" pitchFamily="49" charset="0"/>
              </a:rPr>
              <a:t>   ]load /path/name</a:t>
            </a:r>
            <a:br>
              <a:rPr lang="en-US" sz="2000" dirty="0" smtClean="0">
                <a:latin typeface="APL385 Unicode" panose="020B0709000202000203" pitchFamily="49" charset="0"/>
              </a:rPr>
            </a:br>
            <a:r>
              <a:rPr lang="en-US" sz="2000" dirty="0" smtClean="0">
                <a:latin typeface="APL385 Unicode" panose="020B0709000202000203" pitchFamily="49" charset="0"/>
              </a:rPr>
              <a:t>   ]load /path/*</a:t>
            </a:r>
          </a:p>
          <a:p>
            <a:r>
              <a:rPr lang="en-US" sz="2000" dirty="0" smtClean="0"/>
              <a:t>If you edit objects that were </a:t>
            </a:r>
            <a:r>
              <a:rPr lang="en-US" sz="2000" dirty="0" smtClean="0">
                <a:latin typeface="APL385 Unicode" panose="020B0709000202000203" pitchFamily="49" charset="0"/>
              </a:rPr>
              <a:t>]load</a:t>
            </a:r>
            <a:r>
              <a:rPr lang="en-US" sz="2000" dirty="0" smtClean="0"/>
              <a:t>ed, the system will offer to update the file each time you make a change</a:t>
            </a:r>
          </a:p>
          <a:p>
            <a:r>
              <a:rPr lang="en-US" sz="2000" dirty="0" smtClean="0"/>
              <a:t>It is likely that the APL interpreter will learn to load and save Unicode source files in the next version of </a:t>
            </a:r>
            <a:r>
              <a:rPr lang="en-US" sz="2000" dirty="0" err="1" smtClean="0"/>
              <a:t>Dyalog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31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10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Indexing and Partial Assignment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smtClean="0"/>
              <a:t>]demo indexing.txt</a:t>
            </a:r>
            <a:endParaRPr lang="en-GB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03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APL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altLang="en-US" sz="2800" b="1" dirty="0" smtClean="0">
                <a:latin typeface="APL385 Unicode" panose="020B0709000202000203" pitchFamily="49" charset="0"/>
              </a:rPr>
              <a:t>   CB←{⍵[1+(⍴⍵)|X∘.+X←(⍳⍺)-1]}</a:t>
            </a:r>
          </a:p>
          <a:p>
            <a:pPr>
              <a:buFontTx/>
              <a:buNone/>
            </a:pPr>
            <a:endParaRPr lang="da-DK" altLang="en-US" sz="2400" dirty="0"/>
          </a:p>
          <a:p>
            <a:pPr>
              <a:buFontTx/>
              <a:buNone/>
            </a:pPr>
            <a:r>
              <a:rPr lang="da-DK" altLang="en-US" sz="2400" dirty="0" smtClean="0"/>
              <a:t>Imagine arguments:</a:t>
            </a:r>
            <a:r>
              <a:rPr lang="da-DK" altLang="en-US" sz="2400" b="1" dirty="0" smtClean="0">
                <a:latin typeface="APL385 Unicode" panose="020B0709000202000203" pitchFamily="49" charset="0"/>
              </a:rPr>
              <a:t>    8 CB </a:t>
            </a:r>
            <a:r>
              <a:rPr lang="da-DK" altLang="en-US" sz="2400" b="1" dirty="0">
                <a:latin typeface="APL385 Unicode" panose="020B0709000202000203" pitchFamily="49" charset="0"/>
              </a:rPr>
              <a:t>' ⎕</a:t>
            </a:r>
            <a:r>
              <a:rPr lang="da-DK" altLang="en-US" sz="2400" b="1" dirty="0" smtClean="0">
                <a:latin typeface="APL385 Unicode" panose="020B0709000202000203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676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APL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300" b="1" dirty="0" smtClean="0">
                <a:latin typeface="APL385 Unicode" panose="020B0709000202000203" pitchFamily="49" charset="0"/>
              </a:rPr>
              <a:t>life</a:t>
            </a:r>
            <a:r>
              <a:rPr lang="en-GB" sz="2300" b="1" dirty="0">
                <a:latin typeface="APL385 Unicode" panose="020B0709000202000203" pitchFamily="49" charset="0"/>
              </a:rPr>
              <a:t>←{↑1 ⍵∨.∧3 4=+/,¯1 0 1∘.⊖¯1 0 1∘.⌽⊂⍵</a:t>
            </a:r>
            <a:r>
              <a:rPr lang="en-GB" sz="2300" b="1" dirty="0" smtClean="0">
                <a:latin typeface="APL385 Unicode" panose="020B0709000202000203" pitchFamily="49" charset="0"/>
              </a:rPr>
              <a:t>}</a:t>
            </a:r>
          </a:p>
          <a:p>
            <a:pPr marL="0" indent="0">
              <a:buNone/>
            </a:pPr>
            <a:endParaRPr lang="da-DK" sz="24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dfns.dyalog.com/n_life.htm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>
                <a:hlinkClick r:id="rId3"/>
              </a:rPr>
              <a:t>http</a:t>
            </a:r>
            <a:r>
              <a:rPr lang="en-GB" sz="2400" dirty="0">
                <a:hlinkClick r:id="rId3"/>
              </a:rPr>
              <a:t>://</a:t>
            </a:r>
            <a:r>
              <a:rPr lang="en-GB" sz="2400" dirty="0" smtClean="0">
                <a:hlinkClick r:id="rId3"/>
              </a:rPr>
              <a:t>www.youtube.com/watch?v=a9xAKttWgP4</a:t>
            </a:r>
            <a:endParaRPr lang="en-GB" sz="2400" dirty="0" smtClean="0"/>
          </a:p>
          <a:p>
            <a:pPr marL="0" indent="0">
              <a:buNone/>
            </a:pPr>
            <a:endParaRPr lang="en-GB" sz="2400" dirty="0" smtClean="0">
              <a:latin typeface="APL385 Unicode" panose="020B0709000202000203" pitchFamily="49" charset="0"/>
            </a:endParaRPr>
          </a:p>
          <a:p>
            <a:r>
              <a:rPr lang="en-GB" sz="2400" dirty="0"/>
              <a:t>Try it out in small chunks, starting from the right.</a:t>
            </a:r>
          </a:p>
          <a:p>
            <a:r>
              <a:rPr lang="en-GB" sz="2400" dirty="0"/>
              <a:t>Know what's a function and what's an operator.</a:t>
            </a:r>
          </a:p>
          <a:p>
            <a:r>
              <a:rPr lang="en-GB" sz="2400" dirty="0"/>
              <a:t>Note the creative use of inner product.</a:t>
            </a:r>
          </a:p>
          <a:p>
            <a:r>
              <a:rPr lang="en-GB" sz="2400" dirty="0"/>
              <a:t>Finally try reading it from left to right.</a:t>
            </a: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13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Quirks that you may notice: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800" dirty="0" smtClean="0"/>
              <a:t>Some </a:t>
            </a:r>
            <a:r>
              <a:rPr lang="en-GB" sz="2800" dirty="0"/>
              <a:t>APL programmers like to avoid parentheses, to reduce the cognitive load!</a:t>
            </a:r>
          </a:p>
          <a:p>
            <a:r>
              <a:rPr lang="en-GB" sz="2800" dirty="0"/>
              <a:t>Hence, put simple argument on left: </a:t>
            </a:r>
            <a:r>
              <a:rPr lang="en-GB" sz="2800" dirty="0">
                <a:latin typeface="APL385 Unicode" panose="020B0709000202000203" pitchFamily="49" charset="0"/>
              </a:rPr>
              <a:t>1+...</a:t>
            </a:r>
          </a:p>
          <a:p>
            <a:r>
              <a:rPr lang="en-GB" sz="2800" dirty="0"/>
              <a:t>Or, use Commute: </a:t>
            </a:r>
            <a:r>
              <a:rPr lang="en-GB" sz="2800" dirty="0">
                <a:latin typeface="APL385 Unicode" panose="020B0709000202000203" pitchFamily="49" charset="0"/>
              </a:rPr>
              <a:t>2*⍨</a:t>
            </a:r>
            <a:r>
              <a:rPr lang="en-GB" sz="2800" dirty="0"/>
              <a:t>...</a:t>
            </a:r>
          </a:p>
          <a:p>
            <a:r>
              <a:rPr lang="en-GB" sz="2800" dirty="0"/>
              <a:t>N.B. game of life has no parentheses, partly because (some) primitives (e.g. Residue) were carefully designed to be most useful with a simple constant on the </a:t>
            </a:r>
            <a:r>
              <a:rPr lang="en-GB" sz="2800" i="1" dirty="0"/>
              <a:t>left</a:t>
            </a:r>
            <a:r>
              <a:rPr lang="en-GB" sz="2800" dirty="0"/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483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14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APL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 smtClean="0"/>
              <a:t>What does this function do?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>
                <a:latin typeface="APL385 Unicode" panose="020B0709000202000203" pitchFamily="49" charset="0"/>
              </a:rPr>
              <a:t>	{(~</a:t>
            </a:r>
            <a:r>
              <a:rPr lang="en-GB" sz="2400" dirty="0">
                <a:latin typeface="APL385 Unicode" panose="020B0709000202000203" pitchFamily="49" charset="0"/>
              </a:rPr>
              <a:t>R∊R∘.×R)/R←1↓⍳⍵</a:t>
            </a:r>
            <a:r>
              <a:rPr lang="en-GB" sz="2400" dirty="0" smtClean="0">
                <a:latin typeface="APL385 Unicode" panose="020B0709000202000203" pitchFamily="49" charset="0"/>
              </a:rPr>
              <a:t>}</a:t>
            </a:r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r>
              <a:rPr lang="da-DK" sz="2400" dirty="0" smtClean="0"/>
              <a:t>Or: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latin typeface="APL385 Unicode" panose="020B0709000202000203" pitchFamily="49" charset="0"/>
              </a:rPr>
              <a:t>	{{(~</a:t>
            </a:r>
            <a:r>
              <a:rPr lang="en-GB" sz="2400" dirty="0">
                <a:latin typeface="APL385 Unicode" panose="020B0709000202000203" pitchFamily="49" charset="0"/>
              </a:rPr>
              <a:t>⍵∊⍵∘.×⍵)/⍵}1↓⍳⍵</a:t>
            </a:r>
            <a:r>
              <a:rPr lang="en-GB" sz="2400" dirty="0" smtClean="0">
                <a:latin typeface="APL385 Unicode" panose="020B0709000202000203" pitchFamily="49" charset="0"/>
              </a:rPr>
              <a:t>}</a:t>
            </a:r>
            <a:endParaRPr lang="en-GB" sz="24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15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“Procedures”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dfns</a:t>
            </a:r>
            <a:r>
              <a:rPr lang="en-GB" dirty="0" smtClean="0"/>
              <a:t>, APL </a:t>
            </a:r>
            <a:r>
              <a:rPr lang="en-GB" dirty="0"/>
              <a:t>had </a:t>
            </a:r>
            <a:r>
              <a:rPr lang="en-GB" dirty="0" smtClean="0"/>
              <a:t>an imperative form now known as “</a:t>
            </a:r>
            <a:r>
              <a:rPr lang="en-GB" dirty="0" err="1" smtClean="0"/>
              <a:t>tradfns</a:t>
            </a:r>
            <a:r>
              <a:rPr lang="en-GB" dirty="0" smtClean="0"/>
              <a:t>”</a:t>
            </a:r>
            <a:endParaRPr lang="en-GB" dirty="0"/>
          </a:p>
          <a:p>
            <a:r>
              <a:rPr lang="en-GB" dirty="0"/>
              <a:t>The only control flow was </a:t>
            </a:r>
            <a:r>
              <a:rPr lang="en-GB" dirty="0">
                <a:latin typeface="APL385 Unicode" panose="020B0709000202000203" pitchFamily="49" charset="0"/>
              </a:rPr>
              <a:t>→</a:t>
            </a:r>
            <a:r>
              <a:rPr lang="en-GB" dirty="0"/>
              <a:t> (</a:t>
            </a:r>
            <a:r>
              <a:rPr lang="en-GB" dirty="0" err="1"/>
              <a:t>goto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Control structures (</a:t>
            </a:r>
            <a:r>
              <a:rPr lang="en-GB" dirty="0">
                <a:latin typeface="APL385 Unicode" panose="020B0709000202000203" pitchFamily="49" charset="0"/>
              </a:rPr>
              <a:t>:If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 </a:t>
            </a:r>
            <a:r>
              <a:rPr lang="en-GB" dirty="0" smtClean="0"/>
              <a:t>arrived in the late 1980’s</a:t>
            </a:r>
            <a:endParaRPr lang="en-GB" dirty="0"/>
          </a:p>
          <a:p>
            <a:r>
              <a:rPr lang="en-GB" dirty="0" smtClean="0"/>
              <a:t>Within “</a:t>
            </a:r>
            <a:r>
              <a:rPr lang="en-GB" dirty="0" err="1" smtClean="0"/>
              <a:t>tradfns</a:t>
            </a:r>
            <a:r>
              <a:rPr lang="en-GB" dirty="0" smtClean="0"/>
              <a:t>”, names have dynamic scope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/>
          <a:lstStyle/>
          <a:p>
            <a:pPr marL="0" indent="0">
              <a:buNone/>
            </a:pPr>
            <a:r>
              <a:rPr lang="da-DK" sz="2000" b="1" dirty="0" smtClean="0"/>
              <a:t>Monadic:</a:t>
            </a:r>
          </a:p>
          <a:p>
            <a:pPr marL="0" indent="0">
              <a:buNone/>
            </a:pPr>
            <a:r>
              <a:rPr lang="da-DK" sz="2000" dirty="0" smtClean="0">
                <a:latin typeface="APL385 Unicode" panose="020B0709000202000203" pitchFamily="49" charset="0"/>
              </a:rPr>
              <a:t>     ∇ </a:t>
            </a:r>
            <a:r>
              <a:rPr lang="da-DK" sz="2000" dirty="0">
                <a:latin typeface="APL385 Unicode" panose="020B0709000202000203" pitchFamily="49" charset="0"/>
              </a:rPr>
              <a:t>R</a:t>
            </a:r>
            <a:r>
              <a:rPr lang="da-DK" sz="2000" dirty="0" smtClean="0">
                <a:latin typeface="APL385 Unicode" panose="020B0709000202000203" pitchFamily="49" charset="0"/>
              </a:rPr>
              <a:t>←Sum X                      </a:t>
            </a:r>
            <a:endParaRPr lang="da-DK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R</a:t>
            </a:r>
            <a:r>
              <a:rPr lang="da-DK" sz="2000" dirty="0" smtClean="0">
                <a:latin typeface="APL385 Unicode" panose="020B0709000202000203" pitchFamily="49" charset="0"/>
              </a:rPr>
              <a:t>←+/X                            </a:t>
            </a:r>
            <a:endParaRPr lang="da-DK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5882" y="3284985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 smtClean="0"/>
              <a:t>Dyadic:</a:t>
            </a:r>
          </a:p>
          <a:p>
            <a:pPr marL="0" indent="0">
              <a:buFontTx/>
              <a:buNone/>
            </a:pPr>
            <a:r>
              <a:rPr lang="da-DK" sz="1800" kern="0" dirty="0" smtClean="0">
                <a:latin typeface="APL385 Unicode" panose="020B0709000202000203" pitchFamily="49" charset="0"/>
              </a:rPr>
              <a:t>     ∇ R←A MatMult B                      </a:t>
            </a:r>
          </a:p>
          <a:p>
            <a:pPr marL="0" indent="0">
              <a:buFontTx/>
              <a:buNone/>
            </a:pPr>
            <a:r>
              <a:rPr lang="da-DK" sz="1800" kern="0" dirty="0" smtClean="0">
                <a:latin typeface="APL385 Unicode" panose="020B0709000202000203" pitchFamily="49" charset="0"/>
              </a:rPr>
              <a:t>[1]    R←A+.×B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 smtClean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5882" y="4850881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 smtClean="0"/>
              <a:t>Niladic:</a:t>
            </a:r>
          </a:p>
          <a:p>
            <a:pPr marL="0" indent="0">
              <a:buFontTx/>
              <a:buNone/>
            </a:pPr>
            <a:r>
              <a:rPr lang="da-DK" sz="1800" kern="0" dirty="0" smtClean="0">
                <a:latin typeface="APL385 Unicode" panose="020B0709000202000203" pitchFamily="49" charset="0"/>
              </a:rPr>
              <a:t>     ∇ Run                      </a:t>
            </a:r>
          </a:p>
          <a:p>
            <a:pPr marL="0" indent="0">
              <a:buFontTx/>
              <a:buNone/>
            </a:pPr>
            <a:r>
              <a:rPr lang="da-DK" sz="1800" kern="0" dirty="0" smtClean="0">
                <a:latin typeface="APL385 Unicode" panose="020B0709000202000203" pitchFamily="49" charset="0"/>
              </a:rPr>
              <a:t>[1</a:t>
            </a:r>
            <a:r>
              <a:rPr lang="da-DK" sz="1800" kern="0" dirty="0">
                <a:latin typeface="APL385 Unicode" panose="020B0709000202000203" pitchFamily="49" charset="0"/>
              </a:rPr>
              <a:t>]    ⎕←'Boo Hiss</a:t>
            </a:r>
            <a:r>
              <a:rPr lang="da-DK" sz="1800" kern="0" dirty="0" smtClean="0">
                <a:latin typeface="APL385 Unicode" panose="020B0709000202000203" pitchFamily="49" charset="0"/>
              </a:rPr>
              <a:t>!'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 smtClean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17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/>
          <a:lstStyle/>
          <a:p>
            <a:pPr marL="0" indent="0">
              <a:buNone/>
            </a:pPr>
            <a:r>
              <a:rPr lang="da-DK" sz="2000" b="1" dirty="0" smtClean="0"/>
              <a:t>”Ambi-valent” (+ use a control structure)</a:t>
            </a:r>
          </a:p>
          <a:p>
            <a:pPr marL="0" indent="0">
              <a:buNone/>
            </a:pPr>
            <a:r>
              <a:rPr lang="da-DK" sz="2000" dirty="0" smtClean="0">
                <a:latin typeface="APL385 Unicode" panose="020B0709000202000203" pitchFamily="49" charset="0"/>
              </a:rPr>
              <a:t/>
            </a:r>
            <a:br>
              <a:rPr lang="da-DK" sz="2000" dirty="0" smtClean="0">
                <a:latin typeface="APL385 Unicode" panose="020B0709000202000203" pitchFamily="49" charset="0"/>
              </a:rPr>
            </a:br>
            <a:r>
              <a:rPr lang="da-DK" sz="2000" dirty="0" smtClean="0">
                <a:latin typeface="APL385 Unicode" panose="020B0709000202000203" pitchFamily="49" charset="0"/>
              </a:rPr>
              <a:t>     ∇ </a:t>
            </a:r>
            <a:r>
              <a:rPr lang="da-DK" sz="2000" dirty="0">
                <a:latin typeface="APL385 Unicode" panose="020B0709000202000203" pitchFamily="49" charset="0"/>
              </a:rPr>
              <a:t>R</a:t>
            </a:r>
            <a:r>
              <a:rPr lang="da-DK" sz="2000" dirty="0" smtClean="0">
                <a:latin typeface="APL385 Unicode" panose="020B0709000202000203" pitchFamily="49" charset="0"/>
              </a:rPr>
              <a:t>←{Window} Sum X                      </a:t>
            </a:r>
            <a:endParaRPr lang="da-DK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</a:t>
            </a:r>
            <a:r>
              <a:rPr lang="da-DK" sz="2000" dirty="0" smtClean="0">
                <a:latin typeface="APL385 Unicode" panose="020B0709000202000203" pitchFamily="49" charset="0"/>
              </a:rPr>
              <a:t>:If 0=⎕NC 'Window</a:t>
            </a:r>
            <a:r>
              <a:rPr lang="da-DK" sz="2000" dirty="0">
                <a:latin typeface="APL385 Unicode" panose="020B0709000202000203" pitchFamily="49" charset="0"/>
              </a:rPr>
              <a:t>'</a:t>
            </a:r>
            <a:r>
              <a:rPr lang="da-DK" sz="2000" dirty="0" smtClean="0">
                <a:latin typeface="APL385 Unicode" panose="020B0709000202000203" pitchFamily="49" charset="0"/>
              </a:rPr>
              <a:t> ⋄ R←+/X</a:t>
            </a:r>
            <a:br>
              <a:rPr lang="da-DK" sz="2000" dirty="0" smtClean="0">
                <a:latin typeface="APL385 Unicode" panose="020B0709000202000203" pitchFamily="49" charset="0"/>
              </a:rPr>
            </a:br>
            <a:r>
              <a:rPr lang="da-DK" sz="2000" dirty="0" smtClean="0">
                <a:latin typeface="APL385 Unicode" panose="020B0709000202000203" pitchFamily="49" charset="0"/>
              </a:rPr>
              <a:t>[2]    :Else ⋄ R←Window +/ X</a:t>
            </a:r>
          </a:p>
          <a:p>
            <a:pPr marL="0" indent="0">
              <a:buNone/>
            </a:pPr>
            <a:r>
              <a:rPr lang="da-DK" sz="2000" dirty="0" smtClean="0">
                <a:latin typeface="APL385 Unicode" panose="020B0709000202000203" pitchFamily="49" charset="0"/>
              </a:rPr>
              <a:t>[3]    :EndIf                            </a:t>
            </a:r>
            <a:endParaRPr lang="da-DK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18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Procedures / Tradfns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7584" y="1592329"/>
            <a:ext cx="7632849" cy="4321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da-DK" sz="1800" b="1" dirty="0"/>
              <a:t>Name Elements of Right </a:t>
            </a:r>
            <a:r>
              <a:rPr lang="da-DK" sz="1800" b="1" dirty="0" smtClean="0"/>
              <a:t>Argument</a:t>
            </a:r>
          </a:p>
          <a:p>
            <a:pPr marL="0" indent="0">
              <a:buFontTx/>
              <a:buNone/>
            </a:pPr>
            <a:r>
              <a:rPr lang="da-DK" sz="1800" b="1" dirty="0"/>
              <a:t> </a:t>
            </a:r>
            <a:r>
              <a:rPr lang="da-DK" sz="1800" b="1" dirty="0" smtClean="0"/>
              <a:t>  + Local Variable</a:t>
            </a:r>
          </a:p>
          <a:p>
            <a:pPr marL="0" indent="0">
              <a:buFontTx/>
              <a:buNone/>
            </a:pPr>
            <a:r>
              <a:rPr lang="da-DK" sz="1800" b="1" dirty="0"/>
              <a:t> </a:t>
            </a:r>
            <a:r>
              <a:rPr lang="da-DK" sz="1800" b="1" dirty="0" smtClean="0"/>
              <a:t>  + Class / DotNet declarations</a:t>
            </a:r>
            <a:br>
              <a:rPr lang="da-DK" sz="1800" b="1" dirty="0" smtClean="0"/>
            </a:br>
            <a:endParaRPr lang="da-DK" sz="1800" b="1" dirty="0"/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 r←Round(n decimals);base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:Access Public Shared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[2]   :Signature Double←Round Double N, Int32 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[3]   base←10*decimals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[4]   r←(⌊0.5+n×base)÷base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736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APL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50362" y="1529001"/>
            <a:ext cx="5868377" cy="4321075"/>
          </a:xfrm>
        </p:spPr>
        <p:txBody>
          <a:bodyPr/>
          <a:lstStyle/>
          <a:p>
            <a:r>
              <a:rPr lang="en-US" sz="2000" dirty="0" smtClean="0"/>
              <a:t>Canadian of Norwegian Descent</a:t>
            </a:r>
          </a:p>
          <a:p>
            <a:r>
              <a:rPr lang="en-GB" sz="2000" dirty="0" smtClean="0"/>
              <a:t>Born </a:t>
            </a:r>
            <a:r>
              <a:rPr lang="en-GB" sz="2000" dirty="0"/>
              <a:t>on a small farm in </a:t>
            </a:r>
            <a:r>
              <a:rPr lang="en-GB" sz="2000" dirty="0" smtClean="0"/>
              <a:t>Alberta (Canada)</a:t>
            </a:r>
          </a:p>
          <a:p>
            <a:r>
              <a:rPr lang="en-GB" sz="2000" dirty="0" smtClean="0"/>
              <a:t>Finished one-room </a:t>
            </a:r>
            <a:r>
              <a:rPr lang="en-GB" sz="2000" dirty="0"/>
              <a:t>school after 9</a:t>
            </a:r>
            <a:r>
              <a:rPr lang="en-GB" sz="2000" baseline="30000" dirty="0"/>
              <a:t>th</a:t>
            </a:r>
            <a:r>
              <a:rPr lang="en-GB" sz="2000" dirty="0"/>
              <a:t> grade and worked on </a:t>
            </a:r>
            <a:r>
              <a:rPr lang="en-GB" sz="2000" dirty="0" smtClean="0"/>
              <a:t>the farm</a:t>
            </a:r>
          </a:p>
          <a:p>
            <a:r>
              <a:rPr lang="en-GB" sz="2000" dirty="0" smtClean="0"/>
              <a:t>Army 1942, Flight Engineer in Air Force from 1943</a:t>
            </a:r>
          </a:p>
          <a:p>
            <a:pPr lvl="1"/>
            <a:r>
              <a:rPr lang="en-GB" sz="1600" dirty="0" smtClean="0"/>
              <a:t>Almost finished High School in the service</a:t>
            </a:r>
          </a:p>
          <a:p>
            <a:pPr lvl="1"/>
            <a:r>
              <a:rPr lang="en-GB" sz="1600" dirty="0" smtClean="0"/>
              <a:t>Promised his officers and mates that he would pursue an academic career after the war</a:t>
            </a:r>
          </a:p>
          <a:p>
            <a:r>
              <a:rPr lang="en-GB" sz="2000" dirty="0" smtClean="0"/>
              <a:t>B.A. from Queens University, Kingston Ontario</a:t>
            </a:r>
          </a:p>
          <a:p>
            <a:pPr lvl="1"/>
            <a:r>
              <a:rPr lang="en-GB" sz="1600" dirty="0"/>
              <a:t>Ken didn’t know there was such a thing as University before he joined the army!</a:t>
            </a:r>
          </a:p>
          <a:p>
            <a:endParaRPr lang="en-US" sz="2000" dirty="0"/>
          </a:p>
        </p:txBody>
      </p:sp>
      <p:pic>
        <p:nvPicPr>
          <p:cNvPr id="4" name="Picture 5" descr="ken laug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95"/>
            <a:ext cx="2005012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4012" y="4107620"/>
            <a:ext cx="1562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 sz="1400" dirty="0"/>
              <a:t>Kenneth E. Iverson</a:t>
            </a:r>
            <a:br>
              <a:rPr lang="da-DK" altLang="en-US" sz="1400" dirty="0"/>
            </a:br>
            <a:r>
              <a:rPr lang="da-DK" altLang="en-US" sz="1400" dirty="0"/>
              <a:t>1920-2004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61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19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</a:t>
            </a:r>
            <a:r>
              <a:rPr lang="en-GB" sz="1800" dirty="0" smtClean="0">
                <a:latin typeface="APL385 Unicode" panose="020B0709000202000203" pitchFamily="49" charset="0"/>
              </a:rPr>
              <a:t>     1 </a:t>
            </a:r>
            <a:r>
              <a:rPr lang="en-GB" sz="1800" dirty="0">
                <a:latin typeface="APL385 Unicode" panose="020B0709000202000203" pitchFamily="49" charset="0"/>
              </a:rPr>
              <a:t>2 3÷4 </a:t>
            </a:r>
            <a:r>
              <a:rPr lang="en-GB" sz="1800" dirty="0" smtClean="0">
                <a:latin typeface="APL385 Unicode" panose="020B0709000202000203" pitchFamily="49" charset="0"/>
              </a:rPr>
              <a:t>5</a:t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LENGTH ERROR</a:t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      </a:t>
            </a:r>
            <a:r>
              <a:rPr lang="en-GB" sz="1800" dirty="0">
                <a:latin typeface="APL385 Unicode" panose="020B0709000202000203" pitchFamily="49" charset="0"/>
              </a:rPr>
              <a:t>1 2 3÷4 </a:t>
            </a:r>
            <a:r>
              <a:rPr lang="en-GB" sz="1800" dirty="0" smtClean="0">
                <a:latin typeface="APL385 Unicode" panose="020B0709000202000203" pitchFamily="49" charset="0"/>
              </a:rPr>
              <a:t>5</a:t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     </a:t>
            </a:r>
            <a:r>
              <a:rPr lang="en-GB" sz="1800" dirty="0">
                <a:latin typeface="APL385 Unicode" panose="020B0709000202000203" pitchFamily="49" charset="0"/>
              </a:rPr>
              <a:t>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⎕EN </a:t>
            </a:r>
            <a:r>
              <a:rPr lang="en-GB" sz="1800" dirty="0" smtClean="0">
                <a:latin typeface="APL385 Unicode" panose="020B0709000202000203" pitchFamily="49" charset="0"/>
              </a:rPr>
              <a:t/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5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</a:t>
            </a:r>
            <a:r>
              <a:rPr lang="en-GB" sz="1800" dirty="0" smtClean="0">
                <a:latin typeface="APL385 Unicode" panose="020B0709000202000203" pitchFamily="49" charset="0"/>
              </a:rPr>
              <a:t>1÷0</a:t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DOMAIN </a:t>
            </a:r>
            <a:r>
              <a:rPr lang="en-GB" sz="1800" dirty="0">
                <a:latin typeface="APL385 Unicode" panose="020B0709000202000203" pitchFamily="49" charset="0"/>
              </a:rPr>
              <a:t>ERROR: Divide by </a:t>
            </a:r>
            <a:r>
              <a:rPr lang="en-GB" sz="1800" dirty="0" smtClean="0">
                <a:latin typeface="APL385 Unicode" panose="020B0709000202000203" pitchFamily="49" charset="0"/>
              </a:rPr>
              <a:t>zero</a:t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      1÷0</a:t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     </a:t>
            </a:r>
            <a:r>
              <a:rPr lang="en-GB" sz="1800" dirty="0">
                <a:latin typeface="APL385 Unicode" panose="020B0709000202000203" pitchFamily="49" charset="0"/>
              </a:rPr>
              <a:t>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</a:t>
            </a:r>
            <a:r>
              <a:rPr lang="en-GB" sz="1800" dirty="0" smtClean="0">
                <a:latin typeface="APL385 Unicode" panose="020B0709000202000203" pitchFamily="49" charset="0"/>
              </a:rPr>
              <a:t>EN (⎕EM 11)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</a:t>
            </a:r>
            <a:r>
              <a:rPr lang="en-GB" sz="1800" dirty="0" smtClean="0">
                <a:latin typeface="APL385 Unicode" panose="020B0709000202000203" pitchFamily="49" charset="0"/>
              </a:rPr>
              <a:t>11  DOMAIN ERROR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</a:t>
            </a:r>
            <a:r>
              <a:rPr lang="en-GB" sz="1800" dirty="0" smtClean="0">
                <a:latin typeface="APL385 Unicode" panose="020B0709000202000203" pitchFamily="49" charset="0"/>
              </a:rPr>
              <a:t>    ⎕</a:t>
            </a:r>
            <a:r>
              <a:rPr lang="en-GB" sz="1800" dirty="0" err="1" smtClean="0">
                <a:latin typeface="APL385 Unicode" panose="020B0709000202000203" pitchFamily="49" charset="0"/>
              </a:rPr>
              <a:t>DMX.Message</a:t>
            </a:r>
            <a:r>
              <a:rPr lang="en-GB" sz="1800" dirty="0" smtClean="0">
                <a:latin typeface="APL385 Unicode" panose="020B0709000202000203" pitchFamily="49" charset="0"/>
              </a:rPr>
              <a:t/>
            </a:r>
            <a:br>
              <a:rPr lang="en-GB" sz="1800" dirty="0" smtClean="0">
                <a:latin typeface="APL385 Unicode" panose="020B0709000202000203" pitchFamily="49" charset="0"/>
              </a:rPr>
            </a:br>
            <a:r>
              <a:rPr lang="en-GB" sz="1800" dirty="0" smtClean="0">
                <a:latin typeface="APL385 Unicode" panose="020B0709000202000203" pitchFamily="49" charset="0"/>
              </a:rPr>
              <a:t>Divide by zero</a:t>
            </a:r>
            <a:endParaRPr lang="en-GB" sz="18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20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smtClean="0">
                <a:latin typeface="APL385 Unicode" panose="020B0709000202000203" pitchFamily="49" charset="0"/>
              </a:rPr>
              <a:t> 1  </a:t>
            </a:r>
            <a:r>
              <a:rPr lang="en-GB" sz="1400" dirty="0">
                <a:latin typeface="APL385 Unicode" panose="020B0709000202000203" pitchFamily="49" charset="0"/>
              </a:rPr>
              <a:t>WS FULL 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2  SYNTAX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3  INDEX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4  RANK ERROR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5  LENGTH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6  VALUE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7  FORMAT ERROR      </a:t>
            </a:r>
          </a:p>
          <a:p>
            <a:pPr marL="0" indent="0">
              <a:buNone/>
            </a:pPr>
            <a:r>
              <a:rPr lang="en-GB" sz="1400" dirty="0" smtClean="0">
                <a:latin typeface="APL385 Unicode" panose="020B0709000202000203" pitchFamily="49" charset="0"/>
              </a:rPr>
              <a:t>10  </a:t>
            </a:r>
            <a:r>
              <a:rPr lang="en-GB" sz="1400" dirty="0">
                <a:latin typeface="APL385 Unicode" panose="020B0709000202000203" pitchFamily="49" charset="0"/>
              </a:rPr>
              <a:t>LIMIT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11  DOMAIN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12  HOLD ERROR    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13  OPTION ERROR      </a:t>
            </a:r>
          </a:p>
          <a:p>
            <a:pPr marL="0" indent="0">
              <a:buNone/>
            </a:pPr>
            <a:r>
              <a:rPr lang="en-GB" sz="1400" dirty="0" smtClean="0">
                <a:solidFill>
                  <a:srgbClr val="FFC000"/>
                </a:solidFill>
                <a:latin typeface="APL385 Unicode" panose="020B0709000202000203" pitchFamily="49" charset="0"/>
              </a:rPr>
              <a:t>15  </a:t>
            </a: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LST FULL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16  NONCE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17  ACCESS ERROR      </a:t>
            </a:r>
          </a:p>
          <a:p>
            <a:pPr marL="228600" indent="-228600">
              <a:buAutoNum type="arabicPlain" startAt="20"/>
            </a:pPr>
            <a:endParaRPr lang="en-GB" sz="14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953543" y="1546372"/>
            <a:ext cx="4464496" cy="43210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18  FILE TIE ERROR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19  FILE ACCESS ERROR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20  FILE INDEX ERROR </a:t>
            </a:r>
          </a:p>
          <a:p>
            <a:pPr marL="0" indent="0">
              <a:buFontTx/>
              <a:buNone/>
            </a:pPr>
            <a:r>
              <a:rPr lang="en-GB" sz="1400" dirty="0" smtClean="0">
                <a:latin typeface="APL385 Unicode" panose="020B0709000202000203" pitchFamily="49" charset="0"/>
              </a:rPr>
              <a:t>21  </a:t>
            </a:r>
            <a:r>
              <a:rPr lang="en-GB" sz="1400" dirty="0">
                <a:latin typeface="APL385 Unicode" panose="020B0709000202000203" pitchFamily="49" charset="0"/>
              </a:rPr>
              <a:t>FILE FULL      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22  FILE NAME ERROR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23  FILE DAMAGED                        </a:t>
            </a:r>
          </a:p>
          <a:p>
            <a:pPr marL="0" indent="0">
              <a:buFontTx/>
              <a:buNone/>
            </a:pPr>
            <a:r>
              <a:rPr lang="en-GB" sz="1400" kern="0" dirty="0" smtClean="0">
                <a:latin typeface="APL385 Unicode" panose="020B0709000202000203" pitchFamily="49" charset="0"/>
              </a:rPr>
              <a:t>24  </a:t>
            </a:r>
            <a:r>
              <a:rPr lang="en-GB" sz="1400" kern="0" dirty="0">
                <a:latin typeface="APL385 Unicode" panose="020B0709000202000203" pitchFamily="49" charset="0"/>
              </a:rPr>
              <a:t>FILE TIED   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25  FILE TIED REMOTELY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26  FILE SYSTEM ERROR                   </a:t>
            </a:r>
          </a:p>
          <a:p>
            <a:pPr marL="0" indent="0">
              <a:buFontTx/>
              <a:buNone/>
            </a:pPr>
            <a:r>
              <a:rPr lang="en-GB" sz="1400" kern="0" dirty="0" smtClean="0">
                <a:latin typeface="APL385 Unicode" panose="020B0709000202000203" pitchFamily="49" charset="0"/>
              </a:rPr>
              <a:t>28  </a:t>
            </a:r>
            <a:r>
              <a:rPr lang="en-GB" sz="1400" kern="0" dirty="0">
                <a:latin typeface="APL385 Unicode" panose="020B0709000202000203" pitchFamily="49" charset="0"/>
              </a:rPr>
              <a:t>FILE SYSTEM NOT AVAILABLE           </a:t>
            </a:r>
          </a:p>
          <a:p>
            <a:pPr marL="0" indent="0">
              <a:buFontTx/>
              <a:buNone/>
            </a:pPr>
            <a:r>
              <a:rPr lang="en-GB" sz="1400" kern="0" dirty="0" smtClean="0">
                <a:latin typeface="APL385 Unicode" panose="020B0709000202000203" pitchFamily="49" charset="0"/>
              </a:rPr>
              <a:t>30  </a:t>
            </a:r>
            <a:r>
              <a:rPr lang="en-GB" sz="1400" kern="0" dirty="0">
                <a:latin typeface="APL385 Unicode" panose="020B0709000202000203" pitchFamily="49" charset="0"/>
              </a:rPr>
              <a:t>FILE SYSTEM TIES USED UP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31  FILE TIE QUOTA USED UP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32  FILE NAME QUOTA USED UP             </a:t>
            </a:r>
          </a:p>
          <a:p>
            <a:pPr marL="0" indent="0">
              <a:buFontTx/>
              <a:buNone/>
            </a:pPr>
            <a:r>
              <a:rPr lang="en-GB" sz="1400" kern="0" dirty="0" smtClean="0">
                <a:latin typeface="APL385 Unicode" panose="020B0709000202000203" pitchFamily="49" charset="0"/>
              </a:rPr>
              <a:t>34  </a:t>
            </a:r>
            <a:r>
              <a:rPr lang="en-GB" sz="1400" kern="0" dirty="0">
                <a:latin typeface="APL385 Unicode" panose="020B0709000202000203" pitchFamily="49" charset="0"/>
              </a:rPr>
              <a:t>FILE SYSTEM NO SPACE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solidFill>
                  <a:srgbClr val="FFC000"/>
                </a:solidFill>
                <a:latin typeface="APL385 Unicode" panose="020B0709000202000203" pitchFamily="49" charset="0"/>
              </a:rPr>
              <a:t>35  FILE ACCESS ERROR - CONVERTING FILE </a:t>
            </a:r>
          </a:p>
          <a:p>
            <a:pPr marL="0" indent="0">
              <a:buFontTx/>
              <a:buNone/>
            </a:pPr>
            <a:r>
              <a:rPr lang="en-GB" sz="1400" kern="0" dirty="0" smtClean="0">
                <a:solidFill>
                  <a:srgbClr val="FFC000"/>
                </a:solidFill>
                <a:latin typeface="APL385 Unicode" panose="020B0709000202000203" pitchFamily="49" charset="0"/>
              </a:rPr>
              <a:t>36  INCOMPATIBLE ARRAY                  </a:t>
            </a:r>
          </a:p>
          <a:p>
            <a:pPr marL="0" indent="0">
              <a:buFontTx/>
              <a:buNone/>
            </a:pPr>
            <a:r>
              <a:rPr lang="en-GB" sz="1400" kern="0" dirty="0" smtClean="0">
                <a:latin typeface="APL385 Unicode" panose="020B0709000202000203" pitchFamily="49" charset="0"/>
              </a:rPr>
              <a:t>38  </a:t>
            </a:r>
            <a:r>
              <a:rPr lang="en-GB" sz="1400" kern="0" dirty="0">
                <a:latin typeface="APL385 Unicode" panose="020B0709000202000203" pitchFamily="49" charset="0"/>
              </a:rPr>
              <a:t>FILE COMPONENT DAMAGED              </a:t>
            </a:r>
          </a:p>
          <a:p>
            <a:pPr marL="0" indent="0">
              <a:buFontTx/>
              <a:buNone/>
            </a:pPr>
            <a:r>
              <a:rPr lang="en-GB" sz="1400" kern="0" dirty="0" smtClean="0">
                <a:latin typeface="APL385 Unicode" panose="020B0709000202000203" pitchFamily="49" charset="0"/>
              </a:rPr>
              <a:t>                            </a:t>
            </a:r>
            <a:endParaRPr lang="en-GB" sz="1400" kern="0" dirty="0">
              <a:latin typeface="APL385 Unicode" panose="020B0709000202000203" pitchFamily="49" charset="0"/>
            </a:endParaRPr>
          </a:p>
          <a:p>
            <a:pPr marL="0" indent="0">
              <a:buFontTx/>
              <a:buNone/>
            </a:pPr>
            <a:r>
              <a:rPr lang="en-GB" sz="1400" kern="0" dirty="0" smtClean="0">
                <a:latin typeface="APL385 Unicode" panose="020B0709000202000203" pitchFamily="49" charset="0"/>
              </a:rPr>
              <a:t> </a:t>
            </a:r>
            <a:endParaRPr lang="en-GB" sz="14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21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Trapping: </a:t>
            </a:r>
            <a:r>
              <a:rPr lang="en-US" dirty="0" err="1" smtClean="0"/>
              <a:t>Dfns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div←{0::'Something Else is Wrong' </a:t>
            </a:r>
            <a:r>
              <a:rPr lang="en-GB" sz="2000" dirty="0" smtClean="0">
                <a:latin typeface="APL385 Unicode" panose="020B0709000202000203" pitchFamily="49" charset="0"/>
              </a:rPr>
              <a:t/>
            </a:r>
            <a:br>
              <a:rPr lang="en-GB" sz="2000" dirty="0" smtClean="0">
                <a:latin typeface="APL385 Unicode" panose="020B0709000202000203" pitchFamily="49" charset="0"/>
              </a:rPr>
            </a:br>
            <a:r>
              <a:rPr lang="en-GB" sz="2000" dirty="0" smtClean="0">
                <a:latin typeface="APL385 Unicode" panose="020B0709000202000203" pitchFamily="49" charset="0"/>
              </a:rPr>
              <a:t>    </a:t>
            </a:r>
            <a:r>
              <a:rPr lang="en-GB" sz="2000" dirty="0">
                <a:latin typeface="APL385 Unicode" panose="020B0709000202000203" pitchFamily="49" charset="0"/>
              </a:rPr>
              <a:t>11::0 </a:t>
            </a:r>
            <a:r>
              <a:rPr lang="en-GB" sz="2000" dirty="0" smtClean="0">
                <a:latin typeface="APL385 Unicode" panose="020B0709000202000203" pitchFamily="49" charset="0"/>
              </a:rPr>
              <a:t>⍝ DOMAIN error: return 0</a:t>
            </a:r>
            <a:br>
              <a:rPr lang="en-GB" sz="2000" dirty="0" smtClean="0">
                <a:latin typeface="APL385 Unicode" panose="020B0709000202000203" pitchFamily="49" charset="0"/>
              </a:rPr>
            </a:br>
            <a:r>
              <a:rPr lang="en-GB" sz="2000" dirty="0" smtClean="0">
                <a:latin typeface="APL385 Unicode" panose="020B0709000202000203" pitchFamily="49" charset="0"/>
              </a:rPr>
              <a:t>    </a:t>
            </a:r>
            <a:r>
              <a:rPr lang="en-GB" sz="2000" dirty="0">
                <a:latin typeface="APL385 Unicode" panose="020B0709000202000203" pitchFamily="49" charset="0"/>
              </a:rPr>
              <a:t>⍺÷⍵}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3 div </a:t>
            </a:r>
            <a:r>
              <a:rPr lang="en-GB" sz="2000" dirty="0" smtClean="0">
                <a:latin typeface="APL385 Unicode" panose="020B0709000202000203" pitchFamily="49" charset="0"/>
              </a:rPr>
              <a:t>0</a:t>
            </a:r>
            <a:br>
              <a:rPr lang="en-GB" sz="2000" dirty="0" smtClean="0">
                <a:latin typeface="APL385 Unicode" panose="020B0709000202000203" pitchFamily="49" charset="0"/>
              </a:rPr>
            </a:br>
            <a:r>
              <a:rPr lang="en-GB" sz="2000" dirty="0" smtClean="0">
                <a:latin typeface="APL385 Unicode" panose="020B0709000202000203" pitchFamily="49" charset="0"/>
              </a:rPr>
              <a:t>0</a:t>
            </a:r>
            <a:endParaRPr lang="en-GB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1 2 3 div 4 </a:t>
            </a:r>
            <a:r>
              <a:rPr lang="en-GB" sz="2000" dirty="0" smtClean="0">
                <a:latin typeface="APL385 Unicode" panose="020B0709000202000203" pitchFamily="49" charset="0"/>
              </a:rPr>
              <a:t>5</a:t>
            </a:r>
            <a:br>
              <a:rPr lang="en-GB" sz="2000" dirty="0" smtClean="0">
                <a:latin typeface="APL385 Unicode" panose="020B0709000202000203" pitchFamily="49" charset="0"/>
              </a:rPr>
            </a:br>
            <a:r>
              <a:rPr lang="en-GB" sz="2000" dirty="0" smtClean="0">
                <a:latin typeface="APL385 Unicode" panose="020B0709000202000203" pitchFamily="49" charset="0"/>
              </a:rPr>
              <a:t>Something </a:t>
            </a:r>
            <a:r>
              <a:rPr lang="en-GB" sz="2000" dirty="0">
                <a:latin typeface="APL385 Unicode" panose="020B0709000202000203" pitchFamily="49" charset="0"/>
              </a:rPr>
              <a:t>Else is Wrong</a:t>
            </a:r>
          </a:p>
          <a:p>
            <a:endParaRPr lang="en-US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4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22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Error Trapping: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Using </a:t>
            </a:r>
            <a:r>
              <a:rPr lang="da-DK" dirty="0" smtClean="0">
                <a:latin typeface="APL385 Unicode" panose="020B0709000202000203" pitchFamily="49" charset="0"/>
              </a:rPr>
              <a:t>:Trap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en-GB" sz="1800" dirty="0" smtClean="0">
                <a:latin typeface="APL385 Unicode" panose="020B0709000202000203" pitchFamily="49" charset="0"/>
              </a:rPr>
              <a:t>     ∇ </a:t>
            </a:r>
            <a:r>
              <a:rPr lang="en-GB" sz="1800" dirty="0">
                <a:latin typeface="APL385 Unicode" panose="020B0709000202000203" pitchFamily="49" charset="0"/>
              </a:rPr>
              <a:t>R←A DIV 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    :Trap 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    R←A÷B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:Case 11 ⋄ R←</a:t>
            </a:r>
            <a:r>
              <a:rPr lang="en-GB" sz="1800" dirty="0" smtClean="0">
                <a:latin typeface="APL385 Unicode" panose="020B0709000202000203" pitchFamily="49" charset="0"/>
              </a:rPr>
              <a:t>0 ⍝ DOMAIN error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    :Else ⋄ </a:t>
            </a:r>
            <a:r>
              <a:rPr lang="en-GB" sz="1800" dirty="0" err="1">
                <a:latin typeface="APL385 Unicode" panose="020B0709000202000203" pitchFamily="49" charset="0"/>
              </a:rPr>
              <a:t>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 :</a:t>
            </a:r>
            <a:r>
              <a:rPr lang="en-GB" sz="1800" dirty="0" err="1">
                <a:latin typeface="APL385 Unicode" panose="020B0709000202000203" pitchFamily="49" charset="0"/>
              </a:rPr>
              <a:t>EndTrap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5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23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Error Trapping: Tradfns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Using </a:t>
            </a:r>
            <a:r>
              <a:rPr lang="da-DK" dirty="0" smtClean="0">
                <a:latin typeface="APL385 Unicode" panose="020B0709000202000203" pitchFamily="49" charset="0"/>
              </a:rPr>
              <a:t>⎕TRAP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 R←A DIVQ B;⎕TRAP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⎕TRAP←(11 'E' '→DOMERR')(0 'C' '→CATCHALL')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R←A÷B ⋄ →0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DOMERR:→R←0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[6]   </a:t>
            </a:r>
            <a:r>
              <a:rPr lang="en-GB" sz="1800" dirty="0" err="1">
                <a:latin typeface="APL385 Unicode" panose="020B0709000202000203" pitchFamily="49" charset="0"/>
              </a:rPr>
              <a:t>CATCHALL:R←'Something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24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]demo sysfns.txt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4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25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Applications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Delivery Mechanisms:</a:t>
            </a:r>
          </a:p>
          <a:p>
            <a:r>
              <a:rPr lang="da-DK" sz="2400" dirty="0" smtClean="0"/>
              <a:t>Saved Workspace</a:t>
            </a:r>
          </a:p>
          <a:p>
            <a:r>
              <a:rPr lang="da-DK" sz="2400" dirty="0" smtClean="0"/>
              <a:t>Workspace Bound with Interpreter as an .exe</a:t>
            </a:r>
          </a:p>
          <a:p>
            <a:r>
              <a:rPr lang="en-US" sz="2400" dirty="0" smtClean="0"/>
              <a:t>COM Server</a:t>
            </a:r>
          </a:p>
          <a:p>
            <a:r>
              <a:rPr lang="en-US" sz="2400" dirty="0" err="1" smtClean="0"/>
              <a:t>Microsoft.Net</a:t>
            </a:r>
            <a:r>
              <a:rPr lang="en-US" sz="2400" dirty="0" smtClean="0"/>
              <a:t> Assembly</a:t>
            </a:r>
          </a:p>
          <a:p>
            <a:pPr lvl="1"/>
            <a:r>
              <a:rPr lang="en-US" sz="2000" dirty="0" err="1" smtClean="0"/>
              <a:t>ASP.Net</a:t>
            </a:r>
            <a:r>
              <a:rPr lang="en-US" sz="2000" dirty="0"/>
              <a:t> </a:t>
            </a:r>
            <a:r>
              <a:rPr lang="en-US" sz="2000" dirty="0" smtClean="0"/>
              <a:t>scripting language, Web Services, SharePoint Web Parts, WCF, </a:t>
            </a:r>
            <a:r>
              <a:rPr lang="en-US" sz="2000" dirty="0" err="1" smtClean="0"/>
              <a:t>etc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400" dirty="0" smtClean="0"/>
              <a:t>“Stand Alone” Web Server, Web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5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APL,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637375"/>
            <a:ext cx="7632849" cy="4321075"/>
          </a:xfrm>
        </p:spPr>
        <p:txBody>
          <a:bodyPr/>
          <a:lstStyle/>
          <a:p>
            <a:r>
              <a:rPr lang="da-DK" sz="2000" dirty="0" err="1" smtClean="0"/>
              <a:t>Doctoral</a:t>
            </a:r>
            <a:r>
              <a:rPr lang="da-DK" sz="2000" dirty="0" smtClean="0"/>
              <a:t> </a:t>
            </a:r>
            <a:r>
              <a:rPr lang="da-DK" sz="2000" dirty="0" err="1" smtClean="0"/>
              <a:t>work</a:t>
            </a:r>
            <a:r>
              <a:rPr lang="da-DK" sz="2000" dirty="0" smtClean="0"/>
              <a:t> at Harvard with </a:t>
            </a:r>
            <a:r>
              <a:rPr lang="da-DK" sz="2000" dirty="0" err="1" smtClean="0"/>
              <a:t>Aiken</a:t>
            </a:r>
            <a:r>
              <a:rPr lang="da-DK" sz="2000" dirty="0" smtClean="0"/>
              <a:t> and </a:t>
            </a:r>
            <a:r>
              <a:rPr lang="da-DK" sz="2000" dirty="0" err="1" smtClean="0"/>
              <a:t>Leontief</a:t>
            </a:r>
            <a:endParaRPr lang="da-DK" sz="2000" dirty="0" smtClean="0"/>
          </a:p>
          <a:p>
            <a:r>
              <a:rPr lang="da-DK" sz="2000" dirty="0" err="1" smtClean="0"/>
              <a:t>Taught</a:t>
            </a:r>
            <a:r>
              <a:rPr lang="da-DK" sz="2000" dirty="0" smtClean="0"/>
              <a:t> at Harvard for 6 </a:t>
            </a:r>
            <a:r>
              <a:rPr lang="da-DK" sz="2000" dirty="0" err="1" smtClean="0"/>
              <a:t>years</a:t>
            </a:r>
            <a:r>
              <a:rPr lang="da-DK" sz="2000" dirty="0" smtClean="0"/>
              <a:t>, </a:t>
            </a:r>
          </a:p>
          <a:p>
            <a:pPr lvl="1"/>
            <a:r>
              <a:rPr lang="da-DK" sz="1600" dirty="0" err="1" smtClean="0"/>
              <a:t>frustrated</a:t>
            </a:r>
            <a:r>
              <a:rPr lang="da-DK" sz="1600" dirty="0" smtClean="0"/>
              <a:t> with </a:t>
            </a:r>
            <a:r>
              <a:rPr lang="da-DK" sz="1600" dirty="0" err="1" smtClean="0"/>
              <a:t>inadequacies</a:t>
            </a:r>
            <a:r>
              <a:rPr lang="da-DK" sz="1600" dirty="0" smtClean="0"/>
              <a:t> of </a:t>
            </a:r>
            <a:r>
              <a:rPr lang="da-DK" sz="1600" dirty="0" err="1" smtClean="0"/>
              <a:t>mathematical</a:t>
            </a:r>
            <a:r>
              <a:rPr lang="da-DK" sz="1600" dirty="0" smtClean="0"/>
              <a:t> notation</a:t>
            </a:r>
          </a:p>
          <a:p>
            <a:r>
              <a:rPr lang="da-DK" sz="2000" dirty="0" err="1" smtClean="0"/>
              <a:t>Developed</a:t>
            </a:r>
            <a:r>
              <a:rPr lang="da-DK" sz="2000" dirty="0" smtClean="0"/>
              <a:t> ”Iverson Notation” in </a:t>
            </a:r>
            <a:r>
              <a:rPr lang="da-DK" sz="2000" dirty="0" err="1" smtClean="0"/>
              <a:t>response</a:t>
            </a:r>
            <a:endParaRPr lang="da-DK" sz="2000" dirty="0" smtClean="0"/>
          </a:p>
          <a:p>
            <a:pPr lvl="1" indent="-342900">
              <a:buFontTx/>
              <a:buChar char="•"/>
              <a:defRPr/>
            </a:pPr>
            <a:r>
              <a:rPr lang="da-DK" sz="1600" dirty="0" err="1" smtClean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a-DK" sz="1600" dirty="0" smtClean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 ”A Programming Language” in 1962</a:t>
            </a:r>
            <a:endParaRPr lang="en-GB" sz="1600" dirty="0" smtClean="0">
              <a:effectLst/>
            </a:endParaRPr>
          </a:p>
          <a:p>
            <a:endParaRPr lang="da-DK" sz="2000" dirty="0" smtClean="0"/>
          </a:p>
          <a:p>
            <a:r>
              <a:rPr lang="da-DK" sz="2000" dirty="0" err="1" smtClean="0"/>
              <a:t>Failed</a:t>
            </a:r>
            <a:r>
              <a:rPr lang="da-DK" sz="2000" dirty="0" smtClean="0"/>
              <a:t> to </a:t>
            </a:r>
            <a:r>
              <a:rPr lang="da-DK" sz="2000" dirty="0" err="1" smtClean="0"/>
              <a:t>get</a:t>
            </a:r>
            <a:r>
              <a:rPr lang="da-DK" sz="2000" dirty="0" smtClean="0"/>
              <a:t> </a:t>
            </a:r>
            <a:r>
              <a:rPr lang="da-DK" sz="2000" dirty="0" err="1" smtClean="0"/>
              <a:t>tenure</a:t>
            </a:r>
            <a:r>
              <a:rPr lang="da-DK" sz="2000" dirty="0" smtClean="0"/>
              <a:t> at Harvard; </a:t>
            </a:r>
            <a:r>
              <a:rPr lang="da-DK" sz="2000" dirty="0" err="1" smtClean="0"/>
              <a:t>moved</a:t>
            </a:r>
            <a:r>
              <a:rPr lang="da-DK" sz="2000" dirty="0" smtClean="0"/>
              <a:t> to  IBM</a:t>
            </a:r>
          </a:p>
          <a:p>
            <a:r>
              <a:rPr lang="da-DK" sz="2000" dirty="0" err="1" smtClean="0"/>
              <a:t>Used</a:t>
            </a:r>
            <a:r>
              <a:rPr lang="da-DK" sz="2000" dirty="0" smtClean="0"/>
              <a:t> APL for </a:t>
            </a:r>
            <a:r>
              <a:rPr lang="da-DK" sz="2000" dirty="0" err="1" smtClean="0"/>
              <a:t>modelling</a:t>
            </a:r>
            <a:r>
              <a:rPr lang="da-DK" sz="2000" dirty="0" smtClean="0"/>
              <a:t> and </a:t>
            </a:r>
            <a:r>
              <a:rPr lang="da-DK" sz="2000" dirty="0" err="1" smtClean="0"/>
              <a:t>teaching</a:t>
            </a:r>
            <a:endParaRPr lang="da-DK" sz="2000" dirty="0" smtClean="0"/>
          </a:p>
          <a:p>
            <a:r>
              <a:rPr lang="da-DK" sz="2000" dirty="0" smtClean="0"/>
              <a:t>First APL Interpreter in 1966</a:t>
            </a:r>
          </a:p>
          <a:p>
            <a:r>
              <a:rPr lang="da-DK" sz="2000" dirty="0" smtClean="0"/>
              <a:t>IBM Fellow in 1970</a:t>
            </a:r>
            <a:endParaRPr lang="da-DK" sz="2000" dirty="0"/>
          </a:p>
          <a:p>
            <a:r>
              <a:rPr lang="da-DK" sz="2000" dirty="0" smtClean="0"/>
              <a:t>J (”</a:t>
            </a:r>
            <a:r>
              <a:rPr lang="da-DK" sz="2000" dirty="0" err="1" smtClean="0"/>
              <a:t>rationalised</a:t>
            </a:r>
            <a:r>
              <a:rPr lang="da-DK" sz="2000" dirty="0" smtClean="0"/>
              <a:t> APL”) from ca. 1989</a:t>
            </a:r>
          </a:p>
          <a:p>
            <a:endParaRPr lang="en-US" sz="2000" dirty="0"/>
          </a:p>
        </p:txBody>
      </p:sp>
      <p:pic>
        <p:nvPicPr>
          <p:cNvPr id="6" name="Picture 6" descr="ken at the black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321"/>
            <a:ext cx="17129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3655375"/>
            <a:ext cx="7162799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ACM Turing award in 1979:</a:t>
            </a:r>
            <a:br>
              <a:rPr lang="en-US" b="1" dirty="0" smtClean="0">
                <a:latin typeface="+mj-lt"/>
              </a:rPr>
            </a:br>
            <a:endParaRPr lang="en-US" b="1" dirty="0" smtClean="0">
              <a:latin typeface="+mj-lt"/>
            </a:endParaRPr>
          </a:p>
          <a:p>
            <a:r>
              <a:rPr lang="en-GB" i="1" dirty="0"/>
              <a:t>“For his pioneering effort in programming </a:t>
            </a:r>
            <a:r>
              <a:rPr lang="en-GB" i="1" dirty="0" smtClean="0"/>
              <a:t>languages</a:t>
            </a:r>
            <a:br>
              <a:rPr lang="en-GB" i="1" dirty="0" smtClean="0"/>
            </a:br>
            <a:r>
              <a:rPr lang="en-GB" i="1" dirty="0" smtClean="0"/>
              <a:t>and </a:t>
            </a:r>
            <a:r>
              <a:rPr lang="en-GB" i="1" dirty="0"/>
              <a:t>mathematical notation resulting in what the </a:t>
            </a:r>
            <a:endParaRPr lang="en-GB" i="1" dirty="0" smtClean="0"/>
          </a:p>
          <a:p>
            <a:r>
              <a:rPr lang="en-GB" i="1" dirty="0" smtClean="0"/>
              <a:t>computing </a:t>
            </a:r>
            <a:r>
              <a:rPr lang="en-GB" i="1" dirty="0"/>
              <a:t>field now knows as APL, 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for </a:t>
            </a:r>
            <a:r>
              <a:rPr lang="en-GB" i="1" dirty="0"/>
              <a:t>his </a:t>
            </a:r>
            <a:r>
              <a:rPr lang="en-GB" i="1" dirty="0" smtClean="0"/>
              <a:t>contributions to </a:t>
            </a:r>
            <a:r>
              <a:rPr lang="en-GB" i="1" dirty="0"/>
              <a:t>the implementation of interactive systems, </a:t>
            </a:r>
            <a:r>
              <a:rPr lang="en-GB" i="1" dirty="0" smtClean="0"/>
              <a:t>to </a:t>
            </a:r>
            <a:r>
              <a:rPr lang="en-GB" i="1" dirty="0"/>
              <a:t>educational uses of APL, 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and to programming language </a:t>
            </a:r>
            <a:r>
              <a:rPr lang="en-GB" i="1" dirty="0"/>
              <a:t>theory and practice</a:t>
            </a:r>
            <a:r>
              <a:rPr lang="en-GB" i="1" dirty="0" smtClean="0"/>
              <a:t>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6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1254"/>
            <a:ext cx="824579" cy="624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0" y="5099177"/>
            <a:ext cx="723900" cy="847725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Syntaxes</a:t>
            </a:r>
            <a:r>
              <a:rPr lang="da-DK" dirty="0" smtClean="0"/>
              <a:t> of </a:t>
            </a:r>
            <a:r>
              <a:rPr lang="da-DK" dirty="0" err="1" smtClean="0"/>
              <a:t>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4646814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02" y="4274589"/>
            <a:ext cx="1127740" cy="532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334" y="2908205"/>
            <a:ext cx="956503" cy="521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1671205"/>
            <a:ext cx="2495550" cy="609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b="1979"/>
          <a:stretch/>
        </p:blipFill>
        <p:spPr>
          <a:xfrm>
            <a:off x="5616617" y="5099177"/>
            <a:ext cx="2209800" cy="88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171673"/>
            <a:ext cx="1505382" cy="56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7569" y="2245785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Problems:</a:t>
            </a:r>
          </a:p>
          <a:p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- Wide variety of syntactical forms</a:t>
            </a:r>
          </a:p>
          <a:p>
            <a:r>
              <a:rPr lang="en-GB" i="1" dirty="0" smtClean="0"/>
              <a:t>- Strange and inconsistent precedence rules</a:t>
            </a:r>
            <a:br>
              <a:rPr lang="en-GB" i="1" dirty="0" smtClean="0"/>
            </a:br>
            <a:r>
              <a:rPr lang="en-GB" i="1" dirty="0" smtClean="0"/>
              <a:t>- Things get worse when you deal with </a:t>
            </a:r>
            <a:r>
              <a:rPr lang="en-GB" i="1" dirty="0"/>
              <a:t>matrices</a:t>
            </a:r>
            <a:br>
              <a:rPr lang="en-GB" i="1" dirty="0"/>
            </a:br>
            <a:r>
              <a:rPr lang="en-GB" i="1" dirty="0"/>
              <a:t/>
            </a:r>
            <a:br>
              <a:rPr lang="en-GB" i="1" dirty="0"/>
            </a:br>
            <a:r>
              <a:rPr lang="en-GB" sz="2000" dirty="0" smtClean="0">
                <a:latin typeface="+mn-lt"/>
              </a:rPr>
              <a:t>See http</a:t>
            </a:r>
            <a:r>
              <a:rPr lang="en-GB" sz="2000" dirty="0">
                <a:latin typeface="+mn-lt"/>
              </a:rPr>
              <a:t>://www.jsoftware.com/papers/EvalOrder.htm</a:t>
            </a:r>
            <a:endParaRPr lang="en-GB" sz="2000" dirty="0" smtClean="0">
              <a:latin typeface="+mn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4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3" y="498829"/>
            <a:ext cx="8291300" cy="853676"/>
          </a:xfrm>
        </p:spPr>
        <p:txBody>
          <a:bodyPr/>
          <a:lstStyle/>
          <a:p>
            <a:r>
              <a:rPr lang="da-DK" dirty="0" smtClean="0"/>
              <a:t>Iverson Notation: </a:t>
            </a:r>
            <a:r>
              <a:rPr lang="da-DK" sz="2400" dirty="0" smtClean="0"/>
              <a:t>Description of IBM\360 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7"/>
          <a:stretch/>
        </p:blipFill>
        <p:spPr>
          <a:xfrm>
            <a:off x="179512" y="1340768"/>
            <a:ext cx="4267373" cy="52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1" b="-42118"/>
          <a:stretch/>
        </p:blipFill>
        <p:spPr>
          <a:xfrm>
            <a:off x="4716820" y="1340768"/>
            <a:ext cx="4114032" cy="9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5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Programming Language</a:t>
            </a:r>
            <a:br>
              <a:rPr lang="da-DK" dirty="0" smtClean="0"/>
            </a:br>
            <a:endParaRPr lang="en-GB" dirty="0"/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90753"/>
            <a:ext cx="8378272" cy="1931355"/>
          </a:xfrm>
          <a:prstGeom prst="rect">
            <a:avLst/>
          </a:prstGeom>
        </p:spPr>
      </p:pic>
      <p:sp>
        <p:nvSpPr>
          <p:cNvPr id="2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936699"/>
          </a:xfrm>
        </p:spPr>
        <p:txBody>
          <a:bodyPr/>
          <a:lstStyle/>
          <a:p>
            <a:r>
              <a:rPr lang="en-GB" sz="2400" dirty="0" smtClean="0"/>
              <a:t>The book, 1962</a:t>
            </a:r>
          </a:p>
        </p:txBody>
      </p:sp>
    </p:spTree>
    <p:extLst>
      <p:ext uri="{BB962C8B-B14F-4D97-AF65-F5344CB8AC3E}">
        <p14:creationId xmlns:p14="http://schemas.microsoft.com/office/powerpoint/2010/main" val="39852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s://nhlife.files.wordpress.com/2015/08/aplgolfb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3028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Linearization =&gt; APL\360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The 5: </a:t>
            </a:r>
            <a:r>
              <a:rPr lang="en-GB" sz="2400" dirty="0" smtClean="0"/>
              <a:t>Ken Iverson, Adin </a:t>
            </a:r>
            <a:r>
              <a:rPr lang="en-GB" sz="2400" dirty="0" err="1" smtClean="0"/>
              <a:t>Falkoff</a:t>
            </a:r>
            <a:r>
              <a:rPr lang="en-GB" sz="2400" dirty="0" smtClean="0"/>
              <a:t>, </a:t>
            </a:r>
            <a:r>
              <a:rPr lang="en-GB" sz="2400" dirty="0"/>
              <a:t>Larry Breed, Dick </a:t>
            </a:r>
            <a:r>
              <a:rPr lang="en-GB" sz="2400" dirty="0" err="1"/>
              <a:t>Lathwell</a:t>
            </a:r>
            <a:r>
              <a:rPr lang="en-GB" sz="2400" dirty="0"/>
              <a:t>, Roger Moore</a:t>
            </a:r>
            <a:r>
              <a:rPr lang="en-GB" sz="2400" dirty="0" smtClean="0"/>
              <a:t>. Operated by “Quaker Consensus”.</a:t>
            </a:r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68960"/>
            <a:ext cx="5867400" cy="1352550"/>
          </a:xfrm>
          <a:prstGeom prst="rect">
            <a:avLst/>
          </a:prstGeom>
        </p:spPr>
      </p:pic>
      <p:sp>
        <p:nvSpPr>
          <p:cNvPr id="25" name="Text Placeholder 3"/>
          <p:cNvSpPr txBox="1">
            <a:spLocks/>
          </p:cNvSpPr>
          <p:nvPr/>
        </p:nvSpPr>
        <p:spPr>
          <a:xfrm>
            <a:off x="467544" y="4869160"/>
            <a:ext cx="7632849" cy="13045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 smtClean="0">
                <a:solidFill>
                  <a:srgbClr val="545454"/>
                </a:solidFill>
                <a:cs typeface="Arial" panose="020B0604020202020204" pitchFamily="34" charset="0"/>
              </a:rPr>
              <a:t>The first saved workspace:</a:t>
            </a:r>
            <a:br>
              <a:rPr lang="en-US" altLang="en-US" sz="2400" kern="0" dirty="0" smtClean="0">
                <a:solidFill>
                  <a:srgbClr val="545454"/>
                </a:solidFill>
                <a:cs typeface="Arial" panose="020B0604020202020204" pitchFamily="34" charset="0"/>
              </a:rPr>
            </a:br>
            <a:endParaRPr lang="en-US" altLang="en-US" sz="800" kern="0" dirty="0" smtClean="0">
              <a:solidFill>
                <a:srgbClr val="545454"/>
              </a:solidFill>
              <a:latin typeface="Old English Text MT" panose="03040902040508030806" pitchFamily="66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 smtClean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     )LOAD </a:t>
            </a:r>
            <a:r>
              <a:rPr lang="en-US" altLang="en-US" sz="2400" b="1" kern="0" dirty="0" smtClean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1 CLEANSPACE</a:t>
            </a:r>
            <a:br>
              <a:rPr lang="en-US" altLang="en-US" sz="2400" b="1" kern="0" dirty="0" smtClean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</a:br>
            <a:r>
              <a:rPr lang="en-US" altLang="en-US" sz="2400" b="1" kern="0" dirty="0" smtClean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SAVED  1966-11-27  </a:t>
            </a:r>
            <a:r>
              <a:rPr lang="en-US" altLang="en-US" sz="2400" kern="0" dirty="0" smtClean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15.53.59 (GMT-7)</a:t>
            </a:r>
          </a:p>
          <a:p>
            <a:pPr marL="0" indent="0">
              <a:buFontTx/>
              <a:buNone/>
            </a:pPr>
            <a:endParaRPr lang="en-US" altLang="en-US" sz="2400" kern="0" dirty="0" smtClean="0">
              <a:solidFill>
                <a:srgbClr val="545454"/>
              </a:solidFill>
              <a:latin typeface="Old English Text MT" panose="03040902040508030806" pitchFamily="66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 smtClean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 </a:t>
            </a:r>
            <a:r>
              <a:rPr lang="en-US" altLang="en-US" sz="2400" kern="0" dirty="0" smtClean="0">
                <a:solidFill>
                  <a:schemeClr val="tx1"/>
                </a:solidFill>
                <a:latin typeface="Old English Text MT" panose="03040902040508030806" pitchFamily="66" charset="0"/>
              </a:rPr>
              <a:t> </a:t>
            </a:r>
          </a:p>
          <a:p>
            <a:endParaRPr lang="da-DK" sz="2400" kern="0" dirty="0" smtClean="0"/>
          </a:p>
          <a:p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18600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C97E963A-2A83-41F9-AAD2-89FEDADEA62A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6" y="-16964"/>
            <a:ext cx="7632849" cy="853676"/>
          </a:xfrm>
        </p:spPr>
        <p:txBody>
          <a:bodyPr/>
          <a:lstStyle/>
          <a:p>
            <a:pPr algn="r"/>
            <a:r>
              <a:rPr lang="da-DK" sz="3200" dirty="0" smtClean="0"/>
              <a:t>A Programming Language</a:t>
            </a:r>
            <a:br>
              <a:rPr lang="da-DK" sz="3200" dirty="0" smtClean="0"/>
            </a:br>
            <a:r>
              <a:rPr lang="da-DK" sz="3200" dirty="0" smtClean="0"/>
              <a:t> (for </a:t>
            </a:r>
            <a:r>
              <a:rPr lang="da-DK" sz="3200" dirty="0" err="1" smtClean="0"/>
              <a:t>Mathematics</a:t>
            </a:r>
            <a:r>
              <a:rPr lang="da-DK" sz="3200" dirty="0" smtClean="0"/>
              <a:t>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</a:t>
            </a:r>
            <a:r>
              <a:rPr lang="en-US" dirty="0" err="1" smtClean="0">
                <a:latin typeface="APL385 Unicode" panose="020B0709000202000203" pitchFamily="49" charset="0"/>
              </a:rPr>
              <a:t>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</a:t>
            </a:r>
            <a:r>
              <a:rPr lang="en-US" dirty="0" err="1" smtClean="0">
                <a:latin typeface="APL385 Unicode" panose="020B0709000202000203" pitchFamily="49" charset="0"/>
              </a:rPr>
              <a:t>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</a:t>
            </a:r>
            <a:r>
              <a:rPr lang="en-US" dirty="0" err="1" smtClean="0">
                <a:latin typeface="APL385 Unicode" panose="020B0709000202000203" pitchFamily="49" charset="0"/>
              </a:rPr>
              <a:t>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</a:t>
            </a:r>
            <a:r>
              <a:rPr lang="en-US" dirty="0" smtClean="0">
                <a:latin typeface="APL385 Unicode" panose="020B0709000202000203" pitchFamily="49" charset="0"/>
              </a:rPr>
              <a:t>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788" y="3237039"/>
            <a:ext cx="1214137" cy="452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43347" y="28641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(</a:t>
            </a:r>
            <a:r>
              <a:rPr lang="en-US" dirty="0" err="1" smtClean="0">
                <a:latin typeface="APL385 Unicode" panose="020B0709000202000203" pitchFamily="49" charset="0"/>
              </a:rPr>
              <a:t>f+g</a:t>
            </a:r>
            <a:r>
              <a:rPr lang="en-US" dirty="0" smtClean="0">
                <a:latin typeface="APL385 Unicode" panose="020B0709000202000203" pitchFamily="49" charset="0"/>
              </a:rPr>
              <a:t>)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</a:t>
            </a:r>
            <a:r>
              <a:rPr lang="en-US" dirty="0" smtClean="0">
                <a:latin typeface="APL385 Unicode" panose="020B0709000202000203" pitchFamily="49" charset="0"/>
              </a:rPr>
              <a:t>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L385 Unicode" panose="020B0709000202000203" pitchFamily="49" charset="0"/>
              </a:rPr>
              <a:t>+/4×⍳6</a:t>
            </a:r>
            <a:br>
              <a:rPr lang="en-US" dirty="0" smtClean="0">
                <a:latin typeface="APL385 Unicode" panose="020B0709000202000203" pitchFamily="49" charset="0"/>
              </a:rPr>
            </a:br>
            <a:r>
              <a:rPr lang="en-US" dirty="0" smtClean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983" y="5815510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PL385 Unicode" panose="020B0709000202000203" pitchFamily="49" charset="0"/>
              </a:rPr>
              <a:t>(2×a)÷⍨(-</a:t>
            </a:r>
            <a:r>
              <a:rPr lang="en-GB" dirty="0">
                <a:latin typeface="APL385 Unicode" panose="020B0709000202000203" pitchFamily="49" charset="0"/>
              </a:rPr>
              <a:t>b)(+,-)0.5*⍨(b*2)-</a:t>
            </a:r>
            <a:r>
              <a:rPr lang="en-GB" dirty="0" smtClean="0">
                <a:latin typeface="APL385 Unicode" panose="020B0709000202000203" pitchFamily="49" charset="0"/>
              </a:rPr>
              <a:t>4×a×c</a:t>
            </a:r>
            <a:endParaRPr lang="en-GB" dirty="0">
              <a:latin typeface="APL385 Unicode" panose="020B0709000202000203" pitchFamily="49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9253 -0.04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4D6A1F21-6DDA-4D75-917B-3675E7404BBE}" type="slidenum">
              <a:rPr lang="en-GB" smtClean="0"/>
              <a:pPr algn="r"/>
              <a:t>8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546372"/>
            <a:ext cx="7632849" cy="4321075"/>
          </a:xfrm>
        </p:spPr>
        <p:txBody>
          <a:bodyPr/>
          <a:lstStyle/>
          <a:p>
            <a:r>
              <a:rPr lang="da-DK" sz="2000" dirty="0" smtClean="0"/>
              <a:t>Historically, APL users have saved workspaces containing code and data as a single file</a:t>
            </a:r>
          </a:p>
          <a:p>
            <a:pPr lvl="1"/>
            <a:r>
              <a:rPr lang="da-DK" sz="1800" dirty="0" smtClean="0"/>
              <a:t>Similar to an Excel Spreadsheet</a:t>
            </a:r>
          </a:p>
          <a:p>
            <a:pPr lvl="1"/>
            <a:r>
              <a:rPr lang="da-DK" sz="1800" dirty="0" smtClean="0"/>
              <a:t>Takes a ”snapshot of the VM”</a:t>
            </a:r>
          </a:p>
          <a:p>
            <a:pPr lvl="1"/>
            <a:r>
              <a:rPr lang="da-DK" sz="1800" dirty="0" smtClean="0"/>
              <a:t>Beware: also saves the execution stack if there is one</a:t>
            </a:r>
          </a:p>
          <a:p>
            <a:r>
              <a:rPr lang="da-DK" sz="2000" dirty="0" smtClean="0"/>
              <a:t>Save your work using</a:t>
            </a:r>
            <a:br>
              <a:rPr lang="da-DK" sz="2000" dirty="0" smtClean="0"/>
            </a:br>
            <a:r>
              <a:rPr lang="da-DK" sz="2000" dirty="0" smtClean="0">
                <a:latin typeface="APL385 Unicode" panose="020B0709000202000203" pitchFamily="49" charset="0"/>
              </a:rPr>
              <a:t>   )save /path/mywsname[.dws]</a:t>
            </a:r>
          </a:p>
          <a:p>
            <a:r>
              <a:rPr lang="da-DK" sz="2000" dirty="0" smtClean="0"/>
              <a:t>Load it again with</a:t>
            </a:r>
            <a:br>
              <a:rPr lang="da-DK" sz="2000" dirty="0" smtClean="0"/>
            </a:br>
            <a:r>
              <a:rPr lang="da-DK" sz="2000" dirty="0" smtClean="0">
                <a:latin typeface="APL385 Unicode" panose="020B0709000202000203" pitchFamily="49" charset="0"/>
              </a:rPr>
              <a:t>   )load /path/mywsname</a:t>
            </a:r>
          </a:p>
          <a:p>
            <a:r>
              <a:rPr lang="da-DK" sz="2000" dirty="0" smtClean="0"/>
              <a:t>You can extract named objects from a workspace:</a:t>
            </a:r>
            <a:br>
              <a:rPr lang="da-DK" sz="2000" dirty="0" smtClean="0"/>
            </a:br>
            <a:r>
              <a:rPr lang="da-DK" sz="2000" dirty="0" smtClean="0">
                <a:latin typeface="APL385 Unicode" panose="020B0709000202000203" pitchFamily="49" charset="0"/>
              </a:rPr>
              <a:t>   )copy /path/mywsname foo goo x y</a:t>
            </a:r>
          </a:p>
          <a:p>
            <a:r>
              <a:rPr lang="da-DK" sz="2000" dirty="0" smtClean="0"/>
              <a:t>Saved workspaces can have a ”latent expression” </a:t>
            </a:r>
            <a:r>
              <a:rPr lang="da-DK" sz="2000" dirty="0" smtClean="0">
                <a:latin typeface="APL385 Unicode" panose="020B0709000202000203" pitchFamily="49" charset="0"/>
              </a:rPr>
              <a:t>⎕LX</a:t>
            </a:r>
            <a:r>
              <a:rPr lang="da-DK" sz="2000" dirty="0" smtClean="0"/>
              <a:t>, which is executed when the workspace is loaded, unless you</a:t>
            </a:r>
            <a:r>
              <a:rPr lang="da-DK" sz="2000" dirty="0"/>
              <a:t/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</a:t>
            </a:r>
            <a:r>
              <a:rPr lang="da-DK" sz="2000" dirty="0" smtClean="0">
                <a:latin typeface="APL385 Unicode" panose="020B0709000202000203" pitchFamily="49" charset="0"/>
              </a:rPr>
              <a:t>)xload </a:t>
            </a:r>
            <a:r>
              <a:rPr lang="da-DK" sz="2000" dirty="0">
                <a:latin typeface="APL385 Unicode" panose="020B0709000202000203" pitchFamily="49" charset="0"/>
              </a:rPr>
              <a:t>/</a:t>
            </a:r>
            <a:r>
              <a:rPr lang="da-DK" sz="2000" dirty="0" smtClean="0">
                <a:latin typeface="APL385 Unicode" panose="020B0709000202000203" pitchFamily="49" charset="0"/>
              </a:rPr>
              <a:t>path/mywsname</a:t>
            </a:r>
            <a:endParaRPr lang="da-DK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1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Presentation_dyalog15">
  <a:themeElements>
    <a:clrScheme name="1_Dyalo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yalog">
      <a:majorFont>
        <a:latin typeface="Geneva"/>
        <a:ea typeface=""/>
        <a:cs typeface=""/>
      </a:majorFont>
      <a:minorFont>
        <a:latin typeface="Gene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+mj-lt"/>
          </a:defRPr>
        </a:defPPr>
      </a:lstStyle>
    </a:txDef>
  </a:objectDefaults>
  <a:extraClrSchemeLst>
    <a:extraClrScheme>
      <a:clrScheme name="1_Dyalo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yalo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yalo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Powerpoint template 19 aug 2014.potx" id="{0049EF10-ADAC-4A86-823C-08B6527A6A7B}" vid="{CA850941-80F2-41C4-9D9B-50111ED156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Presentation_dyalog15</Template>
  <TotalTime>3811</TotalTime>
  <Words>908</Words>
  <Application>Microsoft Office PowerPoint</Application>
  <PresentationFormat>On-screen Show (4:3)</PresentationFormat>
  <Paragraphs>233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APL385 Unicode</vt:lpstr>
      <vt:lpstr>Arial</vt:lpstr>
      <vt:lpstr>Geneva</vt:lpstr>
      <vt:lpstr>Old English Text MT</vt:lpstr>
      <vt:lpstr>Times</vt:lpstr>
      <vt:lpstr>Presentation_dyalog15</vt:lpstr>
      <vt:lpstr>Array-oriented Functional Programming with Dyalog</vt:lpstr>
      <vt:lpstr>History of APL</vt:lpstr>
      <vt:lpstr>History of APL, continued</vt:lpstr>
      <vt:lpstr>Syntaxes of Mathematics</vt:lpstr>
      <vt:lpstr>Iverson Notation: Description of IBM\360 </vt:lpstr>
      <vt:lpstr>A Programming Language </vt:lpstr>
      <vt:lpstr>Linearization =&gt; APL\360</vt:lpstr>
      <vt:lpstr>A Programming Language  (for Mathematics)</vt:lpstr>
      <vt:lpstr>Saving Your Work</vt:lpstr>
      <vt:lpstr>Saving Your Work, continued</vt:lpstr>
      <vt:lpstr>Indexing and Partial Assignment</vt:lpstr>
      <vt:lpstr>Reading APL</vt:lpstr>
      <vt:lpstr>Reading APL</vt:lpstr>
      <vt:lpstr>Quirks that you may notice: </vt:lpstr>
      <vt:lpstr>Reading APL</vt:lpstr>
      <vt:lpstr>“Procedures” </vt:lpstr>
      <vt:lpstr>Procedures / Tradfns</vt:lpstr>
      <vt:lpstr>Procedures / Tradfns</vt:lpstr>
      <vt:lpstr>Procedures / Tradfns</vt:lpstr>
      <vt:lpstr>Errors</vt:lpstr>
      <vt:lpstr>Errors</vt:lpstr>
      <vt:lpstr>Error Trapping: Dfns</vt:lpstr>
      <vt:lpstr>Error Trapping: Tradfns</vt:lpstr>
      <vt:lpstr>Error Trapping: Tradfns</vt:lpstr>
      <vt:lpstr>System Functions</vt:lpstr>
      <vt:lpstr>Building Applications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46</cp:revision>
  <cp:lastPrinted>2014-08-15T09:52:37Z</cp:lastPrinted>
  <dcterms:created xsi:type="dcterms:W3CDTF">2015-07-28T13:03:29Z</dcterms:created>
  <dcterms:modified xsi:type="dcterms:W3CDTF">2015-10-10T19:52:35Z</dcterms:modified>
</cp:coreProperties>
</file>