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2" r:id="rId3"/>
    <p:sldId id="308" r:id="rId4"/>
    <p:sldId id="270" r:id="rId5"/>
    <p:sldId id="285" r:id="rId6"/>
    <p:sldId id="283" r:id="rId7"/>
    <p:sldId id="292" r:id="rId8"/>
    <p:sldId id="275" r:id="rId9"/>
    <p:sldId id="261" r:id="rId10"/>
    <p:sldId id="279" r:id="rId11"/>
    <p:sldId id="277" r:id="rId12"/>
    <p:sldId id="280" r:id="rId13"/>
    <p:sldId id="301" r:id="rId14"/>
    <p:sldId id="281" r:id="rId15"/>
    <p:sldId id="293" r:id="rId16"/>
    <p:sldId id="286" r:id="rId17"/>
    <p:sldId id="304" r:id="rId18"/>
    <p:sldId id="263" r:id="rId19"/>
    <p:sldId id="290" r:id="rId20"/>
    <p:sldId id="273" r:id="rId21"/>
    <p:sldId id="274" r:id="rId22"/>
    <p:sldId id="267" r:id="rId23"/>
    <p:sldId id="284" r:id="rId24"/>
    <p:sldId id="291" r:id="rId25"/>
    <p:sldId id="288" r:id="rId26"/>
    <p:sldId id="307" r:id="rId27"/>
    <p:sldId id="295" r:id="rId28"/>
    <p:sldId id="299" r:id="rId29"/>
    <p:sldId id="300" r:id="rId30"/>
    <p:sldId id="306" r:id="rId31"/>
    <p:sldId id="305" r:id="rId32"/>
    <p:sldId id="309" r:id="rId33"/>
    <p:sldId id="303" r:id="rId34"/>
    <p:sldId id="302" r:id="rId35"/>
    <p:sldId id="262" r:id="rId36"/>
    <p:sldId id="298" r:id="rId37"/>
    <p:sldId id="287" r:id="rId38"/>
    <p:sldId id="297" r:id="rId39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5284" autoAdjust="0"/>
  </p:normalViewPr>
  <p:slideViewPr>
    <p:cSldViewPr>
      <p:cViewPr varScale="1">
        <p:scale>
          <a:sx n="85" d="100"/>
          <a:sy n="85" d="100"/>
        </p:scale>
        <p:origin x="131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143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1147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81338-B5B4-41A1-89A3-0B399EC21458}" type="datetimeFigureOut">
              <a:rPr lang="en-US" smtClean="0"/>
              <a:t>2014-10-13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1147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238" y="9361488"/>
            <a:ext cx="291147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45881-7339-4188-9030-3A84ACFCA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28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482" y="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830" y="4681220"/>
            <a:ext cx="537464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073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482" y="936073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CB69223-2A7E-4679-8394-C16FA4EA7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06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9pPr>
          </a:lstStyle>
          <a:p>
            <a:pPr eaLnBrk="1" hangingPunct="1"/>
            <a:fld id="{54F46E95-09C8-4B6A-84A1-65DE253C0A87}" type="slidenum">
              <a:rPr lang="en-US" sz="1200" smtClean="0">
                <a:latin typeface="Arial" charset="0"/>
              </a:rPr>
              <a:pPr eaLnBrk="1" hangingPunct="1"/>
              <a:t>0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4272640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7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4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1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Hover over </a:t>
            </a:r>
            <a:r>
              <a:rPr lang="da-DK" dirty="0" err="1" smtClean="0"/>
              <a:t>one</a:t>
            </a:r>
            <a:r>
              <a:rPr lang="da-DK" dirty="0" smtClean="0"/>
              <a:t> </a:t>
            </a:r>
            <a:r>
              <a:rPr lang="da-DK" dirty="0" err="1" smtClean="0"/>
              <a:t>member</a:t>
            </a:r>
            <a:r>
              <a:rPr lang="da-DK" dirty="0" smtClean="0"/>
              <a:t> and talk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each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group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, and talk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2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”</a:t>
            </a:r>
            <a:r>
              <a:rPr lang="da-DK" dirty="0" err="1" smtClean="0"/>
              <a:t>Immutable</a:t>
            </a:r>
            <a:r>
              <a:rPr lang="da-DK" dirty="0" smtClean="0"/>
              <a:t>” is a </a:t>
            </a:r>
            <a:r>
              <a:rPr lang="da-DK" dirty="0" err="1" smtClean="0"/>
              <a:t>difficult</a:t>
            </a:r>
            <a:r>
              <a:rPr lang="da-DK" dirty="0" smtClean="0"/>
              <a:t> term for </a:t>
            </a:r>
            <a:r>
              <a:rPr lang="da-DK" dirty="0" err="1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7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”</a:t>
            </a:r>
            <a:r>
              <a:rPr lang="da-DK" dirty="0" err="1" smtClean="0"/>
              <a:t>Immutable</a:t>
            </a:r>
            <a:r>
              <a:rPr lang="da-DK" dirty="0" smtClean="0"/>
              <a:t>” is a </a:t>
            </a:r>
            <a:r>
              <a:rPr lang="da-DK" dirty="0" err="1" smtClean="0"/>
              <a:t>difficult</a:t>
            </a:r>
            <a:r>
              <a:rPr lang="da-DK" dirty="0" smtClean="0"/>
              <a:t> term for </a:t>
            </a:r>
            <a:r>
              <a:rPr lang="da-DK" dirty="0" err="1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4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9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8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53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856E15B-DD03-42EA-B700-5CD08281D6B1}" type="slidenum">
              <a:rPr lang="en-GB" altLang="en-US" sz="1200">
                <a:latin typeface="Times New Roman" panose="02020603050405020304" pitchFamily="18" charset="0"/>
              </a:rPr>
              <a:pPr/>
              <a:t>27</a:t>
            </a:fld>
            <a:endParaRPr lang="en-GB" altLang="en-US" sz="12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780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dirty="0" smtClean="0"/>
              <a:t>Slide </a:t>
            </a:r>
            <a:fld id="{C97E963A-2A83-41F9-AAD2-89FEDADEA62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5" y="620689"/>
            <a:ext cx="7632849" cy="92568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55575" y="1700213"/>
            <a:ext cx="7632849" cy="3889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33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D6A1F21-6DDA-4D75-917B-3675E7404B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11560" y="1125538"/>
            <a:ext cx="3744788" cy="4464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595813" y="1125538"/>
            <a:ext cx="3744788" cy="4464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47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D6A1F21-6DDA-4D75-917B-3675E7404B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55576" y="908721"/>
            <a:ext cx="7632848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5577" y="908720"/>
            <a:ext cx="7632774" cy="4680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61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DD1B1-8D9A-4AA9-BF03-5B74A6037BA3}" type="slidenum">
              <a:rPr lang="da-DK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0985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%18dyalogpower-768x1024.gif%20%20%20%20%20%20%20%20%20%20%20%20%20%20%20%20%20%20%20%20%20%20%20%20%20%20%20%20%20%20%20%20%20%20%20%20%20%20%2000020D4A%06extern%20%20%20%20%20%20%20%20%20%20%20%20%20%20%20%20%20%20%20%20%20%20%20%20%20BC21CDDC:" TargetMode="Externa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yalogpower-768x1024.gif                                       00020D4Aextern                         BC21CDDC:"/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51" y="-42144"/>
            <a:ext cx="9191626" cy="688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67113" y="63372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GB" dirty="0" smtClean="0"/>
              <a:t>Slide </a:t>
            </a:r>
            <a:fld id="{4D6A1F21-6DDA-4D75-917B-3675E7404BB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4" r:id="rId3"/>
    <p:sldLayoutId id="2147483663" r:id="rId4"/>
    <p:sldLayoutId id="214748366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•"/>
        <a:defRPr sz="3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–"/>
        <a:defRPr sz="2800">
          <a:solidFill>
            <a:srgbClr val="333333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•"/>
        <a:defRPr sz="2400"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–"/>
        <a:defRPr sz="2000">
          <a:solidFill>
            <a:srgbClr val="333333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»"/>
        <a:defRPr sz="20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»"/>
        <a:defRPr sz="20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»"/>
        <a:defRPr sz="20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»"/>
        <a:defRPr sz="20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»"/>
        <a:defRPr sz="2000">
          <a:solidFill>
            <a:srgbClr val="333333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dnet.com/blog/murphy/apl-cobol-and-dijkstra/568" TargetMode="External"/><Relationship Id="rId2" Type="http://schemas.openxmlformats.org/officeDocument/2006/relationships/hyperlink" Target="http://archive.vector.org.uk/art1050126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uxfKzSiRF8" TargetMode="External"/><Relationship Id="rId2" Type="http://schemas.openxmlformats.org/officeDocument/2006/relationships/hyperlink" Target="file:///d:\videos\stormwind.mp4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yalog.com/download-zone.htm" TargetMode="External"/><Relationship Id="rId2" Type="http://schemas.openxmlformats.org/officeDocument/2006/relationships/hyperlink" Target="http://www.dyalog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yalog.com/student-competition.htm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4"/>
          <p:cNvSpPr txBox="1">
            <a:spLocks/>
          </p:cNvSpPr>
          <p:nvPr/>
        </p:nvSpPr>
        <p:spPr>
          <a:xfrm>
            <a:off x="685800" y="1219200"/>
            <a:ext cx="8186737" cy="4484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9pPr>
          </a:lstStyle>
          <a:p>
            <a:pPr algn="r"/>
            <a:r>
              <a:rPr lang="en-US" sz="3600" kern="0" dirty="0" smtClean="0"/>
              <a:t>Pragmatic </a:t>
            </a:r>
            <a:br>
              <a:rPr lang="en-US" sz="3600" kern="0" dirty="0" smtClean="0"/>
            </a:br>
            <a:r>
              <a:rPr lang="en-US" sz="3600" kern="0" dirty="0" smtClean="0"/>
              <a:t>Functional Programming</a:t>
            </a:r>
          </a:p>
          <a:p>
            <a:pPr algn="r"/>
            <a:r>
              <a:rPr lang="en-US" sz="3600" kern="0" dirty="0" smtClean="0"/>
              <a:t>Using Dyalog</a:t>
            </a:r>
          </a:p>
          <a:p>
            <a:pPr algn="r"/>
            <a:endParaRPr lang="en-US" sz="3600" kern="0" dirty="0"/>
          </a:p>
          <a:p>
            <a:pPr algn="r"/>
            <a:r>
              <a:rPr lang="en-US" sz="2800" kern="0" dirty="0" smtClean="0"/>
              <a:t>Morten Kromberg</a:t>
            </a:r>
          </a:p>
          <a:p>
            <a:pPr algn="r"/>
            <a:r>
              <a:rPr lang="en-US" sz="2800" kern="0" dirty="0" smtClean="0"/>
              <a:t>CTO, Dyalog Ltd</a:t>
            </a:r>
          </a:p>
          <a:p>
            <a:pPr algn="r"/>
            <a:endParaRPr lang="en-US" sz="2800" kern="0" dirty="0" smtClean="0"/>
          </a:p>
          <a:p>
            <a:pPr algn="r"/>
            <a:r>
              <a:rPr lang="da-DK" sz="2800" kern="0" dirty="0" err="1" smtClean="0"/>
              <a:t>Functional</a:t>
            </a:r>
            <a:r>
              <a:rPr lang="da-DK" sz="2800" kern="0" dirty="0" smtClean="0"/>
              <a:t/>
            </a:r>
            <a:br>
              <a:rPr lang="da-DK" sz="2800" kern="0" dirty="0" smtClean="0"/>
            </a:br>
            <a:r>
              <a:rPr lang="da-DK" sz="2800" kern="0" dirty="0" smtClean="0"/>
              <a:t>Conference 2014</a:t>
            </a:r>
            <a:br>
              <a:rPr lang="da-DK" sz="2800" kern="0" dirty="0" smtClean="0"/>
            </a:br>
            <a:r>
              <a:rPr lang="da-DK" sz="2800" kern="0" dirty="0" smtClean="0"/>
              <a:t>Bangalore</a:t>
            </a:r>
            <a:endParaRPr lang="da-DK" sz="2800" kern="0" dirty="0"/>
          </a:p>
          <a:p>
            <a:pPr algn="r"/>
            <a:endParaRPr lang="en-US" sz="2800" kern="0" dirty="0" smtClean="0"/>
          </a:p>
        </p:txBody>
      </p:sp>
      <p:pic>
        <p:nvPicPr>
          <p:cNvPr id="1026" name="Picture 2" descr="http://functionalconf.com/static/images/wizard.png?14088759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35718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20689"/>
            <a:ext cx="8686799" cy="925683"/>
          </a:xfrm>
        </p:spPr>
        <p:txBody>
          <a:bodyPr/>
          <a:lstStyle/>
          <a:p>
            <a:r>
              <a:rPr lang="en-US" dirty="0" smtClean="0"/>
              <a:t>Primitive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2057400"/>
            <a:ext cx="7632849" cy="3369382"/>
          </a:xfrm>
        </p:spPr>
        <p:txBody>
          <a:bodyPr/>
          <a:lstStyle/>
          <a:p>
            <a:pPr marL="0" indent="0">
              <a:buNone/>
            </a:pPr>
            <a:r>
              <a:rPr lang="en-GB" sz="2800" i="1" dirty="0" err="1" smtClean="0"/>
              <a:t>TryAPL</a:t>
            </a:r>
            <a:r>
              <a:rPr lang="en-GB" sz="2800" i="1" dirty="0" smtClean="0"/>
              <a:t> screen shots (or live demo)</a:t>
            </a:r>
            <a:endParaRPr lang="en-GB" sz="2000" i="1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440"/>
            <a:ext cx="9144000" cy="6881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10950"/>
            <a:ext cx="8610600" cy="925683"/>
          </a:xfrm>
        </p:spPr>
        <p:txBody>
          <a:bodyPr/>
          <a:lstStyle/>
          <a:p>
            <a:pPr algn="r"/>
            <a:r>
              <a:rPr lang="da-DK" dirty="0" smtClean="0"/>
              <a:t>A Programming Language</a:t>
            </a:r>
            <a:br>
              <a:rPr lang="da-DK" dirty="0" smtClean="0"/>
            </a:br>
            <a:r>
              <a:rPr lang="da-DK" dirty="0" smtClean="0"/>
              <a:t> (for </a:t>
            </a:r>
            <a:r>
              <a:rPr lang="da-DK" dirty="0" err="1" smtClean="0"/>
              <a:t>Mathematics</a:t>
            </a:r>
            <a:r>
              <a:rPr lang="da-DK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1537407"/>
            <a:ext cx="7632849" cy="38893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utoShape 2" descr="data:image/png;base64,iVBORw0KGgoAAAANSUhEUgAAAMUAAAD/CAMAAAB2B+IJAAAAe1BMVEX///8AAACUlJRsbGz4+PhBQUHLy8uzs7PW1tb09PTg4ODo6Ojx8fGwsLDQ0ND7+/s2NjakpKTDw8OMjIx7e3sUFBRUVFS8vLw9PT2dnZ1paWlaWlpEREQqKiqoqKhLS0uDg4N0dHQaGhovLy8hISFhYWFYWFgNDQ0ZGRkAaZf8AAAEF0lEQVR4nO3a63aqMBBAYeNdK1bBa6tVqx77/k94hIiEFoRIIC1rf39aETHjmElCbDQAAAAAAAAAAAAAAAAAAAAAAAAAAMCv9zJdN03xXmxFcRYGjS0FMTQZhLUo3v03f2uZcR7aCaLvB7Gx897mvPlRdG23oqAgFTvbrSjqnVT8Fgub1dGUeqRi40fRt92KgsZ+EAvbrShqV4dUdGuRiloUqCAV77ZbUVR9esWfT8XEj8LScsCYIBX/bLeiqFUdUuHWIhW1mEEtg1sGtltRVKc2qWjZbkVR29oUqD/fK05+FNbuCxtSj15xrE0q/nyvOOYoUEM35X7hqOt2X823SZvjBzF7eEr7nBLoi9yx2ZfSMC2fmb0i3Jf5kY61PP45KKFZk9VVJ7TZbFbNB2c7mR9mtLn0LdaDPDovpTAk7Es9eJ95VipGn/fLxDdnztkXLyAhinPqydm9YieE56zkdRzleLlBJEWRuiPx+uU/O3pwNUdc/HYu5HXa9+Oz66Pterkua/aVFMUqtY1Xh8dXc/0/A3mdaXj44/pgbbDRPyyXy540icL4SD43s1cMw40AJ5aM/oP8mtZXspE4NE0ze4UrU9EIUyx7Rnte5ZrqEEWxT3o+R/fcheE3g5O3wf8tcQ+uAi9KMhIau04NL8EgqhO9kvvEd+soioSbl5esAhUjE9sK4ql21+w1GrJSJhBe7msNw/591gjdjGV6tW3rpeL2swThdIXoGW1jDp3UaptdoL6Rn8hxa+HOuvpDoVi1bQeHtKajDwpF2WZRFLFBWqtAKS8R4tEUuSyj5Gr7KjR7ReOe14q7tpRcbZt6BUqSU1s7d0JPSdX2VjX19MIhw4JuFMU2POb5j7QH4JF4KngzFj+qbfu5L7gnL+Jkn1kCtdrKz/GpXnG/jqWdWKXa7v3Ho+e+GB0xWdgaMBrhFyiqtt5TZf+6vhvLxZLOiG/QNIpi8WwqBv5r5TAzt3Q7UFm8jmWv0E7FIchjK7hG5dNBaRxFcZTrHd2P05WBy7J9KqONOSi/gQ/2v6bZL4m5dq1j8I8cQytcsKrU6dQzvWIXzjw+rCZjHwtCNxWz+0h/W38vw2cO1U4O52oUmr2iqfwUbx8rU0P9wbMQRwlCcwZ1zcTlHvctGbfFSkc7rQVt7kHMc76iH1TU4UrEhmtP+SQ8zeVicWPdVPSF2DX3waQjtqa4XeXQ7e0s/LS+FUaR73TlBml8YeQq381lyovLE1bbfN/kKIjT99lfVO9sDOKeRq+Ivn8JOwO3MfRkZ/EavHe+Rc6oeYshcZ8leHJtaVLo3xj7yv3efddN/anzKG0HvAoLW+tNo/riYrsJJhwqHmrLYeXGHgAAAAAAAAAAAAAAAAAAAAAAAAAAAAAAAAAAAAAAwF/xH8pDI+IQF6k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34" y="4191000"/>
            <a:ext cx="730327" cy="61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876" y="5049395"/>
            <a:ext cx="730327" cy="7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754" y="4244679"/>
            <a:ext cx="988901" cy="526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124929"/>
            <a:ext cx="58102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76526"/>
            <a:ext cx="1066800" cy="5035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9806" y="2831628"/>
            <a:ext cx="961938" cy="524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000" y="1671206"/>
            <a:ext cx="2362200" cy="5769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/>
          <a:srcRect b="1089"/>
          <a:stretch/>
        </p:blipFill>
        <p:spPr>
          <a:xfrm>
            <a:off x="5421721" y="5049396"/>
            <a:ext cx="1896417" cy="7680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4752" y="149523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a</a:t>
            </a:r>
            <a:r>
              <a:rPr lang="en-US" dirty="0" err="1" smtClean="0">
                <a:latin typeface="APL385 Unicode" panose="020B0709000202000203" pitchFamily="49" charset="0"/>
              </a:rPr>
              <a:t>×b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931" y="229258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PL385 Unicode" panose="020B0709000202000203" pitchFamily="49" charset="0"/>
              </a:rPr>
              <a:t>*x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5403" y="3124929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x</a:t>
            </a:r>
            <a:r>
              <a:rPr lang="en-US" dirty="0" err="1" smtClean="0">
                <a:latin typeface="APL385 Unicode" panose="020B0709000202000203" pitchFamily="49" charset="0"/>
              </a:rPr>
              <a:t>÷y</a:t>
            </a:r>
            <a:endParaRPr lang="en-US" sz="2000" dirty="0">
              <a:solidFill>
                <a:srgbClr val="C0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1548" y="412498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b</a:t>
            </a:r>
            <a:r>
              <a:rPr lang="en-US" dirty="0" err="1" smtClean="0">
                <a:latin typeface="APL385 Unicode" panose="020B0709000202000203" pitchFamily="49" charset="0"/>
              </a:rPr>
              <a:t>⍟a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2931" y="494573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PL385 Unicode" panose="020B0709000202000203" pitchFamily="49" charset="0"/>
              </a:rPr>
              <a:t>a*÷n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3348" y="1634912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PL385 Unicode" panose="020B0709000202000203" pitchFamily="49" charset="0"/>
              </a:rPr>
              <a:t>Mat1 +.× Mat2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3348" y="229258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f</a:t>
            </a:r>
            <a:r>
              <a:rPr lang="en-US" dirty="0" smtClean="0">
                <a:latin typeface="APL385 Unicode" panose="020B0709000202000203" pitchFamily="49" charset="0"/>
              </a:rPr>
              <a:t> g 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0788" y="3237039"/>
            <a:ext cx="1214137" cy="4524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343347" y="286416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PL385 Unicode" panose="020B0709000202000203" pitchFamily="49" charset="0"/>
              </a:rPr>
              <a:t>(</a:t>
            </a:r>
            <a:r>
              <a:rPr lang="en-US" dirty="0" err="1" smtClean="0">
                <a:latin typeface="APL385 Unicode" panose="020B0709000202000203" pitchFamily="49" charset="0"/>
              </a:rPr>
              <a:t>f+g</a:t>
            </a:r>
            <a:r>
              <a:rPr lang="en-US" dirty="0" smtClean="0">
                <a:latin typeface="APL385 Unicode" panose="020B0709000202000203" pitchFamily="49" charset="0"/>
              </a:rPr>
              <a:t>) 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9929" y="355132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(3○x</a:t>
            </a:r>
            <a:r>
              <a:rPr lang="en-US" dirty="0" smtClean="0">
                <a:latin typeface="APL385 Unicode" panose="020B0709000202000203" pitchFamily="49" charset="0"/>
              </a:rPr>
              <a:t>)*2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65307" y="4092185"/>
            <a:ext cx="128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PL385 Unicode" panose="020B0709000202000203" pitchFamily="49" charset="0"/>
              </a:rPr>
              <a:t>+/4×⍳6</a:t>
            </a:r>
            <a:br>
              <a:rPr lang="en-US" dirty="0" smtClean="0">
                <a:latin typeface="APL385 Unicode" panose="020B0709000202000203" pitchFamily="49" charset="0"/>
              </a:rPr>
            </a:br>
            <a:r>
              <a:rPr lang="en-US" dirty="0" smtClean="0">
                <a:latin typeface="APL385 Unicode" panose="020B0709000202000203" pitchFamily="49" charset="0"/>
              </a:rPr>
              <a:t>×/4×⍳6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4983" y="5815510"/>
            <a:ext cx="6053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PL385 Unicode" panose="020B0709000202000203" pitchFamily="49" charset="0"/>
              </a:rPr>
              <a:t>(2×a)÷⍨(-</a:t>
            </a:r>
            <a:r>
              <a:rPr lang="en-GB" dirty="0">
                <a:latin typeface="APL385 Unicode" panose="020B0709000202000203" pitchFamily="49" charset="0"/>
              </a:rPr>
              <a:t>b)(+,-)0.5*⍨(b*2)-</a:t>
            </a:r>
            <a:r>
              <a:rPr lang="en-GB" dirty="0" smtClean="0">
                <a:latin typeface="APL385 Unicode" panose="020B0709000202000203" pitchFamily="49" charset="0"/>
              </a:rPr>
              <a:t>4×a×c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9766" y="5030922"/>
            <a:ext cx="689902" cy="8079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2892" y="3043713"/>
            <a:ext cx="320916" cy="8857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2189" y="1828169"/>
            <a:ext cx="7048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18646 -0.049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156 -0.124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05556E-6 -3.33333E-6 L -0.14774 -0.005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0.16285 -0.025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75 0.103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2083 -0.020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0526 -0.0844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0.09253 -0.04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11649 -0.079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1643 L 0.26719 -0.1337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8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4149 -0.1314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12986 -0.0083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APL Fundamentals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5" y="1447800"/>
            <a:ext cx="7632849" cy="3369382"/>
          </a:xfrm>
        </p:spPr>
        <p:txBody>
          <a:bodyPr/>
          <a:lstStyle/>
          <a:p>
            <a:r>
              <a:rPr lang="en-GB" sz="2400" dirty="0" smtClean="0"/>
              <a:t>Only one data type: The “Immutable*” Array</a:t>
            </a:r>
          </a:p>
          <a:p>
            <a:pPr lvl="1"/>
            <a:r>
              <a:rPr lang="en-GB" sz="2000" dirty="0" smtClean="0"/>
              <a:t>Each item is a number (from </a:t>
            </a:r>
            <a:r>
              <a:rPr lang="en-GB" sz="2000" dirty="0" err="1" smtClean="0"/>
              <a:t>boolean</a:t>
            </a:r>
            <a:r>
              <a:rPr lang="en-GB" sz="2000" dirty="0" smtClean="0"/>
              <a:t> to complex),</a:t>
            </a:r>
            <a:br>
              <a:rPr lang="en-GB" sz="2000" dirty="0" smtClean="0"/>
            </a:br>
            <a:r>
              <a:rPr lang="en-GB" sz="2000" dirty="0" smtClean="0"/>
              <a:t>       a (Unicode) character, or a (nested) array</a:t>
            </a:r>
          </a:p>
          <a:p>
            <a:pPr lvl="1"/>
            <a:r>
              <a:rPr lang="en-GB" sz="2000" b="1" dirty="0" smtClean="0"/>
              <a:t>NB:</a:t>
            </a:r>
            <a:r>
              <a:rPr lang="en-GB" sz="2000" dirty="0" smtClean="0"/>
              <a:t> A single number is a zero-dimensional array</a:t>
            </a:r>
          </a:p>
          <a:p>
            <a:r>
              <a:rPr lang="en-GB" sz="2400" dirty="0" smtClean="0"/>
              <a:t>For most primitive functions, </a:t>
            </a:r>
            <a:r>
              <a:rPr lang="en-GB" sz="2400" i="1" dirty="0" smtClean="0"/>
              <a:t>map</a:t>
            </a:r>
            <a:r>
              <a:rPr lang="en-GB" sz="2400" dirty="0" smtClean="0"/>
              <a:t> is implicit</a:t>
            </a:r>
          </a:p>
          <a:p>
            <a:r>
              <a:rPr lang="en-GB" sz="2400" dirty="0" smtClean="0"/>
              <a:t>All functions are prefix (</a:t>
            </a:r>
            <a:r>
              <a:rPr lang="en-GB" sz="2400" dirty="0" smtClean="0">
                <a:solidFill>
                  <a:srgbClr val="FF0000"/>
                </a:solidFill>
                <a:latin typeface="APL385 Unicode" panose="020B0709000202000203" pitchFamily="49" charset="0"/>
              </a:rPr>
              <a:t>÷</a:t>
            </a:r>
            <a:r>
              <a:rPr lang="en-GB" sz="2400" dirty="0" smtClean="0">
                <a:latin typeface="APL385 Unicode" panose="020B0709000202000203" pitchFamily="49" charset="0"/>
              </a:rPr>
              <a:t>6</a:t>
            </a:r>
            <a:r>
              <a:rPr lang="en-GB" sz="2400" dirty="0" smtClean="0"/>
              <a:t>) or infix (</a:t>
            </a:r>
            <a:r>
              <a:rPr lang="en-GB" sz="2400" dirty="0" smtClean="0">
                <a:latin typeface="APL385 Unicode" panose="020B0709000202000203" pitchFamily="49" charset="0"/>
              </a:rPr>
              <a:t>3</a:t>
            </a:r>
            <a:r>
              <a:rPr lang="en-GB" sz="2400" dirty="0" smtClean="0">
                <a:solidFill>
                  <a:srgbClr val="FF0000"/>
                </a:solidFill>
                <a:latin typeface="APL385 Unicode" panose="020B0709000202000203" pitchFamily="49" charset="0"/>
              </a:rPr>
              <a:t>×</a:t>
            </a:r>
            <a:r>
              <a:rPr lang="en-GB" sz="2400" dirty="0" smtClean="0">
                <a:latin typeface="APL385 Unicode" panose="020B0709000202000203" pitchFamily="49" charset="0"/>
              </a:rPr>
              <a:t>4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Operators are </a:t>
            </a:r>
            <a:r>
              <a:rPr lang="en-GB" sz="2400" b="1" i="1" dirty="0" smtClean="0"/>
              <a:t>postfix</a:t>
            </a:r>
            <a:r>
              <a:rPr lang="en-GB" sz="2400" dirty="0" smtClean="0"/>
              <a:t> (</a:t>
            </a:r>
            <a:r>
              <a:rPr lang="en-GB" sz="2400" dirty="0" smtClean="0">
                <a:latin typeface="APL385 Unicode" panose="020B0709000202000203" pitchFamily="49" charset="0"/>
              </a:rPr>
              <a:t>+</a:t>
            </a:r>
            <a:r>
              <a:rPr lang="en-GB" sz="2400" dirty="0" smtClean="0">
                <a:solidFill>
                  <a:srgbClr val="FF0000"/>
                </a:solidFill>
                <a:latin typeface="APL385 Unicode" panose="020B0709000202000203" pitchFamily="49" charset="0"/>
              </a:rPr>
              <a:t>/</a:t>
            </a:r>
            <a:r>
              <a:rPr lang="en-GB" sz="2400" dirty="0" smtClean="0"/>
              <a:t>) or infix (</a:t>
            </a:r>
            <a:r>
              <a:rPr lang="en-GB" sz="2400" dirty="0" smtClean="0">
                <a:latin typeface="APL385 Unicode" panose="020B0709000202000203" pitchFamily="49" charset="0"/>
              </a:rPr>
              <a:t>+</a:t>
            </a:r>
            <a:r>
              <a:rPr lang="en-GB" sz="2400" dirty="0" smtClean="0">
                <a:solidFill>
                  <a:srgbClr val="FF0000"/>
                </a:solidFill>
                <a:latin typeface="APL385 Unicode" panose="020B0709000202000203" pitchFamily="49" charset="0"/>
              </a:rPr>
              <a:t>.</a:t>
            </a:r>
            <a:r>
              <a:rPr lang="da-DK" sz="2400" dirty="0" smtClean="0">
                <a:latin typeface="APL385 Unicode" panose="020B0709000202000203" pitchFamily="49" charset="0"/>
              </a:rPr>
              <a:t>×</a:t>
            </a:r>
            <a:r>
              <a:rPr lang="da-DK" sz="2400" dirty="0" smtClean="0"/>
              <a:t>)</a:t>
            </a:r>
            <a:endParaRPr lang="en-GB" sz="2400" dirty="0" smtClean="0"/>
          </a:p>
          <a:p>
            <a:r>
              <a:rPr lang="en-GB" sz="2400" dirty="0" smtClean="0"/>
              <a:t>Order of execution is as in         </a:t>
            </a:r>
            <a:r>
              <a:rPr lang="en-GB" sz="2400" dirty="0" smtClean="0">
                <a:latin typeface="APL385 Unicode" panose="020B0709000202000203" pitchFamily="49" charset="0"/>
              </a:rPr>
              <a:t>f g x</a:t>
            </a:r>
          </a:p>
          <a:p>
            <a:pPr lvl="1"/>
            <a:r>
              <a:rPr lang="en-GB" sz="1800" dirty="0" smtClean="0"/>
              <a:t>Right argument to any function is the result of evaluating the entire expression to the right</a:t>
            </a:r>
          </a:p>
          <a:p>
            <a:pPr lvl="1"/>
            <a:r>
              <a:rPr lang="en-GB" sz="1800" dirty="0" smtClean="0"/>
              <a:t>AKA “Right to left”</a:t>
            </a:r>
            <a:r>
              <a:rPr lang="en-US" sz="1100" dirty="0" smtClean="0"/>
              <a:t> </a:t>
            </a:r>
            <a:r>
              <a:rPr lang="en-US" sz="2000" dirty="0" smtClean="0"/>
              <a:t>    </a:t>
            </a:r>
          </a:p>
          <a:p>
            <a:pPr marL="0" indent="0" algn="r">
              <a:buNone/>
            </a:pPr>
            <a:r>
              <a:rPr lang="en-US" sz="2200" dirty="0" smtClean="0"/>
              <a:t>*If you stay away from “object references” </a:t>
            </a:r>
            <a:r>
              <a:rPr lang="en-US" sz="2200" dirty="0" smtClean="0">
                <a:sym typeface="Wingdings" panose="05000000000000000000" pitchFamily="2" charset="2"/>
              </a:rPr>
              <a:t>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8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#1 – Introducing APL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1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620689"/>
            <a:ext cx="8153400" cy="925683"/>
          </a:xfrm>
        </p:spPr>
        <p:txBody>
          <a:bodyPr/>
          <a:lstStyle/>
          <a:p>
            <a:r>
              <a:rPr lang="en-US" dirty="0" smtClean="0"/>
              <a:t>Execute Right to Left, but</a:t>
            </a:r>
            <a:br>
              <a:rPr lang="en-US" dirty="0" smtClean="0"/>
            </a:br>
            <a:r>
              <a:rPr lang="en-US" i="1" dirty="0" smtClean="0"/>
              <a:t>Read</a:t>
            </a:r>
            <a:r>
              <a:rPr lang="en-US" dirty="0" smtClean="0"/>
              <a:t> Left to Right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9388" y="2133600"/>
            <a:ext cx="7755012" cy="3369382"/>
          </a:xfrm>
        </p:spPr>
        <p:txBody>
          <a:bodyPr/>
          <a:lstStyle/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     </a:t>
            </a:r>
            <a:r>
              <a:rPr lang="en-GB" sz="2400" dirty="0" smtClean="0">
                <a:latin typeface="APL385 Unicode" panose="020B0709000202000203" pitchFamily="49" charset="0"/>
              </a:rPr>
              <a:t>(2×a</a:t>
            </a:r>
            <a:r>
              <a:rPr lang="en-GB" sz="2400" dirty="0">
                <a:latin typeface="APL385 Unicode" panose="020B0709000202000203" pitchFamily="49" charset="0"/>
              </a:rPr>
              <a:t>)÷⍨(-b)(+,-)0.5*⍨(b*2)-4×a×c </a:t>
            </a:r>
            <a:endParaRPr lang="en-GB" sz="2400" dirty="0" smtClean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i="1" dirty="0" smtClean="0"/>
              <a:t>“2 </a:t>
            </a:r>
            <a:r>
              <a:rPr lang="en-GB" sz="2400" i="1" dirty="0"/>
              <a:t>times a divided into minus b plus or minus the square root of the </a:t>
            </a:r>
            <a:r>
              <a:rPr lang="en-GB" sz="2400" i="1" dirty="0" smtClean="0"/>
              <a:t>discriminant</a:t>
            </a:r>
            <a:r>
              <a:rPr lang="en-GB" sz="2400" i="1" dirty="0"/>
              <a:t>, b squared minus 4 a c</a:t>
            </a:r>
            <a:r>
              <a:rPr lang="en-GB" sz="2400" i="1" dirty="0" smtClean="0"/>
              <a:t>.”</a:t>
            </a:r>
            <a:br>
              <a:rPr lang="en-GB" sz="2400" i="1" dirty="0" smtClean="0"/>
            </a:br>
            <a:endParaRPr lang="en-GB" sz="2400" i="1" dirty="0" smtClean="0"/>
          </a:p>
          <a:p>
            <a:pPr marL="0" indent="0">
              <a:buNone/>
            </a:pPr>
            <a:r>
              <a:rPr lang="en-GB" sz="2400" i="1" dirty="0" smtClean="0"/>
              <a:t>(an APL expression which cannot be understood when read left to right should probably be broken up)</a:t>
            </a:r>
            <a:endParaRPr lang="en-GB" sz="2400" i="1" dirty="0"/>
          </a:p>
          <a:p>
            <a:pPr marL="0" indent="0">
              <a:buNone/>
            </a:pPr>
            <a:endParaRPr lang="en-GB" sz="2000" i="1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089"/>
          <a:stretch/>
        </p:blipFill>
        <p:spPr>
          <a:xfrm>
            <a:off x="7010400" y="1981200"/>
            <a:ext cx="1896417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620689"/>
            <a:ext cx="8153400" cy="925683"/>
          </a:xfrm>
        </p:spPr>
        <p:txBody>
          <a:bodyPr/>
          <a:lstStyle/>
          <a:p>
            <a:r>
              <a:rPr lang="en-US" dirty="0" smtClean="0"/>
              <a:t>“Functional” since 1962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2057400"/>
            <a:ext cx="7632849" cy="3369382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 smtClean="0"/>
              <a:t>John Backus’ Turing Award Lecture (1977):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800" i="1" dirty="0" smtClean="0"/>
              <a:t>We </a:t>
            </a:r>
            <a:r>
              <a:rPr lang="en-GB" sz="2800" i="1" dirty="0"/>
              <a:t>owe a great debt to Kenneth Iverson for showing us that there are programs that are neither word-at-a-time nor dependent on lambda expressions, and for introducing us to the use of new functional forms.</a:t>
            </a:r>
          </a:p>
          <a:p>
            <a:pPr marL="0" indent="0">
              <a:buNone/>
            </a:pPr>
            <a:endParaRPr lang="en-GB" sz="2000" i="1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5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20689"/>
            <a:ext cx="8991599" cy="925683"/>
          </a:xfrm>
        </p:spPr>
        <p:txBody>
          <a:bodyPr/>
          <a:lstStyle/>
          <a:p>
            <a:r>
              <a:rPr lang="en-US" dirty="0" smtClean="0"/>
              <a:t>In ‘77, Backus did go on to </a:t>
            </a:r>
            <a:r>
              <a:rPr lang="en-US" dirty="0"/>
              <a:t>s</a:t>
            </a:r>
            <a:r>
              <a:rPr lang="en-US" dirty="0" smtClean="0"/>
              <a:t>ay…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1676400"/>
            <a:ext cx="7632849" cy="3584575"/>
          </a:xfrm>
        </p:spPr>
        <p:txBody>
          <a:bodyPr/>
          <a:lstStyle/>
          <a:p>
            <a:r>
              <a:rPr lang="en-GB" sz="2400" dirty="0" smtClean="0"/>
              <a:t>Unfortunately</a:t>
            </a:r>
            <a:r>
              <a:rPr lang="en-GB" sz="2400" dirty="0"/>
              <a:t>, </a:t>
            </a:r>
            <a:r>
              <a:rPr lang="en-GB" sz="2400" dirty="0" smtClean="0"/>
              <a:t>APL </a:t>
            </a:r>
            <a:r>
              <a:rPr lang="en-GB" sz="2400" dirty="0"/>
              <a:t>still splits </a:t>
            </a:r>
            <a:r>
              <a:rPr lang="en-GB" sz="2400" dirty="0" smtClean="0"/>
              <a:t>programming into </a:t>
            </a:r>
            <a:r>
              <a:rPr lang="en-GB" sz="2400" dirty="0"/>
              <a:t>a world of expressions and a world of statements</a:t>
            </a:r>
            <a:r>
              <a:rPr lang="en-GB" sz="2400" dirty="0" smtClean="0"/>
              <a:t>. APL </a:t>
            </a:r>
            <a:r>
              <a:rPr lang="en-GB" sz="2400" dirty="0"/>
              <a:t>has exactly three </a:t>
            </a:r>
            <a:r>
              <a:rPr lang="en-GB" sz="2400" dirty="0" smtClean="0"/>
              <a:t>functional forms</a:t>
            </a:r>
            <a:r>
              <a:rPr lang="en-GB" sz="2400" dirty="0"/>
              <a:t>, called inner product, outer product, and </a:t>
            </a:r>
            <a:r>
              <a:rPr lang="en-GB" sz="2400" dirty="0" smtClean="0"/>
              <a:t>reduction*.</a:t>
            </a:r>
            <a:r>
              <a:rPr lang="da-DK" sz="2000" dirty="0" smtClean="0"/>
              <a:t/>
            </a:r>
            <a:br>
              <a:rPr lang="da-DK" sz="2000" dirty="0" smtClean="0"/>
            </a:br>
            <a:endParaRPr lang="en-US" sz="2000" dirty="0" smtClean="0"/>
          </a:p>
          <a:p>
            <a:r>
              <a:rPr lang="en-GB" sz="2400" dirty="0" smtClean="0"/>
              <a:t>APL </a:t>
            </a:r>
            <a:r>
              <a:rPr lang="en-GB" sz="2400" dirty="0"/>
              <a:t>semantics is still too closely coupled </a:t>
            </a:r>
            <a:r>
              <a:rPr lang="en-GB" sz="2400" dirty="0" smtClean="0"/>
              <a:t>to states</a:t>
            </a:r>
            <a:r>
              <a:rPr lang="en-GB" sz="2400" dirty="0"/>
              <a:t>. Consequently, despite the greater simplicity </a:t>
            </a:r>
            <a:r>
              <a:rPr lang="en-GB" sz="2400" dirty="0" smtClean="0"/>
              <a:t>and power </a:t>
            </a:r>
            <a:r>
              <a:rPr lang="en-GB" sz="2400" dirty="0"/>
              <a:t>of the language, its framework has the </a:t>
            </a:r>
            <a:r>
              <a:rPr lang="en-GB" sz="2400" dirty="0" smtClean="0"/>
              <a:t>complexity and </a:t>
            </a:r>
            <a:r>
              <a:rPr lang="en-GB" sz="2400" dirty="0"/>
              <a:t>rigidity characteristic of von Neumann languages</a:t>
            </a:r>
            <a:r>
              <a:rPr lang="en-GB" sz="2400" dirty="0" smtClean="0"/>
              <a:t>.</a:t>
            </a:r>
            <a:br>
              <a:rPr lang="en-GB" sz="2400" dirty="0" smtClean="0"/>
            </a:br>
            <a:endParaRPr lang="en-GB" sz="2400" dirty="0"/>
          </a:p>
          <a:p>
            <a:pPr marL="0" indent="0" algn="r">
              <a:buNone/>
            </a:pPr>
            <a:r>
              <a:rPr lang="en-GB" sz="2400" dirty="0" smtClean="0"/>
              <a:t>* There were actually four, Backus missed “scan”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4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20689"/>
            <a:ext cx="8991599" cy="925683"/>
          </a:xfrm>
        </p:spPr>
        <p:txBody>
          <a:bodyPr/>
          <a:lstStyle/>
          <a:p>
            <a:r>
              <a:rPr lang="en-US" dirty="0" smtClean="0"/>
              <a:t>Dyalog (APL) in 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2511425"/>
            <a:ext cx="7632849" cy="2822575"/>
          </a:xfrm>
        </p:spPr>
        <p:txBody>
          <a:bodyPr/>
          <a:lstStyle/>
          <a:p>
            <a:pPr marL="0" indent="0">
              <a:buNone/>
            </a:pPr>
            <a:r>
              <a:rPr lang="en-GB" sz="2800" i="1" dirty="0" smtClean="0"/>
              <a:t>“Dyalog </a:t>
            </a:r>
            <a:r>
              <a:rPr lang="en-GB" sz="2800" i="1" dirty="0"/>
              <a:t>is a modern, array-first, multi-paradigm programming language, which supports functional, object-oriented and imperative programming based on an APL language kernel</a:t>
            </a:r>
            <a:r>
              <a:rPr lang="en-GB" sz="2800" i="1" dirty="0" smtClean="0"/>
              <a:t>.”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1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620689"/>
            <a:ext cx="8991600" cy="925683"/>
          </a:xfrm>
        </p:spPr>
        <p:txBody>
          <a:bodyPr/>
          <a:lstStyle/>
          <a:p>
            <a:r>
              <a:rPr lang="en-US" dirty="0" smtClean="0"/>
              <a:t>Common Functional Forms</a:t>
            </a:r>
            <a:br>
              <a:rPr lang="en-US" dirty="0" smtClean="0"/>
            </a:br>
            <a:r>
              <a:rPr lang="en-US" dirty="0" smtClean="0"/>
              <a:t>… Translated to APL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1537407"/>
            <a:ext cx="7632849" cy="38893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34143"/>
              </p:ext>
            </p:extLst>
          </p:nvPr>
        </p:nvGraphicFramePr>
        <p:xfrm>
          <a:off x="533400" y="2362200"/>
          <a:ext cx="816164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/>
                <a:gridCol w="1144842"/>
                <a:gridCol w="4239944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a)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f a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For </a:t>
                      </a:r>
                      <a:r>
                        <a:rPr lang="da-DK" i="1" dirty="0" err="1" smtClean="0"/>
                        <a:t>scalar</a:t>
                      </a:r>
                      <a:r>
                        <a:rPr lang="da-DK" dirty="0" smtClean="0"/>
                        <a:t> </a:t>
                      </a:r>
                      <a:r>
                        <a:rPr lang="da-DK" baseline="0" dirty="0" err="1" smtClean="0"/>
                        <a:t>functions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like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+-×÷*</a:t>
                      </a:r>
                      <a:r>
                        <a:rPr lang="da-DK" baseline="0" dirty="0" smtClean="0"/>
                        <a:t> (and </a:t>
                      </a:r>
                      <a:r>
                        <a:rPr lang="da-DK" baseline="0" dirty="0" err="1" smtClean="0"/>
                        <a:t>many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others</a:t>
                      </a:r>
                      <a:r>
                        <a:rPr lang="da-DK" baseline="0" dirty="0" smtClean="0"/>
                        <a:t>), </a:t>
                      </a:r>
                      <a:r>
                        <a:rPr lang="da-DK" baseline="0" dirty="0" err="1" smtClean="0"/>
                        <a:t>map</a:t>
                      </a:r>
                      <a:r>
                        <a:rPr lang="da-DK" baseline="0" dirty="0" smtClean="0"/>
                        <a:t> is implicit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da-DK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a)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f¨ a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i="1" dirty="0" err="1" smtClean="0"/>
                        <a:t>Each</a:t>
                      </a:r>
                      <a:r>
                        <a:rPr lang="da-DK" dirty="0" smtClean="0"/>
                        <a:t> (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¨</a:t>
                      </a:r>
                      <a:r>
                        <a:rPr lang="da-DK" dirty="0" smtClean="0"/>
                        <a:t>)</a:t>
                      </a:r>
                      <a:r>
                        <a:rPr lang="da-DK" baseline="0" dirty="0" smtClean="0"/>
                        <a:t> is an </a:t>
                      </a:r>
                      <a:r>
                        <a:rPr lang="da-DK" baseline="0" dirty="0" err="1" smtClean="0"/>
                        <a:t>explicit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map</a:t>
                      </a:r>
                      <a:r>
                        <a:rPr lang="da-DK" dirty="0" smtClean="0"/>
                        <a:t> (</a:t>
                      </a:r>
                      <a:r>
                        <a:rPr lang="da-DK" dirty="0" err="1" smtClean="0"/>
                        <a:t>required</a:t>
                      </a:r>
                      <a:r>
                        <a:rPr lang="da-DK" dirty="0" smtClean="0"/>
                        <a:t> to </a:t>
                      </a:r>
                      <a:r>
                        <a:rPr lang="da-DK" dirty="0" err="1" smtClean="0"/>
                        <a:t>map</a:t>
                      </a:r>
                      <a:r>
                        <a:rPr lang="da-DK" dirty="0" smtClean="0"/>
                        <a:t> non-</a:t>
                      </a:r>
                      <a:r>
                        <a:rPr lang="da-DK" dirty="0" err="1" smtClean="0"/>
                        <a:t>scalar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functions</a:t>
                      </a:r>
                      <a:r>
                        <a:rPr lang="da-DK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(filter f a)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(f a)/a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i="1" dirty="0" err="1" smtClean="0"/>
                        <a:t>Compress</a:t>
                      </a:r>
                      <a:r>
                        <a:rPr lang="da-DK" dirty="0" smtClean="0"/>
                        <a:t> (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/</a:t>
                      </a:r>
                      <a:r>
                        <a:rPr lang="da-DK" dirty="0" smtClean="0"/>
                        <a:t>)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uses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boolean</a:t>
                      </a:r>
                      <a:r>
                        <a:rPr lang="da-DK" baseline="0" dirty="0" smtClean="0"/>
                        <a:t> array on </a:t>
                      </a:r>
                      <a:r>
                        <a:rPr lang="da-DK" baseline="0" dirty="0" err="1" smtClean="0"/>
                        <a:t>left</a:t>
                      </a:r>
                      <a:r>
                        <a:rPr lang="da-DK" baseline="0" dirty="0" smtClean="0"/>
                        <a:t> to </a:t>
                      </a:r>
                      <a:r>
                        <a:rPr lang="da-DK" baseline="0" dirty="0" err="1" smtClean="0"/>
                        <a:t>select</a:t>
                      </a:r>
                      <a:r>
                        <a:rPr lang="da-DK" baseline="0" dirty="0" smtClean="0"/>
                        <a:t> items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(fold-right f x a)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f/a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i="1" dirty="0" err="1" smtClean="0"/>
                        <a:t>Reduction</a:t>
                      </a:r>
                      <a:r>
                        <a:rPr lang="da-DK" dirty="0" smtClean="0"/>
                        <a:t> (</a:t>
                      </a:r>
                      <a:r>
                        <a:rPr lang="da-DK" dirty="0" err="1" smtClean="0"/>
                        <a:t>when</a:t>
                      </a:r>
                      <a:r>
                        <a:rPr lang="da-DK" baseline="0" dirty="0" smtClean="0"/>
                        <a:t> the </a:t>
                      </a:r>
                      <a:r>
                        <a:rPr lang="da-DK" baseline="0" dirty="0" err="1" smtClean="0"/>
                        <a:t>left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operand</a:t>
                      </a:r>
                      <a:r>
                        <a:rPr lang="da-DK" baseline="0" dirty="0" smtClean="0"/>
                        <a:t> of 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/</a:t>
                      </a:r>
                      <a:r>
                        <a:rPr lang="da-DK" baseline="0" dirty="0" smtClean="0"/>
                        <a:t> is a </a:t>
                      </a:r>
                      <a:r>
                        <a:rPr lang="da-DK" baseline="0" dirty="0" err="1" smtClean="0"/>
                        <a:t>function</a:t>
                      </a:r>
                      <a:r>
                        <a:rPr lang="da-DK" baseline="0" dirty="0" smtClean="0"/>
                        <a:t>). APL sets the initial </a:t>
                      </a:r>
                      <a:r>
                        <a:rPr lang="da-DK" baseline="0" dirty="0" err="1" smtClean="0"/>
                        <a:t>value</a:t>
                      </a:r>
                      <a:r>
                        <a:rPr lang="da-DK" baseline="0" dirty="0" smtClean="0"/>
                        <a:t> to the </a:t>
                      </a:r>
                      <a:r>
                        <a:rPr lang="da-DK" i="1" baseline="0" dirty="0" err="1" smtClean="0"/>
                        <a:t>identity</a:t>
                      </a:r>
                      <a:r>
                        <a:rPr lang="da-DK" i="1" baseline="0" dirty="0" smtClean="0"/>
                        <a:t> element</a:t>
                      </a:r>
                      <a:r>
                        <a:rPr lang="da-DK" baseline="0" dirty="0" smtClean="0"/>
                        <a:t> , eg. </a:t>
                      </a:r>
                      <a:r>
                        <a:rPr lang="da-DK" baseline="0" dirty="0" smtClean="0">
                          <a:latin typeface="+mn-lt"/>
                        </a:rPr>
                        <a:t>0 for 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+</a:t>
                      </a:r>
                      <a:r>
                        <a:rPr lang="da-DK" baseline="0" dirty="0" smtClean="0">
                          <a:latin typeface="+mn-lt"/>
                        </a:rPr>
                        <a:t>, 1 for 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×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4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cons, car and </a:t>
            </a:r>
            <a:r>
              <a:rPr lang="en-US" dirty="0" err="1" smtClean="0"/>
              <a:t>cdr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1537407"/>
            <a:ext cx="7632849" cy="38893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888914"/>
              </p:ext>
            </p:extLst>
          </p:nvPr>
        </p:nvGraphicFramePr>
        <p:xfrm>
          <a:off x="499832" y="1981200"/>
          <a:ext cx="788859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805"/>
                <a:gridCol w="1144842"/>
                <a:gridCol w="4239944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(cons x y)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x y</a:t>
                      </a:r>
                      <a:br>
                        <a:rPr lang="da-DK" dirty="0" smtClean="0">
                          <a:latin typeface="APL385 Unicode" panose="020B0709000202000203" pitchFamily="49" charset="0"/>
                        </a:rPr>
                      </a:br>
                      <a:r>
                        <a:rPr lang="da-DK" dirty="0" err="1" smtClean="0">
                          <a:latin typeface="APL385 Unicode" panose="020B0709000202000203" pitchFamily="49" charset="0"/>
                        </a:rPr>
                        <a:t>x,y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aseline="0" dirty="0" err="1" smtClean="0"/>
                        <a:t>Juxtaposition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creates</a:t>
                      </a:r>
                      <a:r>
                        <a:rPr lang="da-DK" baseline="0" dirty="0" smtClean="0"/>
                        <a:t> lists (”</a:t>
                      </a:r>
                      <a:r>
                        <a:rPr lang="da-DK" baseline="0" dirty="0" err="1" smtClean="0"/>
                        <a:t>vectors</a:t>
                      </a:r>
                      <a:r>
                        <a:rPr lang="da-DK" baseline="0" dirty="0" smtClean="0"/>
                        <a:t>”) from </a:t>
                      </a:r>
                      <a:r>
                        <a:rPr lang="da-DK" baseline="0" dirty="0" err="1" smtClean="0"/>
                        <a:t>scalars</a:t>
                      </a:r>
                      <a:r>
                        <a:rPr lang="da-DK" baseline="0" dirty="0" smtClean="0"/>
                        <a:t>. For </a:t>
                      </a:r>
                      <a:r>
                        <a:rPr lang="da-DK" baseline="0" dirty="0" err="1" smtClean="0"/>
                        <a:t>higher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ranks</a:t>
                      </a:r>
                      <a:r>
                        <a:rPr lang="da-DK" baseline="0" dirty="0" smtClean="0"/>
                        <a:t>, </a:t>
                      </a:r>
                      <a:r>
                        <a:rPr lang="da-DK" baseline="0" dirty="0" err="1" smtClean="0"/>
                        <a:t>use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i="1" baseline="0" dirty="0" err="1" smtClean="0"/>
                        <a:t>catenate</a:t>
                      </a:r>
                      <a:r>
                        <a:rPr lang="da-DK" baseline="0" dirty="0" smtClean="0"/>
                        <a:t> (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,</a:t>
                      </a:r>
                      <a:r>
                        <a:rPr lang="da-DK" baseline="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 a)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⊃a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Take</a:t>
                      </a:r>
                      <a:r>
                        <a:rPr lang="en-US" dirty="0" smtClean="0"/>
                        <a:t> is    </a:t>
                      </a:r>
                      <a:r>
                        <a:rPr lang="en-US" dirty="0" err="1" smtClean="0">
                          <a:latin typeface="APL385 Unicode" panose="020B0709000202000203" pitchFamily="49" charset="0"/>
                        </a:rPr>
                        <a:t>n↑a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cdr</a:t>
                      </a:r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1↓a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can drop any number of items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9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on APL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2057400"/>
            <a:ext cx="7632849" cy="3369382"/>
          </a:xfrm>
        </p:spPr>
        <p:txBody>
          <a:bodyPr/>
          <a:lstStyle/>
          <a:p>
            <a:pPr marL="0" indent="0">
              <a:buNone/>
            </a:pPr>
            <a:r>
              <a:rPr lang="en-GB" sz="2800" i="1" dirty="0" smtClean="0"/>
              <a:t>APL </a:t>
            </a:r>
            <a:r>
              <a:rPr lang="en-GB" sz="2800" i="1" dirty="0"/>
              <a:t>is a mistake, carried through to perfection. </a:t>
            </a:r>
            <a:endParaRPr lang="en-GB" sz="2800" i="1" dirty="0" smtClean="0"/>
          </a:p>
          <a:p>
            <a:pPr marL="0" indent="0">
              <a:buNone/>
            </a:pPr>
            <a:r>
              <a:rPr lang="en-GB" sz="2800" i="1" dirty="0" smtClean="0"/>
              <a:t>It </a:t>
            </a:r>
            <a:r>
              <a:rPr lang="en-GB" sz="2800" i="1" dirty="0"/>
              <a:t>is the language of the future for the programming techniques of the </a:t>
            </a:r>
            <a:r>
              <a:rPr lang="en-GB" sz="2800" i="1" dirty="0" smtClean="0"/>
              <a:t>past.</a:t>
            </a:r>
          </a:p>
          <a:p>
            <a:pPr marL="0" indent="0">
              <a:buNone/>
            </a:pPr>
            <a:r>
              <a:rPr lang="en-GB" sz="2800" i="1" dirty="0" smtClean="0"/>
              <a:t>It </a:t>
            </a:r>
            <a:r>
              <a:rPr lang="en-GB" sz="2800" i="1" dirty="0"/>
              <a:t>creates a new generation of coding bums</a:t>
            </a:r>
            <a:r>
              <a:rPr lang="en-GB" sz="2800" i="1" dirty="0" smtClean="0"/>
              <a:t>.</a:t>
            </a:r>
          </a:p>
          <a:p>
            <a:pPr marL="0" indent="0">
              <a:buNone/>
            </a:pPr>
            <a:endParaRPr lang="en-GB" sz="2800" i="1" dirty="0"/>
          </a:p>
          <a:p>
            <a:pPr marL="0" indent="0">
              <a:buNone/>
            </a:pPr>
            <a:r>
              <a:rPr lang="en-GB" sz="2000" i="1" dirty="0"/>
              <a:t>But </a:t>
            </a:r>
            <a:r>
              <a:rPr lang="en-GB" sz="2000" i="1" dirty="0" smtClean="0"/>
              <a:t>see for example: </a:t>
            </a:r>
            <a:r>
              <a:rPr lang="en-GB" sz="2000" i="1" dirty="0" smtClean="0">
                <a:hlinkClick r:id="rId2"/>
              </a:rPr>
              <a:t>http</a:t>
            </a:r>
            <a:r>
              <a:rPr lang="en-GB" sz="2000" i="1" dirty="0">
                <a:hlinkClick r:id="rId2"/>
              </a:rPr>
              <a:t>://</a:t>
            </a:r>
            <a:r>
              <a:rPr lang="en-GB" sz="2000" i="1" dirty="0" smtClean="0">
                <a:hlinkClick r:id="rId2"/>
              </a:rPr>
              <a:t>archive.vector.org.uk/art10501260</a:t>
            </a:r>
            <a:r>
              <a:rPr lang="en-GB" sz="2000" i="1" dirty="0"/>
              <a:t/>
            </a:r>
            <a:br>
              <a:rPr lang="en-GB" sz="2000" i="1" dirty="0"/>
            </a:br>
            <a:r>
              <a:rPr lang="en-GB" sz="2000" i="1" dirty="0">
                <a:hlinkClick r:id="rId3"/>
              </a:rPr>
              <a:t>http://</a:t>
            </a:r>
            <a:r>
              <a:rPr lang="en-GB" sz="2000" i="1" dirty="0" smtClean="0">
                <a:hlinkClick r:id="rId3"/>
              </a:rPr>
              <a:t>www.zdnet.com/blog/murphy/apl-cobol-and-dijkstra/568</a:t>
            </a:r>
            <a:endParaRPr lang="en-GB" sz="2000" i="1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2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620689"/>
            <a:ext cx="8991600" cy="925683"/>
          </a:xfrm>
        </p:spPr>
        <p:txBody>
          <a:bodyPr/>
          <a:lstStyle/>
          <a:p>
            <a:r>
              <a:rPr lang="en-US" dirty="0" smtClean="0"/>
              <a:t>Vector and Matrix Products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1537407"/>
            <a:ext cx="7632849" cy="38893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50804"/>
              </p:ext>
            </p:extLst>
          </p:nvPr>
        </p:nvGraphicFramePr>
        <p:xfrm>
          <a:off x="730993" y="3048000"/>
          <a:ext cx="7778823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823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Matrix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Multiplication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Scheme:  (define</a:t>
                      </a: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matrix-multiply matrix1 matrix2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(map</a:t>
                      </a: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(lambda</a:t>
                      </a: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 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(lambda</a:t>
                      </a: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column</a:t>
                      </a:r>
                      <a:b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 + 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(map</a:t>
                      </a: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row column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matrix2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matrix1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APL:     </a:t>
                      </a:r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matrix1</a:t>
                      </a:r>
                      <a:r>
                        <a:rPr lang="da-DK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 +.× </a:t>
                      </a:r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matrix2   // </a:t>
                      </a:r>
                      <a:r>
                        <a:rPr lang="da-DK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</a:t>
                      </a:r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</a:t>
                      </a:r>
                      <a:r>
                        <a:rPr lang="da-DK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⍺</a:t>
                      </a:r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</a:t>
                      </a:r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</a:t>
                      </a:r>
                      <a:r>
                        <a:rPr lang="da-DK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⍵</a:t>
                      </a:r>
                      <a:endParaRPr lang="en-US" dirty="0">
                        <a:latin typeface="APL385 Unicode" panose="020B0709000202000203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18653"/>
              </p:ext>
            </p:extLst>
          </p:nvPr>
        </p:nvGraphicFramePr>
        <p:xfrm>
          <a:off x="742127" y="1371600"/>
          <a:ext cx="77788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823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General </a:t>
                      </a:r>
                      <a:r>
                        <a:rPr lang="da-DK" dirty="0" err="1" smtClean="0"/>
                        <a:t>Vector</a:t>
                      </a:r>
                      <a:r>
                        <a:rPr lang="da-DK" dirty="0" smtClean="0"/>
                        <a:t> Inner</a:t>
                      </a:r>
                      <a:r>
                        <a:rPr lang="da-DK" baseline="0" dirty="0" smtClean="0"/>
                        <a:t> Product (</a:t>
                      </a:r>
                      <a:r>
                        <a:rPr lang="da-DK" baseline="0" dirty="0" err="1" smtClean="0"/>
                        <a:t>map</a:t>
                      </a:r>
                      <a:r>
                        <a:rPr lang="da-DK" baseline="0" dirty="0" smtClean="0"/>
                        <a:t> / </a:t>
                      </a:r>
                      <a:r>
                        <a:rPr lang="da-DK" baseline="0" dirty="0" err="1" smtClean="0"/>
                        <a:t>reduce</a:t>
                      </a:r>
                      <a:r>
                        <a:rPr lang="da-DK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Scheme:  </a:t>
                      </a:r>
                      <a:r>
                        <a:rPr lang="en-GB" sz="1800" dirty="0" smtClean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800" b="1" dirty="0" smtClean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fold-right</a:t>
                      </a:r>
                      <a:r>
                        <a:rPr lang="en-GB" sz="1800" dirty="0" smtClean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 f 0 (</a:t>
                      </a:r>
                      <a:r>
                        <a:rPr lang="en-GB" sz="1800" b="1" dirty="0" smtClean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n-GB" sz="1800" dirty="0" smtClean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 g vector1</a:t>
                      </a:r>
                      <a:r>
                        <a:rPr lang="en-GB" sz="1800" baseline="0" dirty="0" smtClean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 vector2</a:t>
                      </a:r>
                      <a:r>
                        <a:rPr lang="en-GB" sz="1800" dirty="0" smtClean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))  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APL:     </a:t>
                      </a:r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vector1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aseline="0" dirty="0" err="1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f.g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vector2   //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 ⍺ </a:t>
                      </a:r>
                      <a:r>
                        <a:rPr lang="da-DK" baseline="0" dirty="0" err="1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f.g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 ⍵ ←→ f/ ⍺ g ⍵</a:t>
                      </a:r>
                      <a:br>
                        <a:rPr lang="da-DK" baseline="0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baseline="0" dirty="0" smtClean="0">
                          <a:latin typeface="+mn-lt"/>
                          <a:cs typeface="Courier New" panose="02070309020205020404" pitchFamily="49" charset="0"/>
                        </a:rPr>
                        <a:t>NB: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 +.× </a:t>
                      </a:r>
                      <a:r>
                        <a:rPr lang="da-DK" baseline="0" dirty="0" smtClean="0">
                          <a:latin typeface="+mn-lt"/>
                          <a:cs typeface="Courier New" panose="02070309020205020404" pitchFamily="49" charset="0"/>
                        </a:rPr>
                        <a:t>is not </a:t>
                      </a:r>
                      <a:r>
                        <a:rPr lang="da-DK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useful</a:t>
                      </a:r>
                      <a:r>
                        <a:rPr lang="da-DK" baseline="0" dirty="0" smtClean="0">
                          <a:latin typeface="+mn-lt"/>
                          <a:cs typeface="Courier New" panose="02070309020205020404" pitchFamily="49" charset="0"/>
                        </a:rPr>
                        <a:t> case. </a:t>
                      </a:r>
                      <a:r>
                        <a:rPr lang="da-DK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Popular</a:t>
                      </a:r>
                      <a:r>
                        <a:rPr lang="da-DK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examples</a:t>
                      </a:r>
                      <a:r>
                        <a:rPr lang="da-DK" baseline="0" dirty="0" smtClean="0">
                          <a:latin typeface="+mn-lt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∧.=, ∨.=, ∨.∧</a:t>
                      </a:r>
                      <a:endParaRPr lang="en-US" dirty="0" smtClean="0">
                        <a:latin typeface="APL385 Unicode" panose="020B0709000202000203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620689"/>
            <a:ext cx="8991600" cy="925683"/>
          </a:xfrm>
        </p:spPr>
        <p:txBody>
          <a:bodyPr/>
          <a:lstStyle/>
          <a:p>
            <a:r>
              <a:rPr lang="en-US" dirty="0" smtClean="0"/>
              <a:t>Outer (Cartesian) Product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7970"/>
              </p:ext>
            </p:extLst>
          </p:nvPr>
        </p:nvGraphicFramePr>
        <p:xfrm>
          <a:off x="762000" y="1371600"/>
          <a:ext cx="777882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823"/>
              </a:tblGrid>
              <a:tr h="319266">
                <a:tc>
                  <a:txBody>
                    <a:bodyPr/>
                    <a:lstStyle/>
                    <a:p>
                      <a:r>
                        <a:rPr lang="da-DK" dirty="0" smtClean="0"/>
                        <a:t>Outer or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Cartesian</a:t>
                      </a:r>
                      <a:r>
                        <a:rPr lang="da-DK" baseline="0" dirty="0" smtClean="0"/>
                        <a:t> Product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  <a:tr h="1023401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Scheme: 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define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(outer-product f a b) 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(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(x) </a:t>
                      </a:r>
                      <a:b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(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(y) (f x y))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 b))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a))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19266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APL:      x ∘.f y</a:t>
                      </a:r>
                      <a:endParaRPr lang="en-US" dirty="0">
                        <a:latin typeface="APL385 Unicode" panose="020B0709000202000203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14263"/>
              </p:ext>
            </p:extLst>
          </p:nvPr>
        </p:nvGraphicFramePr>
        <p:xfrm>
          <a:off x="762000" y="3505200"/>
          <a:ext cx="7778823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823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Example</a:t>
                      </a:r>
                      <a:r>
                        <a:rPr lang="da-DK" dirty="0" smtClean="0"/>
                        <a:t>: Maximum </a:t>
                      </a:r>
                      <a:r>
                        <a:rPr lang="da-DK" dirty="0" err="1" smtClean="0"/>
                        <a:t>Table</a:t>
                      </a:r>
                      <a:endParaRPr lang="da-DK" dirty="0" smtClean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          ∘.⌈ ⍨ ⍳6  //  ⍨ is ”</a:t>
                      </a:r>
                      <a:r>
                        <a:rPr lang="da-DK" baseline="0" dirty="0" err="1" smtClean="0">
                          <a:latin typeface="APL385 Unicode" panose="020B0709000202000203" pitchFamily="49" charset="0"/>
                        </a:rPr>
                        <a:t>selfie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”: </a:t>
                      </a:r>
                      <a:r>
                        <a:rPr lang="da-DK" baseline="0" dirty="0" err="1" smtClean="0">
                          <a:latin typeface="APL385 Unicode" panose="020B0709000202000203" pitchFamily="49" charset="0"/>
                        </a:rPr>
                        <a:t>f⍨x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 ←→  x f x</a:t>
                      </a:r>
                    </a:p>
                    <a:p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1 2 3 4 5 6</a:t>
                      </a:r>
                    </a:p>
                    <a:p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2 2 3 4 5 6</a:t>
                      </a:r>
                    </a:p>
                    <a:p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3 3 3 4 5 6</a:t>
                      </a:r>
                    </a:p>
                    <a:p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4 4 4 4 5 6</a:t>
                      </a:r>
                    </a:p>
                    <a:p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5 5 5 5 5 6</a:t>
                      </a:r>
                    </a:p>
                    <a:p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6 6 6 6 6 6</a:t>
                      </a:r>
                      <a:endParaRPr lang="da-DK" baseline="0" dirty="0" smtClean="0">
                        <a:latin typeface="APL385 Unicode" panose="020B0709000202000203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Right Triangle 4"/>
          <p:cNvSpPr/>
          <p:nvPr/>
        </p:nvSpPr>
        <p:spPr bwMode="auto">
          <a:xfrm>
            <a:off x="838200" y="4343400"/>
            <a:ext cx="1447800" cy="1524000"/>
          </a:xfrm>
          <a:prstGeom prst="rtTriangle">
            <a:avLst/>
          </a:prstGeom>
          <a:solidFill>
            <a:schemeClr val="accent1">
              <a:alpha val="2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392418" y="5902034"/>
            <a:ext cx="6858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184636" y="5747401"/>
            <a:ext cx="764953" cy="46166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PL385 Unicode" panose="020B0709000202000203" pitchFamily="49" charset="0"/>
              </a:rPr>
              <a:t>⍺&gt;⍵</a:t>
            </a:r>
            <a:endParaRPr lang="en-US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7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620689"/>
            <a:ext cx="8686800" cy="925683"/>
          </a:xfrm>
        </p:spPr>
        <p:txBody>
          <a:bodyPr/>
          <a:lstStyle/>
          <a:p>
            <a:r>
              <a:rPr lang="en-US" dirty="0" smtClean="0"/>
              <a:t>Other Dyalog Operators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1537407"/>
            <a:ext cx="7632849" cy="38893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70618"/>
              </p:ext>
            </p:extLst>
          </p:nvPr>
        </p:nvGraphicFramePr>
        <p:xfrm>
          <a:off x="399997" y="1748862"/>
          <a:ext cx="8501169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733603"/>
                <a:gridCol w="5548366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</a:t>
                      </a:r>
                      <a:r>
                        <a:rPr lang="da-DK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\</a:t>
                      </a:r>
                      <a:endParaRPr lang="en-US" dirty="0">
                        <a:latin typeface="APL385 Unicode" panose="020B0709000202000203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>×\1</a:t>
                      </a:r>
                      <a:r>
                        <a:rPr lang="da-DK" sz="1800" baseline="0" dirty="0" smtClean="0">
                          <a:latin typeface="APL385 Unicode" panose="020B0709000202000203" pitchFamily="49" charset="0"/>
                        </a:rPr>
                        <a:t> 2 3 4</a:t>
                      </a:r>
                      <a:endParaRPr lang="en-US" sz="18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1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 2 6 24 // </a:t>
                      </a:r>
                      <a:r>
                        <a:rPr lang="da-DK" b="1" i="1" baseline="0" dirty="0" smtClean="0">
                          <a:latin typeface="+mn-lt"/>
                        </a:rPr>
                        <a:t>Scan</a:t>
                      </a:r>
                      <a:r>
                        <a:rPr lang="da-DK" i="0" baseline="0" dirty="0" smtClean="0">
                          <a:latin typeface="+mn-lt"/>
                        </a:rPr>
                        <a:t> (</a:t>
                      </a:r>
                      <a:r>
                        <a:rPr lang="da-DK" i="0" baseline="0" dirty="0" err="1" smtClean="0">
                          <a:latin typeface="+mn-lt"/>
                        </a:rPr>
                        <a:t>forgotten</a:t>
                      </a:r>
                      <a:r>
                        <a:rPr lang="da-DK" i="0" baseline="0" dirty="0" smtClean="0">
                          <a:latin typeface="+mn-lt"/>
                        </a:rPr>
                        <a:t> by </a:t>
                      </a:r>
                      <a:r>
                        <a:rPr lang="da-DK" i="0" baseline="0" dirty="0" err="1" smtClean="0">
                          <a:latin typeface="+mn-lt"/>
                        </a:rPr>
                        <a:t>Backus</a:t>
                      </a:r>
                      <a:r>
                        <a:rPr lang="da-DK" i="0" baseline="0" dirty="0" smtClean="0">
                          <a:latin typeface="+mn-lt"/>
                        </a:rPr>
                        <a:t>)</a:t>
                      </a:r>
                      <a:endParaRPr lang="en-US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da-DK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⍨</a:t>
                      </a:r>
                      <a:endParaRPr lang="en-US" dirty="0">
                        <a:latin typeface="APL385 Unicode" panose="020B0709000202000203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>2 ÷⍨ 1</a:t>
                      </a:r>
                      <a:endParaRPr lang="en-US" sz="18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0.5     // </a:t>
                      </a:r>
                      <a:r>
                        <a:rPr lang="da-DK" b="1" i="1" dirty="0" err="1" smtClean="0">
                          <a:latin typeface="+mn-lt"/>
                        </a:rPr>
                        <a:t>Commute</a:t>
                      </a:r>
                      <a:r>
                        <a:rPr lang="da-DK" i="1" dirty="0" smtClean="0">
                          <a:latin typeface="+mn-lt"/>
                        </a:rPr>
                        <a:t>: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÷⍨ is ”</a:t>
                      </a:r>
                      <a:r>
                        <a:rPr lang="da-DK" dirty="0" err="1" smtClean="0">
                          <a:latin typeface="APL385 Unicode" panose="020B0709000202000203" pitchFamily="49" charset="0"/>
                        </a:rPr>
                        <a:t>divide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</a:t>
                      </a:r>
                      <a:r>
                        <a:rPr lang="da-DK" dirty="0" err="1" smtClean="0">
                          <a:latin typeface="APL385 Unicode" panose="020B0709000202000203" pitchFamily="49" charset="0"/>
                        </a:rPr>
                        <a:t>into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”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</a:t>
                      </a:r>
                      <a:r>
                        <a:rPr lang="da-DK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⍣</a:t>
                      </a:r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PL385 Unicode" panose="020B0709000202000203" pitchFamily="49" charset="0"/>
                        </a:rPr>
                        <a:t>{0.5×⍵}⍣3</a:t>
                      </a:r>
                      <a:endParaRPr lang="en-US" sz="18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Power</a:t>
                      </a:r>
                      <a:r>
                        <a:rPr lang="en-US" i="1" dirty="0" smtClean="0"/>
                        <a:t>:</a:t>
                      </a:r>
                      <a:r>
                        <a:rPr lang="en-US" dirty="0" smtClean="0"/>
                        <a:t> Apply function</a:t>
                      </a:r>
                      <a:r>
                        <a:rPr lang="en-US" baseline="0" dirty="0" smtClean="0"/>
                        <a:t> (h</a:t>
                      </a:r>
                      <a:r>
                        <a:rPr lang="en-US" dirty="0" smtClean="0"/>
                        <a:t>alve) three 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</a:t>
                      </a:r>
                      <a:r>
                        <a:rPr lang="da-DK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⍣</a:t>
                      </a:r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PL385 Unicode" panose="020B0709000202000203" pitchFamily="49" charset="0"/>
                        </a:rPr>
                        <a:t>{1+÷⍵}⍣≡1</a:t>
                      </a:r>
                      <a:br>
                        <a:rPr lang="en-US" sz="1800" dirty="0" smtClean="0">
                          <a:latin typeface="APL385 Unicode" panose="020B0709000202000203" pitchFamily="49" charset="0"/>
                        </a:rPr>
                      </a:br>
                      <a:r>
                        <a:rPr lang="en-US" sz="1800" dirty="0" smtClean="0">
                          <a:latin typeface="APL385 Unicode" panose="020B0709000202000203" pitchFamily="49" charset="0"/>
                        </a:rPr>
                        <a:t>1.618033989</a:t>
                      </a:r>
                      <a:endParaRPr lang="en-US" sz="18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Apply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until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(f⍣(n-1))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g(</a:t>
                      </a:r>
                      <a:r>
                        <a:rPr lang="da-DK" baseline="0" dirty="0" err="1" smtClean="0">
                          <a:latin typeface="APL385 Unicode" panose="020B0709000202000203" pitchFamily="49" charset="0"/>
                        </a:rPr>
                        <a:t>f⍣n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)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returns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1</a:t>
                      </a:r>
                      <a:r>
                        <a:rPr lang="da-DK" baseline="0" dirty="0" smtClean="0"/>
                        <a:t> (true)</a:t>
                      </a:r>
                      <a:br>
                        <a:rPr lang="da-DK" baseline="0" dirty="0" smtClean="0"/>
                      </a:br>
                      <a:r>
                        <a:rPr lang="da-DK" baseline="0" dirty="0" smtClean="0"/>
                        <a:t>(</a:t>
                      </a:r>
                      <a:r>
                        <a:rPr lang="da-DK" baseline="0" dirty="0" err="1" smtClean="0"/>
                        <a:t>Computes</a:t>
                      </a:r>
                      <a:r>
                        <a:rPr lang="da-DK" baseline="0" dirty="0" smtClean="0"/>
                        <a:t> the ”golden ratio”/Phi)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</a:t>
                      </a:r>
                      <a:r>
                        <a:rPr lang="da-DK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⍤</a:t>
                      </a:r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>,⍤2</a:t>
                      </a:r>
                      <a:endParaRPr lang="en-US" sz="18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dirty="0" smtClean="0"/>
                        <a:t>Rank</a:t>
                      </a:r>
                      <a:r>
                        <a:rPr lang="da-DK" i="1" dirty="0" smtClean="0"/>
                        <a:t>: </a:t>
                      </a:r>
                      <a:r>
                        <a:rPr lang="da-DK" dirty="0" err="1" smtClean="0"/>
                        <a:t>Apply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f</a:t>
                      </a:r>
                      <a:r>
                        <a:rPr lang="da-DK" dirty="0" smtClean="0"/>
                        <a:t> to</a:t>
                      </a:r>
                      <a:r>
                        <a:rPr lang="da-DK" baseline="0" dirty="0" smtClean="0"/>
                        <a:t> sub-arrays of </a:t>
                      </a:r>
                      <a:r>
                        <a:rPr lang="da-DK" baseline="0" dirty="0" err="1" smtClean="0"/>
                        <a:t>specified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ranks</a:t>
                      </a:r>
                      <a:r>
                        <a:rPr lang="da-DK" baseline="0" dirty="0" smtClean="0"/>
                        <a:t/>
                      </a:r>
                      <a:br>
                        <a:rPr lang="da-DK" baseline="0" dirty="0" smtClean="0"/>
                      </a:br>
                      <a:r>
                        <a:rPr lang="da-DK" baseline="0" dirty="0" err="1" smtClean="0"/>
                        <a:t>Example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combines</a:t>
                      </a:r>
                      <a:r>
                        <a:rPr lang="da-DK" baseline="0" dirty="0" smtClean="0"/>
                        <a:t> last 2 dimensions </a:t>
                      </a:r>
                      <a:r>
                        <a:rPr lang="da-DK" baseline="0" dirty="0" err="1" smtClean="0"/>
                        <a:t>into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da-DK" dirty="0" smtClean="0">
                          <a:latin typeface="APL385 Unicode" panose="020B0709000202000203" pitchFamily="49" charset="0"/>
                          <a:cs typeface="Courier New" panose="02070309020205020404" pitchFamily="49" charset="0"/>
                        </a:rPr>
                        <a:t> ⌸</a:t>
                      </a:r>
                      <a:endParaRPr lang="en-US" dirty="0">
                        <a:latin typeface="APL385 Unicode" panose="020B0709000202000203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PL385 Unicode" panose="020B0709000202000203" pitchFamily="49" charset="0"/>
                        </a:rPr>
                        <a:t>keys{+/⍵}⌸</a:t>
                      </a:r>
                      <a:r>
                        <a:rPr lang="en-US" sz="1600" baseline="0" dirty="0" smtClean="0">
                          <a:latin typeface="APL385 Unicode" panose="020B0709000202000203" pitchFamily="49" charset="0"/>
                        </a:rPr>
                        <a:t> x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dirty="0" err="1" smtClean="0">
                          <a:latin typeface="+mn-lt"/>
                        </a:rPr>
                        <a:t>Key</a:t>
                      </a:r>
                      <a:r>
                        <a:rPr lang="da-DK" i="1" dirty="0" smtClean="0">
                          <a:latin typeface="+mn-lt"/>
                        </a:rPr>
                        <a:t>:</a:t>
                      </a:r>
                      <a:r>
                        <a:rPr lang="da-DK" i="0" dirty="0" smtClean="0">
                          <a:latin typeface="+mn-lt"/>
                        </a:rPr>
                        <a:t> </a:t>
                      </a:r>
                      <a:r>
                        <a:rPr lang="da-DK" i="0" dirty="0" err="1" smtClean="0">
                          <a:latin typeface="+mn-lt"/>
                        </a:rPr>
                        <a:t>Similar</a:t>
                      </a:r>
                      <a:r>
                        <a:rPr lang="da-DK" i="0" dirty="0" smtClean="0">
                          <a:latin typeface="+mn-lt"/>
                        </a:rPr>
                        <a:t> to SQL GROUP BY; </a:t>
                      </a:r>
                      <a:r>
                        <a:rPr lang="da-DK" i="0" dirty="0" err="1" smtClean="0">
                          <a:latin typeface="+mn-lt"/>
                        </a:rPr>
                        <a:t>applies</a:t>
                      </a:r>
                      <a:r>
                        <a:rPr lang="da-DK" i="0" baseline="0" dirty="0" smtClean="0">
                          <a:latin typeface="+mn-lt"/>
                        </a:rPr>
                        <a:t> </a:t>
                      </a:r>
                      <a:r>
                        <a:rPr lang="da-DK" i="0" baseline="0" dirty="0" smtClean="0">
                          <a:latin typeface="APL385 Unicode" panose="020B0709000202000203" pitchFamily="49" charset="0"/>
                        </a:rPr>
                        <a:t>f</a:t>
                      </a:r>
                      <a:r>
                        <a:rPr lang="da-DK" i="0" baseline="0" dirty="0" smtClean="0">
                          <a:latin typeface="+mn-lt"/>
                        </a:rPr>
                        <a:t> to </a:t>
                      </a:r>
                      <a:r>
                        <a:rPr lang="da-DK" i="0" baseline="0" dirty="0" err="1" smtClean="0">
                          <a:latin typeface="+mn-lt"/>
                        </a:rPr>
                        <a:t>groups</a:t>
                      </a:r>
                      <a:r>
                        <a:rPr lang="da-DK" i="0" baseline="0" dirty="0" smtClean="0">
                          <a:latin typeface="+mn-lt"/>
                        </a:rPr>
                        <a:t> of items </a:t>
                      </a:r>
                      <a:r>
                        <a:rPr lang="da-DK" i="0" baseline="0" dirty="0" err="1" smtClean="0">
                          <a:latin typeface="+mn-lt"/>
                        </a:rPr>
                        <a:t>corresponding</a:t>
                      </a:r>
                      <a:r>
                        <a:rPr lang="da-DK" i="0" baseline="0" dirty="0" smtClean="0">
                          <a:latin typeface="+mn-lt"/>
                        </a:rPr>
                        <a:t> to </a:t>
                      </a:r>
                      <a:r>
                        <a:rPr lang="da-DK" i="0" baseline="0" dirty="0" err="1" smtClean="0">
                          <a:latin typeface="+mn-lt"/>
                        </a:rPr>
                        <a:t>each</a:t>
                      </a:r>
                      <a:r>
                        <a:rPr lang="da-DK" i="0" baseline="0" dirty="0" smtClean="0">
                          <a:latin typeface="+mn-lt"/>
                        </a:rPr>
                        <a:t> </a:t>
                      </a:r>
                      <a:r>
                        <a:rPr lang="da-DK" i="0" baseline="0" dirty="0" err="1" smtClean="0">
                          <a:latin typeface="+mn-lt"/>
                        </a:rPr>
                        <a:t>unique</a:t>
                      </a:r>
                      <a:r>
                        <a:rPr lang="da-DK" i="0" baseline="0" dirty="0" smtClean="0">
                          <a:latin typeface="+mn-lt"/>
                        </a:rPr>
                        <a:t> </a:t>
                      </a:r>
                      <a:r>
                        <a:rPr lang="da-DK" i="0" baseline="0" dirty="0" err="1" smtClean="0">
                          <a:latin typeface="+mn-lt"/>
                        </a:rPr>
                        <a:t>key</a:t>
                      </a:r>
                      <a:r>
                        <a:rPr lang="da-DK" i="0" baseline="0" dirty="0" smtClean="0">
                          <a:latin typeface="+mn-lt"/>
                        </a:rPr>
                        <a:t> </a:t>
                      </a:r>
                      <a:r>
                        <a:rPr lang="da-DK" i="0" baseline="0" dirty="0" err="1" smtClean="0">
                          <a:latin typeface="+mn-lt"/>
                        </a:rPr>
                        <a:t>value</a:t>
                      </a:r>
                      <a:r>
                        <a:rPr lang="da-DK" i="0" baseline="0" dirty="0" smtClean="0">
                          <a:latin typeface="+mn-lt"/>
                        </a:rPr>
                        <a:t>.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</a:t>
                      </a:r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>∥</a:t>
                      </a:r>
                      <a:endParaRPr lang="en-US" dirty="0">
                        <a:latin typeface="APL385 Unicode" panose="020B0709000202000203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dirty="0" smtClean="0">
                          <a:latin typeface="+mn-lt"/>
                        </a:rPr>
                        <a:t>Parallel</a:t>
                      </a:r>
                      <a:r>
                        <a:rPr lang="da-DK" i="1" dirty="0" smtClean="0">
                          <a:latin typeface="+mn-lt"/>
                        </a:rPr>
                        <a:t>: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Experimental</a:t>
                      </a:r>
                      <a:r>
                        <a:rPr lang="da-DK" dirty="0" smtClean="0"/>
                        <a:t> in Dyalog v14.0: </a:t>
                      </a:r>
                      <a:r>
                        <a:rPr lang="da-DK" dirty="0" err="1" smtClean="0"/>
                        <a:t>Derives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asynchronous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function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which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immediately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returns</a:t>
                      </a:r>
                      <a:r>
                        <a:rPr lang="da-DK" dirty="0" smtClean="0"/>
                        <a:t> a future:</a:t>
                      </a:r>
                      <a:r>
                        <a:rPr lang="da-DK" baseline="0" dirty="0" smtClean="0"/>
                        <a:t> Futures </a:t>
                      </a:r>
                      <a:r>
                        <a:rPr lang="da-DK" baseline="0" dirty="0" err="1" smtClean="0"/>
                        <a:t>block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when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value</a:t>
                      </a:r>
                      <a:r>
                        <a:rPr lang="da-DK" baseline="0" dirty="0" smtClean="0"/>
                        <a:t> is </a:t>
                      </a:r>
                      <a:r>
                        <a:rPr lang="da-DK" b="1" i="1" baseline="0" dirty="0" err="1" smtClean="0"/>
                        <a:t>required</a:t>
                      </a:r>
                      <a:r>
                        <a:rPr lang="da-DK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3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620689"/>
            <a:ext cx="8686800" cy="925683"/>
          </a:xfrm>
        </p:spPr>
        <p:txBody>
          <a:bodyPr/>
          <a:lstStyle/>
          <a:p>
            <a:r>
              <a:rPr lang="en-US" dirty="0" smtClean="0"/>
              <a:t>“Point-Free”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1537407"/>
            <a:ext cx="7632849" cy="38893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48207"/>
              </p:ext>
            </p:extLst>
          </p:nvPr>
        </p:nvGraphicFramePr>
        <p:xfrm>
          <a:off x="304800" y="1447800"/>
          <a:ext cx="850116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752600"/>
                <a:gridCol w="5529369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 g</a:t>
                      </a:r>
                      <a:r>
                        <a:rPr lang="da-DK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(f + g)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 y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/>
                      </a:r>
                      <a:br>
                        <a:rPr lang="da-DK" dirty="0" smtClean="0">
                          <a:latin typeface="APL385 Unicode" panose="020B0709000202000203" pitchFamily="49" charset="0"/>
                        </a:rPr>
                      </a:br>
                      <a:r>
                        <a:rPr lang="da-DK" dirty="0" err="1" smtClean="0">
                          <a:latin typeface="APL385 Unicode" panose="020B0709000202000203" pitchFamily="49" charset="0"/>
                        </a:rPr>
                        <a:t>mean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←+⌿ ÷ ≢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smtClean="0"/>
                        <a:t>Fork:   </a:t>
                      </a:r>
                      <a:r>
                        <a:rPr lang="da-DK" i="1" dirty="0" smtClean="0">
                          <a:latin typeface="APL385 Unicode" panose="020B0709000202000203" pitchFamily="49" charset="0"/>
                        </a:rPr>
                        <a:t>   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(f g h) ⍵ ←→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   (f ⍵) g   (h ⍵)</a:t>
                      </a:r>
                      <a:br>
                        <a:rPr lang="da-DK" baseline="0" dirty="0" smtClean="0">
                          <a:latin typeface="APL385 Unicode" panose="020B0709000202000203" pitchFamily="49" charset="0"/>
                        </a:rPr>
                      </a:b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…or…</a:t>
                      </a:r>
                      <a:r>
                        <a:rPr lang="da-DK" sz="400" baseline="0" dirty="0" smtClean="0">
                          <a:latin typeface="APL385 Unicode" panose="020B0709000202000203" pitchFamily="49" charset="0"/>
                        </a:rPr>
                        <a:t> 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 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⍺ (f g h) ⍵ ←→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 (⍺ f ⍵) g (⍺ h ⍵)</a:t>
                      </a:r>
                      <a:endParaRPr lang="en-US" dirty="0" smtClean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</a:t>
                      </a:r>
                      <a:r>
                        <a:rPr lang="da-DK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>
                          <a:latin typeface="APL385 Unicode" panose="020B0709000202000203" pitchFamily="49" charset="0"/>
                        </a:rPr>
                        <a:t>intdiv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←⌊÷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i="1" dirty="0" err="1" smtClean="0">
                          <a:latin typeface="+mn-lt"/>
                        </a:rPr>
                        <a:t>Atop</a:t>
                      </a:r>
                      <a:r>
                        <a:rPr lang="da-DK" i="1" dirty="0" smtClean="0">
                          <a:latin typeface="+mn-lt"/>
                        </a:rPr>
                        <a:t>:   </a:t>
                      </a:r>
                      <a:r>
                        <a:rPr lang="da-DK" i="1" dirty="0" smtClean="0">
                          <a:latin typeface="APL385 Unicode" panose="020B0709000202000203" pitchFamily="49" charset="0"/>
                        </a:rPr>
                        <a:t> </a:t>
                      </a:r>
                      <a:r>
                        <a:rPr lang="da-DK" i="0" baseline="0" dirty="0" smtClean="0">
                          <a:latin typeface="APL385 Unicode" panose="020B0709000202000203" pitchFamily="49" charset="0"/>
                        </a:rPr>
                        <a:t> 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  (g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 h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) ⍵ ←→         g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    h 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…or…</a:t>
                      </a:r>
                      <a:r>
                        <a:rPr lang="da-DK" sz="400" baseline="0" dirty="0" smtClean="0">
                          <a:latin typeface="APL385 Unicode" panose="020B0709000202000203" pitchFamily="49" charset="0"/>
                        </a:rPr>
                        <a:t> 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 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⍺   (g h) ⍵ ←→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         g (⍺ h ⍵)</a:t>
                      </a:r>
                      <a:endParaRPr lang="en-US" dirty="0" smtClean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x∘f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f∘y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PL385 Unicode" panose="020B0709000202000203" pitchFamily="49" charset="0"/>
                        </a:rPr>
                        <a:t>a32  ←32∘+</a:t>
                      </a:r>
                      <a:br>
                        <a:rPr lang="en-GB" dirty="0" smtClean="0">
                          <a:latin typeface="APL385 Unicode" panose="020B0709000202000203" pitchFamily="49" charset="0"/>
                        </a:rPr>
                      </a:br>
                      <a:r>
                        <a:rPr lang="en-GB" dirty="0" smtClean="0">
                          <a:latin typeface="APL385 Unicode" panose="020B0709000202000203" pitchFamily="49" charset="0"/>
                        </a:rPr>
                        <a:t>scale←×∘1.8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+mn-lt"/>
                        </a:rPr>
                        <a:t>Composition: 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(⍺∘g) ⍵ ←→       ⍺ g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      ⍵</a:t>
                      </a:r>
                      <a:br>
                        <a:rPr lang="da-DK" baseline="0" dirty="0" smtClean="0">
                          <a:latin typeface="APL385 Unicode" panose="020B0709000202000203" pitchFamily="49" charset="0"/>
                        </a:rPr>
                      </a:br>
                      <a:r>
                        <a:rPr lang="da-DK" sz="400" baseline="0" dirty="0" smtClean="0">
                          <a:latin typeface="APL385 Unicode" panose="020B0709000202000203" pitchFamily="49" charset="0"/>
                        </a:rPr>
                        <a:t> 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          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(g∘⍵) ⍺ ←→       ⍺ g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      ⍵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f∘g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PL385 Unicode" panose="020B0709000202000203" pitchFamily="49" charset="0"/>
                        </a:rPr>
                        <a:t>f←a32∘scale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+mn-lt"/>
                        </a:rPr>
                        <a:t>Composition:   </a:t>
                      </a:r>
                      <a:r>
                        <a:rPr lang="en-US" dirty="0" err="1" smtClean="0">
                          <a:latin typeface="APL385 Unicode" panose="020B0709000202000203" pitchFamily="49" charset="0"/>
                        </a:rPr>
                        <a:t>f∘g</a:t>
                      </a:r>
                      <a:r>
                        <a:rPr lang="en-US" dirty="0" smtClean="0">
                          <a:latin typeface="APL385 Unicode" panose="020B0709000202000203" pitchFamily="49" charset="0"/>
                        </a:rPr>
                        <a:t>  ⍵ ←→    f    g      ⍵</a:t>
                      </a:r>
                      <a:br>
                        <a:rPr lang="en-US" dirty="0" smtClean="0">
                          <a:latin typeface="APL385 Unicode" panose="020B0709000202000203" pitchFamily="49" charset="0"/>
                        </a:rPr>
                      </a:br>
                      <a:r>
                        <a:rPr lang="en-US" sz="300" dirty="0" smtClean="0">
                          <a:latin typeface="APL385 Unicode" panose="020B0709000202000203" pitchFamily="49" charset="0"/>
                        </a:rPr>
                        <a:t> </a:t>
                      </a:r>
                      <a:r>
                        <a:rPr lang="en-US" dirty="0" smtClean="0">
                          <a:latin typeface="APL385 Unicode" panose="020B0709000202000203" pitchFamily="49" charset="0"/>
                        </a:rPr>
                        <a:t>      ⍺    </a:t>
                      </a:r>
                      <a:r>
                        <a:rPr lang="en-US" dirty="0" err="1" smtClean="0">
                          <a:latin typeface="APL385 Unicode" panose="020B0709000202000203" pitchFamily="49" charset="0"/>
                        </a:rPr>
                        <a:t>f∘g</a:t>
                      </a:r>
                      <a:r>
                        <a:rPr lang="en-US" dirty="0" smtClean="0">
                          <a:latin typeface="APL385 Unicode" panose="020B0709000202000203" pitchFamily="49" charset="0"/>
                        </a:rPr>
                        <a:t>  ⍵ ←→  ⍺ f    g      ⍵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22</a:t>
            </a:fld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65951"/>
              </p:ext>
            </p:extLst>
          </p:nvPr>
        </p:nvGraphicFramePr>
        <p:xfrm>
          <a:off x="313901" y="5105400"/>
          <a:ext cx="852529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691"/>
                <a:gridCol w="3066631"/>
                <a:gridCol w="3963977"/>
              </a:tblGrid>
              <a:tr h="142240">
                <a:tc>
                  <a:txBody>
                    <a:bodyPr/>
                    <a:lstStyle/>
                    <a:p>
                      <a:r>
                        <a:rPr lang="da-DK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inop</a:t>
                      </a:r>
                      <a:r>
                        <a:rPr lang="da-D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APL385 Unicode" panose="020B0709000202000203" pitchFamily="49" charset="0"/>
                          <a:ea typeface="+mn-ea"/>
                          <a:cs typeface="+mn-cs"/>
                        </a:rPr>
                        <a:t>fixpoint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PL385 Unicode" panose="020B0709000202000203" pitchFamily="49" charset="0"/>
                          <a:ea typeface="+mn-ea"/>
                          <a:cs typeface="+mn-cs"/>
                        </a:rPr>
                        <a:t> ← ⍣ ≡</a:t>
                      </a:r>
                      <a:b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PL385 Unicode" panose="020B0709000202000203" pitchFamily="49" charset="0"/>
                          <a:ea typeface="+mn-ea"/>
                          <a:cs typeface="+mn-cs"/>
                        </a:rPr>
                      </a:b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PL385 Unicode" panose="020B0709000202000203" pitchFamily="49" charset="0"/>
                          <a:ea typeface="+mn-ea"/>
                          <a:cs typeface="+mn-cs"/>
                        </a:rPr>
                        <a:t>inverse  ← ⍣ ¯1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f (dop g) ←→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   f dop g</a:t>
                      </a:r>
                      <a:endParaRPr lang="en-US" dirty="0" smtClean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2749" y="4572000"/>
            <a:ext cx="413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Currying Infix Operator</a:t>
            </a:r>
            <a:endParaRPr 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44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620689"/>
            <a:ext cx="8991600" cy="925683"/>
          </a:xfrm>
        </p:spPr>
        <p:txBody>
          <a:bodyPr/>
          <a:lstStyle/>
          <a:p>
            <a:r>
              <a:rPr lang="en-US" dirty="0" smtClean="0"/>
              <a:t>Look Ma, No Loops!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1537407"/>
            <a:ext cx="7632849" cy="824793"/>
          </a:xfrm>
        </p:spPr>
        <p:txBody>
          <a:bodyPr/>
          <a:lstStyle/>
          <a:p>
            <a:pPr marL="0" indent="0">
              <a:buNone/>
            </a:pPr>
            <a:r>
              <a:rPr lang="da-DK" sz="2000" dirty="0" smtClean="0"/>
              <a:t>The </a:t>
            </a:r>
            <a:r>
              <a:rPr lang="da-DK" sz="2000" dirty="0" err="1" smtClean="0"/>
              <a:t>fact</a:t>
            </a:r>
            <a:r>
              <a:rPr lang="da-DK" sz="2000" dirty="0" smtClean="0"/>
              <a:t> </a:t>
            </a:r>
            <a:r>
              <a:rPr lang="da-DK" sz="2000" dirty="0" err="1" smtClean="0"/>
              <a:t>that</a:t>
            </a:r>
            <a:r>
              <a:rPr lang="da-DK" sz="2000" dirty="0" smtClean="0"/>
              <a:t> </a:t>
            </a:r>
            <a:r>
              <a:rPr lang="da-DK" sz="2000" i="1" dirty="0" err="1" smtClean="0"/>
              <a:t>map</a:t>
            </a:r>
            <a:r>
              <a:rPr lang="da-DK" sz="2000" dirty="0" smtClean="0"/>
              <a:t> is implicit, and </a:t>
            </a:r>
            <a:r>
              <a:rPr lang="da-DK" sz="2000" i="1" dirty="0" err="1" smtClean="0"/>
              <a:t>indexing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done </a:t>
            </a:r>
            <a:r>
              <a:rPr lang="da-DK" sz="2000" dirty="0" err="1" smtClean="0"/>
              <a:t>using</a:t>
            </a:r>
            <a:r>
              <a:rPr lang="da-DK" sz="2000" dirty="0" smtClean="0"/>
              <a:t> arrays, </a:t>
            </a:r>
            <a:r>
              <a:rPr lang="da-DK" sz="2000" dirty="0" err="1" smtClean="0"/>
              <a:t>encourages</a:t>
            </a:r>
            <a:r>
              <a:rPr lang="da-DK" sz="2000" dirty="0" smtClean="0"/>
              <a:t> ”switch </a:t>
            </a:r>
            <a:r>
              <a:rPr lang="da-DK" sz="2000" dirty="0" err="1" smtClean="0"/>
              <a:t>free</a:t>
            </a:r>
            <a:r>
              <a:rPr lang="da-DK" sz="2000" dirty="0" smtClean="0"/>
              <a:t>” </a:t>
            </a:r>
            <a:r>
              <a:rPr lang="da-DK" sz="2000" dirty="0" err="1" smtClean="0"/>
              <a:t>logic</a:t>
            </a:r>
            <a:r>
              <a:rPr lang="da-DK" sz="2000" dirty="0" smtClean="0"/>
              <a:t>. </a:t>
            </a:r>
            <a:r>
              <a:rPr lang="da-DK" sz="2000" dirty="0" err="1" smtClean="0"/>
              <a:t>Your</a:t>
            </a:r>
            <a:r>
              <a:rPr lang="da-DK" sz="2000" dirty="0" smtClean="0"/>
              <a:t> data </a:t>
            </a:r>
            <a:r>
              <a:rPr lang="da-DK" sz="2000" dirty="0" err="1" smtClean="0"/>
              <a:t>structure</a:t>
            </a:r>
            <a:r>
              <a:rPr lang="da-DK" sz="2000" dirty="0" smtClean="0"/>
              <a:t> </a:t>
            </a:r>
            <a:r>
              <a:rPr lang="da-DK" sz="2000" dirty="0" err="1" smtClean="0"/>
              <a:t>acts</a:t>
            </a:r>
            <a:r>
              <a:rPr lang="da-DK" sz="2000" dirty="0" smtClean="0"/>
              <a:t> as a ”</a:t>
            </a:r>
            <a:r>
              <a:rPr lang="da-DK" sz="2000" dirty="0" err="1" smtClean="0"/>
              <a:t>control</a:t>
            </a:r>
            <a:r>
              <a:rPr lang="da-DK" sz="2000" dirty="0" smtClean="0"/>
              <a:t> </a:t>
            </a:r>
            <a:r>
              <a:rPr lang="da-DK" sz="2000" dirty="0" err="1" smtClean="0"/>
              <a:t>structure</a:t>
            </a:r>
            <a:r>
              <a:rPr lang="da-DK" sz="2000" dirty="0" smtClean="0"/>
              <a:t>”:</a:t>
            </a:r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    </a:t>
            </a:r>
            <a:r>
              <a:rPr lang="da-DK" sz="2000" dirty="0" smtClean="0">
                <a:latin typeface="APL385 Unicode" panose="020B0709000202000203" pitchFamily="49" charset="0"/>
              </a:rPr>
              <a:t> </a:t>
            </a:r>
            <a:endParaRPr lang="da-DK" sz="2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23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19975"/>
              </p:ext>
            </p:extLst>
          </p:nvPr>
        </p:nvGraphicFramePr>
        <p:xfrm>
          <a:off x="286880" y="2569686"/>
          <a:ext cx="8617865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/>
                <a:gridCol w="3383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>    data←2</a:t>
                      </a:r>
                      <a:r>
                        <a:rPr lang="da-DK" sz="1800" baseline="0" dirty="0" smtClean="0">
                          <a:latin typeface="APL385 Unicode" panose="020B0709000202000203" pitchFamily="49" charset="0"/>
                        </a:rPr>
                        <a:t> 7 15 60</a:t>
                      </a:r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/>
                      </a:r>
                      <a:br>
                        <a:rPr lang="da-DK" sz="1800" dirty="0" smtClean="0">
                          <a:latin typeface="APL385 Unicode" panose="020B0709000202000203" pitchFamily="49" charset="0"/>
                        </a:rPr>
                      </a:br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>    data ⌈ 5</a:t>
                      </a:r>
                      <a:br>
                        <a:rPr lang="da-DK" sz="1800" dirty="0" smtClean="0">
                          <a:latin typeface="APL385 Unicode" panose="020B0709000202000203" pitchFamily="49" charset="0"/>
                        </a:rPr>
                      </a:br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>5 7</a:t>
                      </a:r>
                      <a:r>
                        <a:rPr lang="da-DK" sz="1800" baseline="0" dirty="0" smtClean="0">
                          <a:latin typeface="APL385 Unicode" panose="020B0709000202000203" pitchFamily="49" charset="0"/>
                        </a:rPr>
                        <a:t> 15 60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smtClean="0">
                          <a:latin typeface="+mn-lt"/>
                        </a:rPr>
                        <a:t>if data[i]&gt;5 </a:t>
                      </a:r>
                      <a:br>
                        <a:rPr lang="da-DK" sz="1800" dirty="0" smtClean="0">
                          <a:latin typeface="+mn-lt"/>
                        </a:rPr>
                      </a:br>
                      <a:r>
                        <a:rPr lang="da-DK" sz="1800" dirty="0" err="1" smtClean="0">
                          <a:latin typeface="+mn-lt"/>
                        </a:rPr>
                        <a:t>then</a:t>
                      </a:r>
                      <a:r>
                        <a:rPr lang="da-DK" sz="1800" dirty="0" smtClean="0">
                          <a:latin typeface="+mn-lt"/>
                        </a:rPr>
                        <a:t> data[i] </a:t>
                      </a:r>
                      <a:r>
                        <a:rPr lang="da-DK" sz="1800" dirty="0" err="1" smtClean="0">
                          <a:latin typeface="+mn-lt"/>
                        </a:rPr>
                        <a:t>else</a:t>
                      </a:r>
                      <a:r>
                        <a:rPr lang="da-DK" sz="1800" dirty="0" smtClean="0">
                          <a:latin typeface="+mn-lt"/>
                        </a:rPr>
                        <a:t>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>    data + 1 × data ∊ 3 7 15</a:t>
                      </a:r>
                      <a:br>
                        <a:rPr lang="da-DK" sz="1800" dirty="0" smtClean="0">
                          <a:latin typeface="APL385 Unicode" panose="020B0709000202000203" pitchFamily="49" charset="0"/>
                        </a:rPr>
                      </a:br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>2 8</a:t>
                      </a:r>
                      <a:r>
                        <a:rPr lang="da-DK" sz="1800" baseline="0" dirty="0" smtClean="0">
                          <a:latin typeface="APL385 Unicode" panose="020B0709000202000203" pitchFamily="49" charset="0"/>
                        </a:rPr>
                        <a:t> 16 60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 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PL385 Unicode" panose="020B0709000202000203" pitchFamily="49" charset="0"/>
                          <a:ea typeface="+mn-ea"/>
                          <a:cs typeface="+mn-cs"/>
                        </a:rPr>
                        <a:t>   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APL385 Unicode" panose="020B0709000202000203" pitchFamily="49" charset="0"/>
                          <a:ea typeface="+mn-ea"/>
                          <a:cs typeface="+mn-cs"/>
                        </a:rPr>
                        <a:t>x×flags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PL385 Unicode" panose="020B0709000202000203" pitchFamily="49" charset="0"/>
                          <a:ea typeface="+mn-ea"/>
                          <a:cs typeface="+mn-cs"/>
                        </a:rPr>
                        <a:t>) + y×~flags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flags[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 then x else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PL385 Unicode" panose="020B0709000202000203" pitchFamily="49" charset="0"/>
                        </a:rPr>
                        <a:t>    ages←</a:t>
                      </a:r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>'</a:t>
                      </a:r>
                      <a:r>
                        <a:rPr lang="da-DK" sz="1800" dirty="0" err="1" smtClean="0">
                          <a:latin typeface="APL385 Unicode" panose="020B0709000202000203" pitchFamily="49" charset="0"/>
                        </a:rPr>
                        <a:t>child</a:t>
                      </a:r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>' '</a:t>
                      </a:r>
                      <a:r>
                        <a:rPr lang="da-DK" sz="1800" dirty="0" err="1" smtClean="0">
                          <a:latin typeface="APL385 Unicode" panose="020B0709000202000203" pitchFamily="49" charset="0"/>
                        </a:rPr>
                        <a:t>young</a:t>
                      </a:r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>' '20s' 'old'</a:t>
                      </a:r>
                      <a:br>
                        <a:rPr lang="da-DK" sz="1800" dirty="0" smtClean="0">
                          <a:latin typeface="APL385 Unicode" panose="020B0709000202000203" pitchFamily="49" charset="0"/>
                        </a:rPr>
                      </a:br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>    ages[1⌈4⌊data(⌈÷)10]</a:t>
                      </a:r>
                      <a:br>
                        <a:rPr lang="da-DK" sz="1800" dirty="0" smtClean="0">
                          <a:latin typeface="APL385 Unicode" panose="020B0709000202000203" pitchFamily="49" charset="0"/>
                        </a:rPr>
                      </a:br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> </a:t>
                      </a:r>
                      <a:r>
                        <a:rPr lang="da-DK" sz="1800" dirty="0" err="1" smtClean="0">
                          <a:latin typeface="APL385 Unicode" panose="020B0709000202000203" pitchFamily="49" charset="0"/>
                        </a:rPr>
                        <a:t>child</a:t>
                      </a:r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>  </a:t>
                      </a:r>
                      <a:r>
                        <a:rPr lang="da-DK" sz="1800" dirty="0" err="1" smtClean="0">
                          <a:latin typeface="APL385 Unicode" panose="020B0709000202000203" pitchFamily="49" charset="0"/>
                        </a:rPr>
                        <a:t>child</a:t>
                      </a:r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>  </a:t>
                      </a:r>
                      <a:r>
                        <a:rPr lang="da-DK" sz="1800" dirty="0" err="1" smtClean="0">
                          <a:latin typeface="APL385 Unicode" panose="020B0709000202000203" pitchFamily="49" charset="0"/>
                        </a:rPr>
                        <a:t>young</a:t>
                      </a:r>
                      <a:r>
                        <a:rPr lang="da-DK" sz="1800" dirty="0" smtClean="0">
                          <a:latin typeface="APL385 Unicode" panose="020B0709000202000203" pitchFamily="49" charset="0"/>
                        </a:rPr>
                        <a:t>  old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“bucketing”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4" y="5791200"/>
            <a:ext cx="712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NB: This stuff is *really* easy for a compiler to </a:t>
            </a:r>
            <a:r>
              <a:rPr lang="en-US" sz="2000" b="1" dirty="0" err="1" smtClean="0">
                <a:latin typeface="+mn-lt"/>
              </a:rPr>
              <a:t>parallelise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477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620689"/>
            <a:ext cx="8686800" cy="925683"/>
          </a:xfrm>
        </p:spPr>
        <p:txBody>
          <a:bodyPr/>
          <a:lstStyle/>
          <a:p>
            <a:r>
              <a:rPr lang="en-US" dirty="0" smtClean="0"/>
              <a:t>User-Defined </a:t>
            </a:r>
            <a:r>
              <a:rPr lang="en-US" dirty="0" err="1" smtClean="0"/>
              <a:t>Fns</a:t>
            </a:r>
            <a:r>
              <a:rPr lang="en-US" dirty="0" smtClean="0"/>
              <a:t> and 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1537407"/>
            <a:ext cx="7632849" cy="38893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34963"/>
              </p:ext>
            </p:extLst>
          </p:nvPr>
        </p:nvGraphicFramePr>
        <p:xfrm>
          <a:off x="758474" y="1537407"/>
          <a:ext cx="7629949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80"/>
                <a:gridCol w="3624369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  </a:t>
                      </a:r>
                      <a:r>
                        <a:rPr lang="da-DK" dirty="0" err="1" smtClean="0">
                          <a:latin typeface="APL385 Unicode" panose="020B0709000202000203" pitchFamily="49" charset="0"/>
                        </a:rPr>
                        <a:t>avg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←{(+⌿⍵)÷≢⍵}</a:t>
                      </a:r>
                      <a:br>
                        <a:rPr lang="da-DK" dirty="0" smtClean="0">
                          <a:latin typeface="APL385 Unicode" panose="020B0709000202000203" pitchFamily="49" charset="0"/>
                        </a:rPr>
                      </a:b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  </a:t>
                      </a:r>
                      <a:r>
                        <a:rPr lang="da-DK" dirty="0" err="1" smtClean="0">
                          <a:latin typeface="APL385 Unicode" panose="020B0709000202000203" pitchFamily="49" charset="0"/>
                        </a:rPr>
                        <a:t>avg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1 2 3 4</a:t>
                      </a:r>
                      <a:br>
                        <a:rPr lang="da-DK" dirty="0" smtClean="0">
                          <a:latin typeface="APL385 Unicode" panose="020B0709000202000203" pitchFamily="49" charset="0"/>
                        </a:rPr>
                      </a:b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 smtClean="0">
                          <a:latin typeface="+mn-lt"/>
                        </a:rPr>
                        <a:t>Prefix</a:t>
                      </a:r>
                      <a:r>
                        <a:rPr lang="da-DK" i="1" baseline="0" dirty="0" smtClean="0">
                          <a:latin typeface="+mn-lt"/>
                        </a:rPr>
                        <a:t> </a:t>
                      </a:r>
                      <a:r>
                        <a:rPr lang="da-DK" i="1" baseline="0" dirty="0" err="1" smtClean="0">
                          <a:latin typeface="+mn-lt"/>
                        </a:rPr>
                        <a:t>function</a:t>
                      </a:r>
                      <a:r>
                        <a:rPr lang="da-DK" i="1" baseline="0" dirty="0" smtClean="0">
                          <a:latin typeface="+mn-lt"/>
                        </a:rPr>
                        <a:t> </a:t>
                      </a:r>
                      <a:r>
                        <a:rPr lang="da-DK" i="0" baseline="0" dirty="0" smtClean="0">
                          <a:latin typeface="+mn-lt"/>
                        </a:rPr>
                        <a:t>if </a:t>
                      </a:r>
                      <a:r>
                        <a:rPr lang="da-DK" i="0" baseline="0" dirty="0" err="1" smtClean="0">
                          <a:latin typeface="+mn-lt"/>
                        </a:rPr>
                        <a:t>only</a:t>
                      </a:r>
                      <a:r>
                        <a:rPr lang="da-DK" i="0" baseline="0" dirty="0" smtClean="0">
                          <a:latin typeface="+mn-lt"/>
                        </a:rPr>
                        <a:t> </a:t>
                      </a:r>
                      <a:r>
                        <a:rPr lang="da-DK" i="0" baseline="0" dirty="0" smtClean="0">
                          <a:latin typeface="APL385 Unicode" panose="020B0709000202000203" pitchFamily="49" charset="0"/>
                        </a:rPr>
                        <a:t>⍵</a:t>
                      </a:r>
                      <a:r>
                        <a:rPr lang="da-DK" i="0" baseline="0" dirty="0" smtClean="0">
                          <a:latin typeface="+mn-lt"/>
                        </a:rPr>
                        <a:t> (right argument) </a:t>
                      </a:r>
                      <a:r>
                        <a:rPr lang="da-DK" i="0" baseline="0" dirty="0" err="1" smtClean="0">
                          <a:latin typeface="+mn-lt"/>
                        </a:rPr>
                        <a:t>referenced</a:t>
                      </a:r>
                      <a:r>
                        <a:rPr lang="da-DK" i="1" baseline="0" dirty="0" smtClean="0">
                          <a:latin typeface="+mn-lt"/>
                        </a:rPr>
                        <a:t/>
                      </a:r>
                      <a:br>
                        <a:rPr lang="da-DK" i="1" baseline="0" dirty="0" smtClean="0">
                          <a:latin typeface="+mn-lt"/>
                        </a:rPr>
                      </a:br>
                      <a:endParaRPr lang="en-US" dirty="0" smtClean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  plusdouble←{⍺+2×⍵}</a:t>
                      </a:r>
                      <a:br>
                        <a:rPr lang="da-DK" dirty="0" smtClean="0">
                          <a:latin typeface="APL385 Unicode" panose="020B0709000202000203" pitchFamily="49" charset="0"/>
                        </a:rPr>
                      </a:b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  1 2 plusdouble 3 4</a:t>
                      </a:r>
                      <a:br>
                        <a:rPr lang="da-DK" dirty="0" smtClean="0">
                          <a:latin typeface="APL385 Unicode" panose="020B0709000202000203" pitchFamily="49" charset="0"/>
                        </a:rPr>
                      </a:b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7 10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baseline="0" dirty="0" err="1" smtClean="0">
                          <a:latin typeface="+mn-lt"/>
                        </a:rPr>
                        <a:t>Infix</a:t>
                      </a:r>
                      <a:r>
                        <a:rPr lang="da-DK" i="1" baseline="0" dirty="0" smtClean="0">
                          <a:latin typeface="+mn-lt"/>
                        </a:rPr>
                        <a:t> </a:t>
                      </a:r>
                      <a:r>
                        <a:rPr lang="da-DK" i="1" baseline="0" dirty="0" err="1" smtClean="0">
                          <a:latin typeface="+mn-lt"/>
                        </a:rPr>
                        <a:t>function</a:t>
                      </a:r>
                      <a:r>
                        <a:rPr lang="da-DK" i="1" baseline="0" dirty="0" smtClean="0">
                          <a:latin typeface="+mn-lt"/>
                        </a:rPr>
                        <a:t> </a:t>
                      </a:r>
                      <a:r>
                        <a:rPr lang="da-DK" i="0" baseline="0" dirty="0" smtClean="0">
                          <a:latin typeface="+mn-lt"/>
                        </a:rPr>
                        <a:t>if </a:t>
                      </a:r>
                      <a:r>
                        <a:rPr lang="da-DK" i="0" baseline="0" dirty="0" smtClean="0">
                          <a:latin typeface="APL385 Unicode" panose="020B0709000202000203" pitchFamily="49" charset="0"/>
                        </a:rPr>
                        <a:t>⍺</a:t>
                      </a:r>
                      <a:r>
                        <a:rPr lang="da-DK" i="0" baseline="0" dirty="0" smtClean="0">
                          <a:latin typeface="+mn-lt"/>
                        </a:rPr>
                        <a:t> (</a:t>
                      </a:r>
                      <a:r>
                        <a:rPr lang="da-DK" i="0" baseline="0" dirty="0" err="1" smtClean="0">
                          <a:latin typeface="+mn-lt"/>
                        </a:rPr>
                        <a:t>left</a:t>
                      </a:r>
                      <a:r>
                        <a:rPr lang="da-DK" i="0" baseline="0" dirty="0" smtClean="0">
                          <a:latin typeface="+mn-lt"/>
                        </a:rPr>
                        <a:t> argument) is </a:t>
                      </a:r>
                      <a:r>
                        <a:rPr lang="da-DK" i="0" baseline="0" dirty="0" err="1" smtClean="0">
                          <a:latin typeface="+mn-lt"/>
                        </a:rPr>
                        <a:t>used</a:t>
                      </a:r>
                      <a:endParaRPr lang="da-DK" i="0" baseline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  inverse←{(⍺⍺ ⍣</a:t>
                      </a:r>
                      <a:r>
                        <a:rPr lang="da-DK" baseline="0" dirty="0" smtClean="0">
                          <a:latin typeface="APL385 Unicode" panose="020B0709000202000203" pitchFamily="49" charset="0"/>
                        </a:rPr>
                        <a:t> ¯1) ⍵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}</a:t>
                      </a:r>
                      <a:br>
                        <a:rPr lang="da-DK" dirty="0" smtClean="0">
                          <a:latin typeface="APL385 Unicode" panose="020B0709000202000203" pitchFamily="49" charset="0"/>
                        </a:rPr>
                      </a:b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  </a:t>
                      </a:r>
                      <a:r>
                        <a:rPr lang="da-DK" dirty="0" err="1" smtClean="0">
                          <a:latin typeface="APL385 Unicode" panose="020B0709000202000203" pitchFamily="49" charset="0"/>
                        </a:rPr>
                        <a:t>Cto</a:t>
                      </a:r>
                      <a:r>
                        <a:rPr lang="en-GB" dirty="0" smtClean="0">
                          <a:latin typeface="APL385 Unicode" panose="020B0709000202000203" pitchFamily="49" charset="0"/>
                        </a:rPr>
                        <a:t>F←(32∘+)∘(×∘1.8)</a:t>
                      </a:r>
                      <a:br>
                        <a:rPr lang="en-GB" dirty="0" smtClean="0">
                          <a:latin typeface="APL385 Unicode" panose="020B0709000202000203" pitchFamily="49" charset="0"/>
                        </a:rPr>
                      </a:br>
                      <a:r>
                        <a:rPr lang="en-GB" dirty="0" smtClean="0">
                          <a:latin typeface="APL385 Unicode" panose="020B0709000202000203" pitchFamily="49" charset="0"/>
                        </a:rPr>
                        <a:t>   </a:t>
                      </a:r>
                      <a:r>
                        <a:rPr lang="en-GB" dirty="0" err="1" smtClean="0">
                          <a:latin typeface="APL385 Unicode" panose="020B0709000202000203" pitchFamily="49" charset="0"/>
                        </a:rPr>
                        <a:t>CtoF</a:t>
                      </a:r>
                      <a:r>
                        <a:rPr lang="en-GB" dirty="0" smtClean="0">
                          <a:latin typeface="APL385 Unicode" panose="020B0709000202000203" pitchFamily="49" charset="0"/>
                        </a:rPr>
                        <a:t> inverse 32 212</a:t>
                      </a:r>
                      <a:br>
                        <a:rPr lang="en-GB" dirty="0" smtClean="0">
                          <a:latin typeface="APL385 Unicode" panose="020B0709000202000203" pitchFamily="49" charset="0"/>
                        </a:rPr>
                      </a:br>
                      <a:r>
                        <a:rPr lang="en-GB" dirty="0" smtClean="0">
                          <a:latin typeface="APL385 Unicode" panose="020B0709000202000203" pitchFamily="49" charset="0"/>
                        </a:rPr>
                        <a:t>0 100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i="1" dirty="0" smtClean="0">
                          <a:latin typeface="+mn-lt"/>
                        </a:rPr>
                        <a:t>Postfix</a:t>
                      </a:r>
                      <a:r>
                        <a:rPr lang="da-DK" i="1" baseline="0" dirty="0" smtClean="0">
                          <a:latin typeface="+mn-lt"/>
                        </a:rPr>
                        <a:t> o</a:t>
                      </a:r>
                      <a:r>
                        <a:rPr lang="da-DK" i="1" dirty="0" smtClean="0">
                          <a:latin typeface="+mn-lt"/>
                        </a:rPr>
                        <a:t>perator:</a:t>
                      </a:r>
                      <a:r>
                        <a:rPr lang="da-DK" dirty="0" smtClean="0">
                          <a:latin typeface="+mn-lt"/>
                        </a:rPr>
                        <a:t> if </a:t>
                      </a:r>
                      <a:r>
                        <a:rPr lang="da-DK" dirty="0" err="1" smtClean="0">
                          <a:latin typeface="+mn-lt"/>
                        </a:rPr>
                        <a:t>only</a:t>
                      </a:r>
                      <a:r>
                        <a:rPr lang="da-DK" dirty="0" smtClean="0">
                          <a:latin typeface="+mn-lt"/>
                        </a:rPr>
                        <a:t> 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⍺⍺</a:t>
                      </a:r>
                      <a:r>
                        <a:rPr lang="da-DK" dirty="0" smtClean="0">
                          <a:latin typeface="+mn-lt"/>
                        </a:rPr>
                        <a:t> (</a:t>
                      </a:r>
                      <a:r>
                        <a:rPr lang="da-DK" dirty="0" err="1" smtClean="0">
                          <a:latin typeface="+mn-lt"/>
                        </a:rPr>
                        <a:t>left</a:t>
                      </a:r>
                      <a:r>
                        <a:rPr lang="da-DK" dirty="0" smtClean="0">
                          <a:latin typeface="+mn-lt"/>
                        </a:rPr>
                        <a:t> </a:t>
                      </a:r>
                      <a:r>
                        <a:rPr lang="da-DK" dirty="0" err="1" smtClean="0">
                          <a:latin typeface="+mn-lt"/>
                        </a:rPr>
                        <a:t>operand</a:t>
                      </a:r>
                      <a:r>
                        <a:rPr lang="da-DK" dirty="0" smtClean="0">
                          <a:latin typeface="+mn-lt"/>
                        </a:rPr>
                        <a:t>) is </a:t>
                      </a:r>
                      <a:r>
                        <a:rPr lang="da-DK" dirty="0" err="1" smtClean="0">
                          <a:latin typeface="+mn-lt"/>
                        </a:rPr>
                        <a:t>referenced</a:t>
                      </a:r>
                      <a:r>
                        <a:rPr lang="da-DK" dirty="0" smtClean="0">
                          <a:latin typeface="+mn-lt"/>
                        </a:rPr>
                        <a:t>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  redscan←{⍺⍺ / ⍵⍵ \ ⍵}</a:t>
                      </a:r>
                      <a:br>
                        <a:rPr lang="da-DK" dirty="0" smtClean="0">
                          <a:latin typeface="APL385 Unicode" panose="020B0709000202000203" pitchFamily="49" charset="0"/>
                        </a:rPr>
                      </a:b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  </a:t>
                      </a:r>
                      <a:r>
                        <a:rPr lang="es-ES" dirty="0" smtClean="0">
                          <a:latin typeface="APL385 Unicode" panose="020B0709000202000203" pitchFamily="49" charset="0"/>
                        </a:rPr>
                        <a:t>(+ </a:t>
                      </a:r>
                      <a:r>
                        <a:rPr lang="es-ES" dirty="0" err="1" smtClean="0">
                          <a:latin typeface="APL385 Unicode" panose="020B0709000202000203" pitchFamily="49" charset="0"/>
                        </a:rPr>
                        <a:t>redscan</a:t>
                      </a:r>
                      <a:r>
                        <a:rPr lang="es-ES" dirty="0" smtClean="0">
                          <a:latin typeface="APL385 Unicode" panose="020B0709000202000203" pitchFamily="49" charset="0"/>
                        </a:rPr>
                        <a:t> ×) 1 2 3</a:t>
                      </a:r>
                    </a:p>
                    <a:p>
                      <a:r>
                        <a:rPr lang="es-ES" dirty="0" smtClean="0">
                          <a:latin typeface="APL385 Unicode" panose="020B0709000202000203" pitchFamily="49" charset="0"/>
                        </a:rPr>
                        <a:t>9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i="1" dirty="0" err="1" smtClean="0">
                          <a:latin typeface="+mn-lt"/>
                        </a:rPr>
                        <a:t>Infix</a:t>
                      </a:r>
                      <a:r>
                        <a:rPr lang="da-DK" i="1" baseline="0" dirty="0" smtClean="0">
                          <a:latin typeface="+mn-lt"/>
                        </a:rPr>
                        <a:t> o</a:t>
                      </a:r>
                      <a:r>
                        <a:rPr lang="da-DK" i="1" dirty="0" smtClean="0">
                          <a:latin typeface="+mn-lt"/>
                        </a:rPr>
                        <a:t>perator:</a:t>
                      </a:r>
                      <a:r>
                        <a:rPr lang="da-DK" dirty="0" smtClean="0">
                          <a:latin typeface="+mn-lt"/>
                        </a:rPr>
                        <a:t> if 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⍵⍵</a:t>
                      </a:r>
                      <a:r>
                        <a:rPr lang="da-DK" dirty="0" smtClean="0">
                          <a:latin typeface="+mn-lt"/>
                        </a:rPr>
                        <a:t> (right </a:t>
                      </a:r>
                      <a:r>
                        <a:rPr lang="da-DK" dirty="0" err="1" smtClean="0">
                          <a:latin typeface="+mn-lt"/>
                        </a:rPr>
                        <a:t>operand</a:t>
                      </a:r>
                      <a:r>
                        <a:rPr lang="da-DK" dirty="0" smtClean="0">
                          <a:latin typeface="+mn-lt"/>
                        </a:rPr>
                        <a:t>) is </a:t>
                      </a:r>
                      <a:r>
                        <a:rPr lang="da-DK" dirty="0" err="1" smtClean="0">
                          <a:latin typeface="+mn-lt"/>
                        </a:rPr>
                        <a:t>used</a:t>
                      </a:r>
                      <a:r>
                        <a:rPr lang="da-DK" dirty="0" smtClean="0">
                          <a:latin typeface="+mn-lt"/>
                        </a:rPr>
                        <a:t>.</a:t>
                      </a:r>
                      <a:endParaRPr lang="en-US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5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620689"/>
            <a:ext cx="8686800" cy="925683"/>
          </a:xfrm>
        </p:spPr>
        <p:txBody>
          <a:bodyPr/>
          <a:lstStyle/>
          <a:p>
            <a:r>
              <a:rPr lang="en-US" dirty="0" smtClean="0"/>
              <a:t>User-Defined </a:t>
            </a:r>
            <a:r>
              <a:rPr lang="en-US" dirty="0" err="1" smtClean="0"/>
              <a:t>Fns</a:t>
            </a:r>
            <a:r>
              <a:rPr lang="en-US" dirty="0" smtClean="0"/>
              <a:t> and 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1537407"/>
            <a:ext cx="7632849" cy="38893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57972"/>
              </p:ext>
            </p:extLst>
          </p:nvPr>
        </p:nvGraphicFramePr>
        <p:xfrm>
          <a:off x="457200" y="2209800"/>
          <a:ext cx="8233126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2237"/>
                <a:gridCol w="3910889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Multi</a:t>
                      </a:r>
                      <a:r>
                        <a:rPr lang="da-DK" dirty="0" smtClean="0"/>
                        <a:t>-line </a:t>
                      </a:r>
                      <a:r>
                        <a:rPr lang="da-DK" dirty="0" err="1" smtClean="0"/>
                        <a:t>recursive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  </a:t>
                      </a:r>
                      <a:r>
                        <a:rPr lang="da-DK" dirty="0" err="1" smtClean="0">
                          <a:latin typeface="APL385 Unicode" panose="020B0709000202000203" pitchFamily="49" charset="0"/>
                        </a:rPr>
                        <a:t>fibonacci</a:t>
                      </a:r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←{ </a:t>
                      </a:r>
                    </a:p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    ⍺←0 1</a:t>
                      </a:r>
                    </a:p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    ⍵=0:⊃⍺</a:t>
                      </a:r>
                    </a:p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    (1↓⍺,+/⍺) ∇ ⍵-1</a:t>
                      </a:r>
                    </a:p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 smtClean="0">
                          <a:latin typeface="+mn-lt"/>
                        </a:rPr>
                        <a:t>Tail</a:t>
                      </a:r>
                      <a:r>
                        <a:rPr lang="da-DK" i="1" dirty="0" smtClean="0">
                          <a:latin typeface="+mn-lt"/>
                        </a:rPr>
                        <a:t> </a:t>
                      </a:r>
                      <a:r>
                        <a:rPr lang="da-DK" i="1" dirty="0" err="1" smtClean="0">
                          <a:latin typeface="+mn-lt"/>
                        </a:rPr>
                        <a:t>calls</a:t>
                      </a:r>
                      <a:r>
                        <a:rPr lang="da-DK" i="1" dirty="0" smtClean="0">
                          <a:latin typeface="+mn-lt"/>
                        </a:rPr>
                        <a:t>:</a:t>
                      </a:r>
                      <a:r>
                        <a:rPr lang="da-DK" i="0" dirty="0" smtClean="0">
                          <a:latin typeface="+mn-lt"/>
                        </a:rPr>
                        <a:t> *</a:t>
                      </a:r>
                      <a:r>
                        <a:rPr lang="da-DK" i="0" dirty="0" err="1" smtClean="0">
                          <a:latin typeface="+mn-lt"/>
                        </a:rPr>
                        <a:t>are</a:t>
                      </a:r>
                      <a:r>
                        <a:rPr lang="da-DK" i="0" dirty="0" smtClean="0">
                          <a:latin typeface="+mn-lt"/>
                        </a:rPr>
                        <a:t>* </a:t>
                      </a:r>
                      <a:r>
                        <a:rPr lang="da-DK" i="0" dirty="0" err="1" smtClean="0">
                          <a:latin typeface="+mn-lt"/>
                        </a:rPr>
                        <a:t>optimised</a:t>
                      </a:r>
                      <a:r>
                        <a:rPr lang="da-DK" i="0" dirty="0" smtClean="0">
                          <a:latin typeface="+mn-lt"/>
                        </a:rPr>
                        <a:t/>
                      </a:r>
                      <a:br>
                        <a:rPr lang="da-DK" i="0" dirty="0" smtClean="0">
                          <a:latin typeface="+mn-lt"/>
                        </a:rPr>
                      </a:br>
                      <a:r>
                        <a:rPr lang="da-DK" i="1" dirty="0" smtClean="0">
                          <a:latin typeface="+mn-lt"/>
                        </a:rPr>
                        <a:t>Default </a:t>
                      </a:r>
                      <a:r>
                        <a:rPr lang="da-DK" i="1" dirty="0" err="1" smtClean="0">
                          <a:latin typeface="+mn-lt"/>
                        </a:rPr>
                        <a:t>value</a:t>
                      </a:r>
                      <a:r>
                        <a:rPr lang="da-DK" i="1" dirty="0" smtClean="0">
                          <a:latin typeface="+mn-lt"/>
                        </a:rPr>
                        <a:t> for </a:t>
                      </a:r>
                      <a:r>
                        <a:rPr lang="da-DK" i="1" dirty="0" err="1" smtClean="0">
                          <a:latin typeface="+mn-lt"/>
                        </a:rPr>
                        <a:t>left</a:t>
                      </a:r>
                      <a:r>
                        <a:rPr lang="da-DK" i="1" dirty="0" smtClean="0">
                          <a:latin typeface="+mn-lt"/>
                        </a:rPr>
                        <a:t> argument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baseline="0" dirty="0" err="1" smtClean="0">
                          <a:latin typeface="+mn-lt"/>
                        </a:rPr>
                        <a:t>Guard</a:t>
                      </a:r>
                      <a:r>
                        <a:rPr lang="da-DK" i="1" baseline="0" dirty="0" smtClean="0">
                          <a:latin typeface="+mn-lt"/>
                        </a:rPr>
                        <a:t>:</a:t>
                      </a:r>
                      <a:r>
                        <a:rPr lang="da-DK" i="0" baseline="0" dirty="0" smtClean="0">
                          <a:latin typeface="+mn-lt"/>
                        </a:rPr>
                        <a:t> Return head </a:t>
                      </a:r>
                      <a:r>
                        <a:rPr lang="da-DK" i="0" baseline="0" dirty="0" smtClean="0">
                          <a:latin typeface="APL385 Unicode" panose="020B0709000202000203" pitchFamily="49" charset="0"/>
                        </a:rPr>
                        <a:t>⍺</a:t>
                      </a:r>
                      <a:r>
                        <a:rPr lang="da-DK" i="0" baseline="0" dirty="0" smtClean="0">
                          <a:latin typeface="+mn-lt"/>
                        </a:rPr>
                        <a:t> if </a:t>
                      </a:r>
                      <a:r>
                        <a:rPr lang="da-DK" i="0" baseline="0" dirty="0" smtClean="0">
                          <a:latin typeface="APL385 Unicode" panose="020B0709000202000203" pitchFamily="49" charset="0"/>
                        </a:rPr>
                        <a:t>⍵</a:t>
                      </a:r>
                      <a:r>
                        <a:rPr lang="da-DK" i="0" baseline="0" dirty="0" smtClean="0">
                          <a:latin typeface="+mn-lt"/>
                        </a:rPr>
                        <a:t>=0</a:t>
                      </a:r>
                      <a:endParaRPr lang="da-DK" i="0" baseline="0" dirty="0" smtClean="0">
                        <a:latin typeface="APL385 Unicode" panose="020B0709000202000203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baseline="0" dirty="0" err="1" smtClean="0">
                          <a:latin typeface="+mn-lt"/>
                        </a:rPr>
                        <a:t>Recursion</a:t>
                      </a:r>
                      <a:r>
                        <a:rPr lang="da-DK" i="1" baseline="0" dirty="0" smtClean="0">
                          <a:latin typeface="+mn-lt"/>
                        </a:rPr>
                        <a:t>:</a:t>
                      </a:r>
                      <a:r>
                        <a:rPr lang="da-DK" i="0" baseline="0" dirty="0" smtClean="0">
                          <a:latin typeface="+mn-lt"/>
                        </a:rPr>
                        <a:t> </a:t>
                      </a:r>
                      <a:r>
                        <a:rPr lang="da-DK" i="0" baseline="0" dirty="0" smtClean="0">
                          <a:latin typeface="APL385 Unicode" panose="020B0709000202000203" pitchFamily="49" charset="0"/>
                        </a:rPr>
                        <a:t>∇</a:t>
                      </a:r>
                      <a:r>
                        <a:rPr lang="da-DK" i="0" baseline="0" dirty="0" smtClean="0">
                          <a:latin typeface="+mn-lt"/>
                        </a:rPr>
                        <a:t> is </a:t>
                      </a:r>
                      <a:r>
                        <a:rPr lang="da-DK" i="0" baseline="0" dirty="0" err="1" smtClean="0">
                          <a:latin typeface="+mn-lt"/>
                        </a:rPr>
                        <a:t>self</a:t>
                      </a:r>
                      <a:r>
                        <a:rPr lang="da-DK" i="0" baseline="0" dirty="0" smtClean="0">
                          <a:latin typeface="+mn-lt"/>
                        </a:rPr>
                        <a:t/>
                      </a:r>
                      <a:br>
                        <a:rPr lang="da-DK" i="0" baseline="0" dirty="0" smtClean="0">
                          <a:latin typeface="+mn-lt"/>
                        </a:rPr>
                      </a:br>
                      <a:endParaRPr lang="en-US" i="0" dirty="0" smtClean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APL385 Unicode" panose="020B0709000202000203" pitchFamily="49" charset="0"/>
                        </a:rPr>
                        <a:t>   </a:t>
                      </a:r>
                      <a:r>
                        <a:rPr lang="it-IT" dirty="0" smtClean="0">
                          <a:latin typeface="APL385 Unicode" panose="020B0709000202000203" pitchFamily="49" charset="0"/>
                        </a:rPr>
                        <a:t>fibonacci¨ ⍳10</a:t>
                      </a:r>
                    </a:p>
                    <a:p>
                      <a:r>
                        <a:rPr lang="it-IT" dirty="0" smtClean="0">
                          <a:latin typeface="APL385 Unicode" panose="020B0709000202000203" pitchFamily="49" charset="0"/>
                        </a:rPr>
                        <a:t>1 1 2 3 5 8 13 21 34 55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Example of application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4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20689"/>
            <a:ext cx="8991599" cy="925683"/>
          </a:xfrm>
        </p:spPr>
        <p:txBody>
          <a:bodyPr/>
          <a:lstStyle/>
          <a:p>
            <a:r>
              <a:rPr lang="en-US" dirty="0" smtClean="0"/>
              <a:t>Demo #2 – Using APL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1905000"/>
            <a:ext cx="7632849" cy="3584575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6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800" smtClean="0"/>
              <a:t>Some Major Customers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 err="1" smtClean="0"/>
              <a:t>SimCorp</a:t>
            </a:r>
            <a:r>
              <a:rPr lang="en-GB" altLang="en-US" sz="2400" dirty="0" smtClean="0"/>
              <a:t> (DK), APL </a:t>
            </a:r>
            <a:r>
              <a:rPr lang="en-GB" altLang="en-US" sz="2400" dirty="0" err="1" smtClean="0"/>
              <a:t>Italiana</a:t>
            </a:r>
            <a:r>
              <a:rPr lang="en-GB" altLang="en-US" sz="2400" dirty="0" smtClean="0"/>
              <a:t> (I), Fiserv Investment Services (US), </a:t>
            </a:r>
            <a:r>
              <a:rPr lang="en-GB" altLang="en-US" sz="2400" dirty="0" err="1" smtClean="0"/>
              <a:t>Infostroy</a:t>
            </a:r>
            <a:r>
              <a:rPr lang="en-GB" altLang="en-US" sz="2400" dirty="0" smtClean="0"/>
              <a:t> Ltd (Russia)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Leaders in various markets for Asset Management Systems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KCI Corp (US)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Budgeting and Planning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Carlisle Group (US)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Collateral and Securitization for Global Capital Markets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 smtClean="0"/>
              <a:t>CompuGroup</a:t>
            </a:r>
            <a:r>
              <a:rPr lang="en-US" altLang="en-US" sz="2400" dirty="0" smtClean="0"/>
              <a:t> Medical / </a:t>
            </a:r>
            <a:r>
              <a:rPr lang="en-US" altLang="en-US" sz="2400" dirty="0" err="1" smtClean="0"/>
              <a:t>TakeCare</a:t>
            </a:r>
            <a:r>
              <a:rPr lang="en-US" altLang="en-US" sz="2400" dirty="0" smtClean="0"/>
              <a:t> (Sweden)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Worlds largest Electronic Patient Journal system with 40,000 users and several million patient records in Sweden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A Major </a:t>
            </a:r>
            <a:r>
              <a:rPr lang="en-US" altLang="en-US" sz="2400" dirty="0" smtClean="0"/>
              <a:t>US Oil Company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Optimizes the “Cracking” of </a:t>
            </a:r>
            <a:r>
              <a:rPr lang="en-US" altLang="en-US" sz="2000" dirty="0" err="1" smtClean="0"/>
              <a:t>Petroluem</a:t>
            </a:r>
            <a:r>
              <a:rPr lang="en-US" altLang="en-US" sz="2000" dirty="0" smtClean="0"/>
              <a:t> Products using APL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D1B1-8D9A-4AA9-BF03-5B74A6037BA3}" type="slidenum">
              <a:rPr lang="da-DK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726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Recent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US" dirty="0" err="1" smtClean="0">
                <a:hlinkClick r:id="rId2" action="ppaction://hlinkfile"/>
              </a:rPr>
              <a:t>Stormwind</a:t>
            </a:r>
            <a:r>
              <a:rPr lang="en-US" dirty="0" smtClean="0">
                <a:hlinkClick r:id="rId2" action="ppaction://hlinkfile"/>
              </a:rPr>
              <a:t> Simulator</a:t>
            </a:r>
            <a:br>
              <a:rPr lang="en-US" dirty="0" smtClean="0">
                <a:hlinkClick r:id="rId2" action="ppaction://hlinkfile"/>
              </a:rPr>
            </a:br>
            <a:r>
              <a:rPr lang="en-US" dirty="0" smtClean="0">
                <a:hlinkClick r:id="rId2" action="ppaction://hlinkfile"/>
              </a:rPr>
              <a:t>Winner of “Apps4Finland” 2013</a:t>
            </a:r>
            <a:endParaRPr lang="en-US" dirty="0" smtClean="0"/>
          </a:p>
          <a:p>
            <a:endParaRPr lang="en-US" dirty="0"/>
          </a:p>
          <a:p>
            <a:r>
              <a:rPr lang="en-GB" sz="2400" u="sng" dirty="0">
                <a:hlinkClick r:id="rId3"/>
              </a:rPr>
              <a:t>http://www.youtube.com/watch?v=yuxfKzSiRF8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D1B1-8D9A-4AA9-BF03-5B74A6037BA3}" type="slidenum">
              <a:rPr lang="da-DK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68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on APL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2057400"/>
            <a:ext cx="7632849" cy="3369382"/>
          </a:xfrm>
        </p:spPr>
        <p:txBody>
          <a:bodyPr/>
          <a:lstStyle/>
          <a:p>
            <a:pPr marL="0" indent="0">
              <a:buNone/>
            </a:pPr>
            <a:r>
              <a:rPr lang="en-GB" sz="2800" i="1" dirty="0" smtClean="0">
                <a:solidFill>
                  <a:schemeClr val="tx1"/>
                </a:solidFill>
              </a:rPr>
              <a:t>APL </a:t>
            </a:r>
            <a:r>
              <a:rPr lang="en-GB" sz="2800" i="1" dirty="0">
                <a:solidFill>
                  <a:schemeClr val="tx1"/>
                </a:solidFill>
              </a:rPr>
              <a:t>is </a:t>
            </a:r>
            <a:r>
              <a:rPr lang="en-GB" sz="2800" i="1" dirty="0">
                <a:solidFill>
                  <a:schemeClr val="bg1">
                    <a:lumMod val="85000"/>
                  </a:schemeClr>
                </a:solidFill>
              </a:rPr>
              <a:t>a mistake, </a:t>
            </a:r>
            <a:r>
              <a:rPr lang="en-GB" sz="2800" i="1" dirty="0">
                <a:solidFill>
                  <a:schemeClr val="tx1"/>
                </a:solidFill>
              </a:rPr>
              <a:t>carried through to perfection</a:t>
            </a:r>
            <a:r>
              <a:rPr lang="en-GB" sz="2800" i="1" dirty="0">
                <a:solidFill>
                  <a:schemeClr val="bg1">
                    <a:lumMod val="85000"/>
                  </a:schemeClr>
                </a:solidFill>
              </a:rPr>
              <a:t>. </a:t>
            </a:r>
            <a:endParaRPr lang="en-GB" sz="2800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GB" sz="2800" i="1" dirty="0" smtClean="0">
                <a:solidFill>
                  <a:schemeClr val="tx1"/>
                </a:solidFill>
              </a:rPr>
              <a:t>It </a:t>
            </a:r>
            <a:r>
              <a:rPr lang="en-GB" sz="2800" i="1" dirty="0">
                <a:solidFill>
                  <a:schemeClr val="tx1"/>
                </a:solidFill>
              </a:rPr>
              <a:t>is the language of the future </a:t>
            </a:r>
            <a:r>
              <a:rPr lang="en-GB" sz="2800" i="1" dirty="0">
                <a:solidFill>
                  <a:schemeClr val="bg1">
                    <a:lumMod val="85000"/>
                  </a:schemeClr>
                </a:solidFill>
              </a:rPr>
              <a:t>for the programming techniques of the </a:t>
            </a:r>
            <a:r>
              <a:rPr lang="en-GB" sz="2800" i="1" dirty="0" smtClean="0">
                <a:solidFill>
                  <a:schemeClr val="bg1">
                    <a:lumMod val="85000"/>
                  </a:schemeClr>
                </a:solidFill>
              </a:rPr>
              <a:t>past.</a:t>
            </a:r>
          </a:p>
          <a:p>
            <a:pPr marL="0" indent="0">
              <a:buNone/>
            </a:pPr>
            <a:r>
              <a:rPr lang="en-GB" sz="2800" i="1" dirty="0" smtClean="0">
                <a:solidFill>
                  <a:schemeClr val="tx1"/>
                </a:solidFill>
              </a:rPr>
              <a:t>It </a:t>
            </a:r>
            <a:r>
              <a:rPr lang="en-GB" sz="2800" i="1" dirty="0">
                <a:solidFill>
                  <a:schemeClr val="tx1"/>
                </a:solidFill>
              </a:rPr>
              <a:t>creates a new generation of coding bums</a:t>
            </a:r>
            <a:r>
              <a:rPr lang="en-GB" sz="2800" i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GB" sz="2800" i="1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2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388" y="533400"/>
            <a:ext cx="7632849" cy="925683"/>
          </a:xfrm>
        </p:spPr>
        <p:txBody>
          <a:bodyPr/>
          <a:lstStyle/>
          <a:p>
            <a:r>
              <a:rPr lang="en-US" dirty="0" smtClean="0"/>
              <a:t>Where have we been?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38400" y="1371600"/>
            <a:ext cx="6553200" cy="4419600"/>
          </a:xfrm>
        </p:spPr>
        <p:txBody>
          <a:bodyPr/>
          <a:lstStyle/>
          <a:p>
            <a:r>
              <a:rPr lang="en-US" sz="2000" dirty="0" smtClean="0"/>
              <a:t>The most successful APL developers are “any kind of engineer other than a software engineer”.</a:t>
            </a:r>
          </a:p>
          <a:p>
            <a:pPr lvl="1"/>
            <a:r>
              <a:rPr lang="en-US" sz="1800" dirty="0"/>
              <a:t>They do not feel comfortable at events like this one</a:t>
            </a:r>
          </a:p>
          <a:p>
            <a:pPr lvl="1"/>
            <a:r>
              <a:rPr lang="en-US" sz="1800" dirty="0" smtClean="0"/>
              <a:t>They generally hate software fashion waves</a:t>
            </a:r>
          </a:p>
          <a:p>
            <a:r>
              <a:rPr lang="en-US" sz="2000" dirty="0" smtClean="0"/>
              <a:t>It took 10 years to discover that the PC was here to stay, most APL vendors suffered immensely when personal computing left the mainframe</a:t>
            </a:r>
          </a:p>
          <a:p>
            <a:r>
              <a:rPr lang="en-US" sz="2000" dirty="0" smtClean="0"/>
              <a:t>This was immediately followed by the Dark Ages of OO C++ madness and GUI API insanity.</a:t>
            </a:r>
          </a:p>
          <a:p>
            <a:r>
              <a:rPr lang="en-US" sz="2000" dirty="0" smtClean="0"/>
              <a:t>Fortunately this WAS temporary.</a:t>
            </a:r>
          </a:p>
          <a:p>
            <a:endParaRPr lang="en-US" sz="2000" dirty="0"/>
          </a:p>
          <a:p>
            <a:r>
              <a:rPr lang="en-US" sz="2000" dirty="0" smtClean="0"/>
              <a:t>Focus on arrays and functional programming gives us courage to come out of our holes again…</a:t>
            </a:r>
          </a:p>
          <a:p>
            <a:r>
              <a:rPr lang="en-US" sz="2000" dirty="0" smtClean="0"/>
              <a:t>FP took 80 years to catch on, OO 20, we’re now 50</a:t>
            </a:r>
            <a:endParaRPr lang="en-US" sz="20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368841" y="4731554"/>
            <a:ext cx="7408887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endParaRPr lang="en-US" sz="2000" kern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1030" name="Picture 6" descr="Defaul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" y="1400175"/>
            <a:ext cx="2009775" cy="228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4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Successfully Use APL…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13" y="1730829"/>
            <a:ext cx="7772400" cy="685800"/>
          </a:xfrm>
        </p:spPr>
        <p:txBody>
          <a:bodyPr/>
          <a:lstStyle/>
          <a:p>
            <a:r>
              <a:rPr lang="en-US" sz="2800" dirty="0" smtClean="0"/>
              <a:t>Get the right mix of domain experts and software engineers</a:t>
            </a:r>
          </a:p>
          <a:p>
            <a:r>
              <a:rPr lang="en-US" sz="2800" b="1" dirty="0" smtClean="0"/>
              <a:t>Be pragmatic:</a:t>
            </a:r>
            <a:r>
              <a:rPr lang="en-US" sz="2800" dirty="0" smtClean="0"/>
              <a:t> Stay functional where you can</a:t>
            </a:r>
          </a:p>
          <a:p>
            <a:r>
              <a:rPr lang="en-US" sz="2800" dirty="0" smtClean="0"/>
              <a:t>Use objects and mute state when you must</a:t>
            </a:r>
          </a:p>
          <a:p>
            <a:r>
              <a:rPr lang="en-US" sz="2800" dirty="0" smtClean="0"/>
              <a:t>Languages like APL will be the solution to the next BIG problem after concurrency: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 algn="ctr">
              <a:buNone/>
            </a:pPr>
            <a:r>
              <a:rPr lang="en-US" sz="4800" dirty="0" smtClean="0"/>
              <a:t>complexity</a:t>
            </a:r>
            <a:r>
              <a:rPr lang="en-US" sz="4800" dirty="0"/>
              <a:t/>
            </a:r>
            <a:br>
              <a:rPr lang="en-US" sz="4800" dirty="0"/>
            </a:b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D1B1-8D9A-4AA9-BF03-5B74A6037BA3}" type="slidenum">
              <a:rPr lang="da-DK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329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13" y="1730829"/>
            <a:ext cx="77724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/>
            </a:r>
            <a:br>
              <a:rPr lang="en-US" sz="4800" dirty="0"/>
            </a:br>
            <a:r>
              <a:rPr lang="en-US" sz="2800" i="1" dirty="0" smtClean="0"/>
              <a:t>“The only program which stands a chance of being correct is a short one.”</a:t>
            </a:r>
          </a:p>
          <a:p>
            <a:pPr marL="0" indent="0">
              <a:buNone/>
            </a:pP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i="1" dirty="0" smtClean="0"/>
              <a:t>(Arthur Whitney, inventor of the K language)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D1B1-8D9A-4AA9-BF03-5B74A6037BA3}" type="slidenum">
              <a:rPr lang="da-DK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180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20689"/>
            <a:ext cx="8991599" cy="925683"/>
          </a:xfrm>
        </p:spPr>
        <p:txBody>
          <a:bodyPr/>
          <a:lstStyle/>
          <a:p>
            <a:r>
              <a:rPr lang="en-US" dirty="0" smtClean="0"/>
              <a:t>Dyalog vs Backus ‘77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1905000"/>
            <a:ext cx="7632849" cy="3584575"/>
          </a:xfrm>
        </p:spPr>
        <p:txBody>
          <a:bodyPr/>
          <a:lstStyle/>
          <a:p>
            <a:r>
              <a:rPr lang="en-GB" sz="2400" dirty="0" smtClean="0"/>
              <a:t>Now more than a dozen primitive functional forms, plus user-defined higher order functions.</a:t>
            </a:r>
          </a:p>
          <a:p>
            <a:r>
              <a:rPr lang="en-GB" sz="2400" dirty="0" smtClean="0"/>
              <a:t>Functions are still not quite “first class”</a:t>
            </a:r>
          </a:p>
          <a:p>
            <a:pPr lvl="1"/>
            <a:r>
              <a:rPr lang="en-GB" sz="2000" dirty="0" smtClean="0"/>
              <a:t>But the infix function/operator syntax combo is very natural to work with when creating internal DSLs: Adding first class functions could “break” the language</a:t>
            </a:r>
          </a:p>
          <a:p>
            <a:r>
              <a:rPr lang="en-GB" sz="2400" dirty="0" smtClean="0"/>
              <a:t>It is still possible (and often attractive, especially when modelling) to create </a:t>
            </a:r>
            <a:r>
              <a:rPr lang="en-GB" sz="2400" dirty="0" err="1" smtClean="0"/>
              <a:t>stateful</a:t>
            </a:r>
            <a:r>
              <a:rPr lang="en-GB" sz="2400" dirty="0" smtClean="0"/>
              <a:t> APL programs</a:t>
            </a:r>
          </a:p>
          <a:p>
            <a:r>
              <a:rPr lang="en-GB" sz="2400" dirty="0" smtClean="0"/>
              <a:t>Dyalog APL encourages “pure” functional programming</a:t>
            </a:r>
          </a:p>
          <a:p>
            <a:pPr lvl="1"/>
            <a:r>
              <a:rPr lang="en-GB" sz="2000" dirty="0" smtClean="0"/>
              <a:t>Spend as much time as possible within the “Circle of Purity”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1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20689"/>
            <a:ext cx="8991599" cy="925683"/>
          </a:xfrm>
        </p:spPr>
        <p:txBody>
          <a:bodyPr/>
          <a:lstStyle/>
          <a:p>
            <a:r>
              <a:rPr lang="en-US" dirty="0" smtClean="0"/>
              <a:t>Major Language Extensions</a:t>
            </a:r>
            <a:br>
              <a:rPr lang="en-US" dirty="0" smtClean="0"/>
            </a:br>
            <a:r>
              <a:rPr lang="en-US" dirty="0" smtClean="0"/>
              <a:t>Since IBM APL2 (1984)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2286000"/>
            <a:ext cx="7632849" cy="3203575"/>
          </a:xfrm>
        </p:spPr>
        <p:txBody>
          <a:bodyPr/>
          <a:lstStyle/>
          <a:p>
            <a:r>
              <a:rPr lang="en-GB" sz="2000" b="1" dirty="0"/>
              <a:t>1995:</a:t>
            </a:r>
            <a:r>
              <a:rPr lang="en-GB" sz="2000" dirty="0"/>
              <a:t> Control structures (if/then/else) adopted by several </a:t>
            </a:r>
            <a:r>
              <a:rPr lang="en-GB" sz="2000" dirty="0" smtClean="0"/>
              <a:t>vendors including Dyalog.</a:t>
            </a:r>
          </a:p>
          <a:p>
            <a:r>
              <a:rPr lang="en-GB" sz="2000" b="1" dirty="0" smtClean="0"/>
              <a:t>1996</a:t>
            </a:r>
            <a:r>
              <a:rPr lang="en-GB" sz="2000" b="1" dirty="0"/>
              <a:t>:</a:t>
            </a:r>
            <a:r>
              <a:rPr lang="en-GB" sz="2000" dirty="0"/>
              <a:t> Optional lexical scope and lambda expressions in APL (“dfns” – Dyalog APL</a:t>
            </a:r>
            <a:r>
              <a:rPr lang="en-GB" sz="2000" dirty="0" smtClean="0"/>
              <a:t>).</a:t>
            </a:r>
          </a:p>
          <a:p>
            <a:r>
              <a:rPr lang="en-GB" sz="2000" b="1" dirty="0" smtClean="0"/>
              <a:t>2006</a:t>
            </a:r>
            <a:r>
              <a:rPr lang="en-GB" sz="2000" b="1" dirty="0"/>
              <a:t>:</a:t>
            </a:r>
            <a:r>
              <a:rPr lang="en-GB" sz="2000" dirty="0"/>
              <a:t> Object orientation (Dyalog, </a:t>
            </a:r>
            <a:r>
              <a:rPr lang="en-GB" sz="2000" dirty="0" err="1"/>
              <a:t>MicroAPL</a:t>
            </a:r>
            <a:r>
              <a:rPr lang="en-GB" sz="2000" dirty="0"/>
              <a:t>, </a:t>
            </a:r>
            <a:r>
              <a:rPr lang="en-GB" sz="2000" dirty="0" err="1"/>
              <a:t>VisualAPL</a:t>
            </a:r>
            <a:r>
              <a:rPr lang="en-GB" sz="2000" dirty="0" smtClean="0"/>
              <a:t>).</a:t>
            </a:r>
          </a:p>
          <a:p>
            <a:r>
              <a:rPr lang="en-GB" sz="2000" b="1" dirty="0" smtClean="0"/>
              <a:t>2014</a:t>
            </a:r>
            <a:r>
              <a:rPr lang="en-GB" sz="2000" b="1" dirty="0"/>
              <a:t>:</a:t>
            </a:r>
            <a:r>
              <a:rPr lang="en-GB" sz="2000" dirty="0"/>
              <a:t> Point-free or “tacit” syntax (from J) adopted by first APL vendor (Dyalog</a:t>
            </a:r>
            <a:r>
              <a:rPr lang="en-GB" sz="2000" dirty="0" smtClean="0"/>
              <a:t>).</a:t>
            </a:r>
          </a:p>
          <a:p>
            <a:r>
              <a:rPr lang="en-GB" sz="2000" b="1" dirty="0" smtClean="0"/>
              <a:t>2014</a:t>
            </a:r>
            <a:r>
              <a:rPr lang="en-GB" sz="2000" b="1" dirty="0"/>
              <a:t>:</a:t>
            </a:r>
            <a:r>
              <a:rPr lang="en-GB" sz="2000" dirty="0"/>
              <a:t> Futures and isolates for parallel programming (Dyalog).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9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yet to do after 50 years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1905000"/>
            <a:ext cx="7632849" cy="3521782"/>
          </a:xfrm>
        </p:spPr>
        <p:txBody>
          <a:bodyPr/>
          <a:lstStyle/>
          <a:p>
            <a:r>
              <a:rPr lang="da-DK" sz="2800" dirty="0" smtClean="0"/>
              <a:t>(Parallelising) Compilers</a:t>
            </a:r>
          </a:p>
          <a:p>
            <a:pPr lvl="1"/>
            <a:r>
              <a:rPr lang="da-DK" sz="2400" dirty="0"/>
              <a:t>Real ”Types” in the </a:t>
            </a:r>
            <a:r>
              <a:rPr lang="da-DK" sz="2400" dirty="0" err="1" smtClean="0"/>
              <a:t>language</a:t>
            </a:r>
            <a:r>
              <a:rPr lang="da-DK" sz="2400" dirty="0" smtClean="0"/>
              <a:t> (a </a:t>
            </a:r>
            <a:r>
              <a:rPr lang="da-DK" sz="2400" dirty="0" err="1" smtClean="0"/>
              <a:t>challenge</a:t>
            </a:r>
            <a:r>
              <a:rPr lang="da-DK" sz="2400" dirty="0" smtClean="0"/>
              <a:t>!)</a:t>
            </a:r>
          </a:p>
          <a:p>
            <a:r>
              <a:rPr lang="da-DK" sz="2800" dirty="0" err="1" smtClean="0"/>
              <a:t>Better</a:t>
            </a:r>
            <a:r>
              <a:rPr lang="da-DK" sz="2800" dirty="0" smtClean="0"/>
              <a:t> Libraries for Application Development</a:t>
            </a:r>
          </a:p>
          <a:p>
            <a:r>
              <a:rPr lang="da-DK" sz="2800" dirty="0" err="1"/>
              <a:t>Closures</a:t>
            </a:r>
            <a:endParaRPr lang="da-DK" sz="2800" dirty="0"/>
          </a:p>
          <a:p>
            <a:r>
              <a:rPr lang="da-DK" sz="2800" dirty="0" smtClean="0"/>
              <a:t>Rational </a:t>
            </a:r>
            <a:r>
              <a:rPr lang="da-DK" sz="2800" dirty="0" err="1" smtClean="0"/>
              <a:t>Numbers</a:t>
            </a:r>
            <a:r>
              <a:rPr lang="da-DK" sz="2800" dirty="0" smtClean="0"/>
              <a:t> / </a:t>
            </a:r>
            <a:r>
              <a:rPr lang="da-DK" sz="2800" dirty="0" err="1" smtClean="0"/>
              <a:t>Unlimited</a:t>
            </a:r>
            <a:r>
              <a:rPr lang="da-DK" sz="2800" dirty="0" smtClean="0"/>
              <a:t> </a:t>
            </a:r>
            <a:r>
              <a:rPr lang="da-DK" sz="2800" dirty="0" err="1" smtClean="0"/>
              <a:t>Integers</a:t>
            </a:r>
            <a:endParaRPr lang="da-DK" sz="2800" dirty="0" smtClean="0"/>
          </a:p>
          <a:p>
            <a:r>
              <a:rPr lang="da-DK" sz="2800" dirty="0" err="1"/>
              <a:t>Lazy</a:t>
            </a:r>
            <a:r>
              <a:rPr lang="da-DK" sz="2800" dirty="0"/>
              <a:t> </a:t>
            </a:r>
            <a:r>
              <a:rPr lang="da-DK" sz="2800" dirty="0" smtClean="0"/>
              <a:t>Evaluation</a:t>
            </a:r>
            <a:endParaRPr lang="da-DK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How to </a:t>
            </a:r>
            <a:r>
              <a:rPr lang="da-DK" dirty="0" err="1" smtClean="0"/>
              <a:t>get</a:t>
            </a:r>
            <a:r>
              <a:rPr lang="da-DK" dirty="0" smtClean="0"/>
              <a:t> hold of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3804" y="1546372"/>
            <a:ext cx="7632849" cy="3216982"/>
          </a:xfrm>
        </p:spPr>
        <p:txBody>
          <a:bodyPr/>
          <a:lstStyle/>
          <a:p>
            <a:r>
              <a:rPr lang="da-DK" sz="2400" dirty="0" smtClean="0">
                <a:hlinkClick r:id="rId2"/>
              </a:rPr>
              <a:t>http://tryapl.org </a:t>
            </a:r>
            <a:r>
              <a:rPr lang="da-DK" sz="2400" dirty="0"/>
              <a:t> </a:t>
            </a:r>
            <a:r>
              <a:rPr lang="da-DK" sz="2400" dirty="0" smtClean="0"/>
              <a:t>(online REPL)</a:t>
            </a:r>
            <a:endParaRPr lang="da-DK" sz="2400" dirty="0" smtClean="0">
              <a:hlinkClick r:id="rId2"/>
            </a:endParaRPr>
          </a:p>
          <a:p>
            <a:r>
              <a:rPr lang="da-DK" sz="2400" dirty="0">
                <a:hlinkClick r:id="rId2"/>
              </a:rPr>
              <a:t>https://</a:t>
            </a:r>
            <a:r>
              <a:rPr lang="da-DK" sz="2400" dirty="0" smtClean="0">
                <a:hlinkClick r:id="rId2"/>
              </a:rPr>
              <a:t>www.youtube.com/user/DyalogLtd</a:t>
            </a:r>
            <a:r>
              <a:rPr lang="da-DK" sz="2400" dirty="0"/>
              <a:t> </a:t>
            </a:r>
            <a:r>
              <a:rPr lang="da-DK" sz="2400" dirty="0" smtClean="0"/>
              <a:t>(videos)</a:t>
            </a:r>
          </a:p>
          <a:p>
            <a:r>
              <a:rPr lang="da-DK" sz="2400" dirty="0" smtClean="0">
                <a:hlinkClick r:id="rId2"/>
              </a:rPr>
              <a:t>http://video.dyalog.com</a:t>
            </a:r>
            <a:r>
              <a:rPr lang="da-DK" sz="2400" dirty="0" smtClean="0"/>
              <a:t> (more videos)</a:t>
            </a:r>
            <a:endParaRPr lang="da-DK" sz="2400" dirty="0"/>
          </a:p>
          <a:p>
            <a:pPr marL="0" indent="0">
              <a:buNone/>
            </a:pPr>
            <a:endParaRPr lang="da-DK" sz="2400" dirty="0">
              <a:hlinkClick r:id="rId2"/>
            </a:endParaRPr>
          </a:p>
          <a:p>
            <a:r>
              <a:rPr lang="da-DK" sz="2400" dirty="0" smtClean="0">
                <a:hlinkClick r:id="rId3"/>
              </a:rPr>
              <a:t>http</a:t>
            </a:r>
            <a:r>
              <a:rPr lang="da-DK" sz="2400" dirty="0">
                <a:hlinkClick r:id="rId3"/>
              </a:rPr>
              <a:t>://</a:t>
            </a:r>
            <a:r>
              <a:rPr lang="da-DK" sz="2400" dirty="0" smtClean="0">
                <a:hlinkClick r:id="rId3"/>
              </a:rPr>
              <a:t>dyalog.com/download-zone.htm</a:t>
            </a:r>
            <a:endParaRPr lang="da-DK" sz="2400" dirty="0" smtClean="0"/>
          </a:p>
          <a:p>
            <a:r>
              <a:rPr lang="da-DK" sz="2400" dirty="0" err="1" smtClean="0"/>
              <a:t>Free</a:t>
            </a:r>
            <a:r>
              <a:rPr lang="da-DK" sz="2400" dirty="0" smtClean="0"/>
              <a:t> for students, and</a:t>
            </a:r>
            <a:br>
              <a:rPr lang="da-DK" sz="2400" dirty="0" smtClean="0"/>
            </a:br>
            <a:r>
              <a:rPr lang="da-DK" sz="2400" dirty="0" smtClean="0"/>
              <a:t>       NB: </a:t>
            </a:r>
            <a:r>
              <a:rPr lang="da-DK" sz="2400" dirty="0" smtClean="0">
                <a:hlinkClick r:id="rId4"/>
              </a:rPr>
              <a:t>http</a:t>
            </a:r>
            <a:r>
              <a:rPr lang="da-DK" sz="2400" dirty="0">
                <a:hlinkClick r:id="rId4"/>
              </a:rPr>
              <a:t>://</a:t>
            </a:r>
            <a:r>
              <a:rPr lang="da-DK" sz="2400" dirty="0" smtClean="0">
                <a:hlinkClick r:id="rId4"/>
              </a:rPr>
              <a:t>dyalog.com/student-competition.htm</a:t>
            </a:r>
            <a:endParaRPr lang="da-DK" sz="2400" dirty="0" smtClean="0"/>
          </a:p>
          <a:p>
            <a:endParaRPr lang="da-DK" sz="2400" dirty="0" smtClean="0"/>
          </a:p>
          <a:p>
            <a:r>
              <a:rPr lang="da-DK" sz="2400" dirty="0" smtClean="0"/>
              <a:t>Low </a:t>
            </a:r>
            <a:r>
              <a:rPr lang="da-DK" sz="2400" dirty="0" err="1" smtClean="0"/>
              <a:t>cost</a:t>
            </a:r>
            <a:r>
              <a:rPr lang="da-DK" sz="2400" dirty="0" smtClean="0"/>
              <a:t> non-</a:t>
            </a:r>
            <a:r>
              <a:rPr lang="da-DK" sz="2400" dirty="0" err="1" smtClean="0"/>
              <a:t>commercial</a:t>
            </a:r>
            <a:r>
              <a:rPr lang="da-DK" sz="2400" dirty="0" smtClean="0"/>
              <a:t> version</a:t>
            </a:r>
          </a:p>
          <a:p>
            <a:pPr lvl="1"/>
            <a:r>
              <a:rPr lang="da-DK" sz="2000" dirty="0" smtClean="0"/>
              <a:t>Special offer </a:t>
            </a:r>
            <a:r>
              <a:rPr lang="da-DK" sz="2000" dirty="0" err="1" smtClean="0"/>
              <a:t>this</a:t>
            </a:r>
            <a:r>
              <a:rPr lang="da-DK" sz="2000" dirty="0" smtClean="0"/>
              <a:t> </a:t>
            </a:r>
            <a:r>
              <a:rPr lang="da-DK" sz="2000" dirty="0" err="1" smtClean="0"/>
              <a:t>week</a:t>
            </a:r>
            <a:r>
              <a:rPr lang="da-DK" sz="2000" dirty="0" smtClean="0"/>
              <a:t>: Register </a:t>
            </a:r>
            <a:r>
              <a:rPr lang="da-DK" sz="2000" dirty="0" err="1" smtClean="0"/>
              <a:t>that</a:t>
            </a:r>
            <a:r>
              <a:rPr lang="da-DK" sz="2000" dirty="0" smtClean="0"/>
              <a:t> </a:t>
            </a:r>
            <a:r>
              <a:rPr lang="da-DK" sz="2000" dirty="0" err="1" smtClean="0"/>
              <a:t>you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a </a:t>
            </a:r>
            <a:r>
              <a:rPr lang="da-DK" sz="2000" dirty="0" err="1" smtClean="0"/>
              <a:t>FuConf</a:t>
            </a:r>
            <a:r>
              <a:rPr lang="da-DK" sz="2000" dirty="0" smtClean="0"/>
              <a:t> delegate and </a:t>
            </a:r>
            <a:r>
              <a:rPr lang="da-DK" sz="2000" dirty="0" err="1" smtClean="0"/>
              <a:t>ignore</a:t>
            </a:r>
            <a:r>
              <a:rPr lang="da-DK" sz="2000" dirty="0" smtClean="0"/>
              <a:t> </a:t>
            </a:r>
            <a:r>
              <a:rPr lang="da-DK" sz="2000" dirty="0" err="1" smtClean="0"/>
              <a:t>automated</a:t>
            </a:r>
            <a:r>
              <a:rPr lang="da-DK" sz="2000" dirty="0" smtClean="0"/>
              <a:t> </a:t>
            </a:r>
            <a:r>
              <a:rPr lang="da-DK" sz="2000" dirty="0" err="1" smtClean="0"/>
              <a:t>payment</a:t>
            </a:r>
            <a:r>
              <a:rPr lang="da-DK" sz="2000" dirty="0" smtClean="0"/>
              <a:t> </a:t>
            </a:r>
            <a:r>
              <a:rPr lang="da-DK" sz="2000" dirty="0" err="1" smtClean="0"/>
              <a:t>instructions</a:t>
            </a:r>
            <a:endParaRPr lang="da-DK" sz="2000" dirty="0"/>
          </a:p>
          <a:p>
            <a:pPr lvl="1"/>
            <a:endParaRPr lang="da-DK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0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Thanks</a:t>
            </a:r>
            <a:r>
              <a:rPr lang="da-DK" dirty="0" smtClean="0"/>
              <a:t> 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1447800"/>
            <a:ext cx="7632849" cy="3750382"/>
          </a:xfrm>
        </p:spPr>
        <p:txBody>
          <a:bodyPr/>
          <a:lstStyle/>
          <a:p>
            <a:r>
              <a:rPr lang="da-DK" sz="2000" b="1" dirty="0" smtClean="0"/>
              <a:t>Brian Becker</a:t>
            </a:r>
          </a:p>
          <a:p>
            <a:pPr lvl="1"/>
            <a:r>
              <a:rPr lang="da-DK" sz="2000" dirty="0" smtClean="0"/>
              <a:t>For </a:t>
            </a:r>
            <a:r>
              <a:rPr lang="da-DK" sz="2000" dirty="0" err="1" smtClean="0"/>
              <a:t>help</a:t>
            </a:r>
            <a:r>
              <a:rPr lang="da-DK" sz="2000" dirty="0" smtClean="0"/>
              <a:t> with the ”Tag </a:t>
            </a:r>
            <a:r>
              <a:rPr lang="da-DK" sz="2000" dirty="0" err="1" smtClean="0"/>
              <a:t>Cloud</a:t>
            </a:r>
            <a:r>
              <a:rPr lang="da-DK" sz="2000" dirty="0" smtClean="0"/>
              <a:t>” </a:t>
            </a:r>
            <a:r>
              <a:rPr lang="da-DK" sz="2000" dirty="0" err="1" smtClean="0"/>
              <a:t>example</a:t>
            </a:r>
            <a:endParaRPr lang="da-DK" sz="2000" dirty="0" smtClean="0"/>
          </a:p>
          <a:p>
            <a:r>
              <a:rPr lang="da-DK" sz="2000" b="1" dirty="0" smtClean="0"/>
              <a:t>Nick Nickolov </a:t>
            </a:r>
            <a:r>
              <a:rPr lang="da-DK" sz="2000" dirty="0"/>
              <a:t>for </a:t>
            </a:r>
            <a:r>
              <a:rPr lang="da-DK" sz="2000" dirty="0" smtClean="0"/>
              <a:t>feedback</a:t>
            </a:r>
          </a:p>
          <a:p>
            <a:pPr lvl="1"/>
            <a:r>
              <a:rPr lang="da-DK" sz="1800" dirty="0" err="1" smtClean="0"/>
              <a:t>Scheme</a:t>
            </a:r>
            <a:r>
              <a:rPr lang="da-DK" sz="1800" dirty="0" smtClean="0"/>
              <a:t> </a:t>
            </a:r>
            <a:r>
              <a:rPr lang="da-DK" sz="1800" dirty="0" err="1"/>
              <a:t>examples</a:t>
            </a:r>
            <a:endParaRPr lang="da-DK" sz="1800" dirty="0"/>
          </a:p>
          <a:p>
            <a:r>
              <a:rPr lang="da-DK" sz="2000" b="1" dirty="0" smtClean="0"/>
              <a:t>Roger Hui </a:t>
            </a:r>
            <a:r>
              <a:rPr lang="da-DK" sz="2000" dirty="0" smtClean="0"/>
              <a:t>for </a:t>
            </a:r>
            <a:r>
              <a:rPr lang="da-DK" sz="2000" dirty="0" err="1" smtClean="0"/>
              <a:t>much</a:t>
            </a:r>
            <a:r>
              <a:rPr lang="da-DK" sz="2000" dirty="0" smtClean="0"/>
              <a:t> feedback</a:t>
            </a:r>
          </a:p>
          <a:p>
            <a:pPr lvl="1"/>
            <a:r>
              <a:rPr lang="da-DK" sz="1800" dirty="0" smtClean="0"/>
              <a:t>Co-</a:t>
            </a:r>
            <a:r>
              <a:rPr lang="da-DK" sz="1800" dirty="0" err="1" smtClean="0"/>
              <a:t>authoring</a:t>
            </a:r>
            <a:r>
              <a:rPr lang="da-DK" sz="1800" dirty="0" smtClean="0"/>
              <a:t> the ”</a:t>
            </a:r>
            <a:r>
              <a:rPr lang="da-DK" sz="1800" dirty="0" err="1" smtClean="0"/>
              <a:t>friend</a:t>
            </a:r>
            <a:r>
              <a:rPr lang="da-DK" sz="1800" dirty="0" smtClean="0"/>
              <a:t>” </a:t>
            </a:r>
            <a:r>
              <a:rPr lang="da-DK" sz="1800" dirty="0" err="1" smtClean="0"/>
              <a:t>functions</a:t>
            </a:r>
            <a:endParaRPr lang="da-DK" sz="1800" dirty="0" smtClean="0"/>
          </a:p>
          <a:p>
            <a:pPr lvl="1"/>
            <a:r>
              <a:rPr lang="da-DK" sz="1800" dirty="0" smtClean="0"/>
              <a:t>Co-</a:t>
            </a:r>
            <a:r>
              <a:rPr lang="da-DK" sz="1800" dirty="0" err="1" smtClean="0"/>
              <a:t>inventing</a:t>
            </a:r>
            <a:r>
              <a:rPr lang="da-DK" sz="1800" dirty="0" smtClean="0"/>
              <a:t> </a:t>
            </a:r>
            <a:r>
              <a:rPr lang="da-DK" sz="1800" dirty="0" err="1" smtClean="0"/>
              <a:t>many</a:t>
            </a:r>
            <a:r>
              <a:rPr lang="da-DK" sz="1800" dirty="0" smtClean="0"/>
              <a:t> </a:t>
            </a:r>
            <a:r>
              <a:rPr lang="da-DK" sz="1800" dirty="0" err="1" smtClean="0"/>
              <a:t>functional</a:t>
            </a:r>
            <a:r>
              <a:rPr lang="da-DK" sz="1800" dirty="0" smtClean="0"/>
              <a:t> </a:t>
            </a:r>
            <a:r>
              <a:rPr lang="da-DK" sz="1800" dirty="0" err="1" smtClean="0"/>
              <a:t>extensions</a:t>
            </a:r>
            <a:r>
              <a:rPr lang="da-DK" sz="1800" dirty="0" smtClean="0"/>
              <a:t> in J, </a:t>
            </a:r>
            <a:r>
              <a:rPr lang="da-DK" sz="1800" dirty="0" err="1" smtClean="0"/>
              <a:t>together</a:t>
            </a:r>
            <a:r>
              <a:rPr lang="da-DK" sz="1800" dirty="0" smtClean="0"/>
              <a:t> with Ken Iverson</a:t>
            </a:r>
          </a:p>
          <a:p>
            <a:r>
              <a:rPr lang="da-DK" sz="2000" b="1" dirty="0" smtClean="0"/>
              <a:t>John Scholes </a:t>
            </a:r>
            <a:r>
              <a:rPr lang="da-DK" sz="2000" dirty="0" smtClean="0"/>
              <a:t>for </a:t>
            </a:r>
            <a:r>
              <a:rPr lang="da-DK" sz="2000" dirty="0" err="1" smtClean="0"/>
              <a:t>constructive</a:t>
            </a:r>
            <a:r>
              <a:rPr lang="da-DK" sz="2000" dirty="0" smtClean="0"/>
              <a:t> feedback</a:t>
            </a:r>
          </a:p>
          <a:p>
            <a:pPr lvl="1"/>
            <a:r>
              <a:rPr lang="da-DK" sz="1800" dirty="0" err="1" smtClean="0"/>
              <a:t>Inventing</a:t>
            </a:r>
            <a:r>
              <a:rPr lang="da-DK" sz="1800" dirty="0" smtClean="0"/>
              <a:t> the ”dfns” </a:t>
            </a:r>
            <a:r>
              <a:rPr lang="da-DK" sz="1800" dirty="0" err="1" smtClean="0"/>
              <a:t>functional</a:t>
            </a:r>
            <a:r>
              <a:rPr lang="da-DK" sz="1800" dirty="0" smtClean="0"/>
              <a:t> form</a:t>
            </a:r>
          </a:p>
          <a:p>
            <a:r>
              <a:rPr lang="da-DK" sz="2200" b="1" dirty="0" smtClean="0"/>
              <a:t>Tomas Gustafsson </a:t>
            </a:r>
            <a:r>
              <a:rPr lang="da-DK" sz="2200" dirty="0" smtClean="0"/>
              <a:t>(</a:t>
            </a:r>
            <a:r>
              <a:rPr lang="da-DK" sz="2200" dirty="0" err="1" smtClean="0"/>
              <a:t>StormWind</a:t>
            </a:r>
            <a:r>
              <a:rPr lang="da-DK" sz="2200" dirty="0" smtClean="0"/>
              <a:t>)</a:t>
            </a:r>
          </a:p>
          <a:p>
            <a:pPr lvl="1"/>
            <a:r>
              <a:rPr lang="da-DK" sz="1800" dirty="0" smtClean="0"/>
              <a:t>For his </a:t>
            </a:r>
            <a:r>
              <a:rPr lang="da-DK" sz="1800" dirty="0" err="1" smtClean="0"/>
              <a:t>amazing</a:t>
            </a:r>
            <a:r>
              <a:rPr lang="da-DK" sz="1800" dirty="0" smtClean="0"/>
              <a:t> </a:t>
            </a:r>
            <a:r>
              <a:rPr lang="da-DK" sz="1800" dirty="0" err="1" smtClean="0"/>
              <a:t>application</a:t>
            </a:r>
            <a:r>
              <a:rPr lang="da-DK" sz="1800" dirty="0" smtClean="0"/>
              <a:t> and video </a:t>
            </a:r>
            <a:r>
              <a:rPr lang="da-DK" sz="1800" dirty="0" err="1" smtClean="0"/>
              <a:t>handmade</a:t>
            </a:r>
            <a:r>
              <a:rPr lang="da-DK" sz="1800" dirty="0" smtClean="0"/>
              <a:t> for </a:t>
            </a:r>
            <a:r>
              <a:rPr lang="da-DK" sz="1800" dirty="0" err="1" smtClean="0"/>
              <a:t>today</a:t>
            </a:r>
            <a:endParaRPr lang="da-DK" sz="1800" dirty="0" smtClean="0"/>
          </a:p>
          <a:p>
            <a:r>
              <a:rPr lang="da-DK" dirty="0" err="1" smtClean="0"/>
              <a:t>You</a:t>
            </a:r>
            <a:r>
              <a:rPr lang="da-DK" dirty="0" smtClean="0"/>
              <a:t> All for </a:t>
            </a:r>
            <a:r>
              <a:rPr lang="da-DK" dirty="0" err="1" smtClean="0"/>
              <a:t>listening</a:t>
            </a:r>
            <a:r>
              <a:rPr lang="da-DK" dirty="0" smtClean="0"/>
              <a:t>!</a:t>
            </a:r>
          </a:p>
          <a:p>
            <a:pPr lvl="1"/>
            <a:endParaRPr lang="da-DK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6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Any </a:t>
            </a:r>
            <a:r>
              <a:rPr lang="da-DK" dirty="0" err="1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95400" y="1676400"/>
            <a:ext cx="7391400" cy="3750382"/>
          </a:xfrm>
        </p:spPr>
        <p:txBody>
          <a:bodyPr/>
          <a:lstStyle/>
          <a:p>
            <a:r>
              <a:rPr lang="da-DK" sz="2400" b="1" dirty="0" err="1" smtClean="0"/>
              <a:t>Prefix</a:t>
            </a:r>
            <a:r>
              <a:rPr lang="da-DK" sz="2400" b="1" dirty="0" smtClean="0"/>
              <a:t>:</a:t>
            </a:r>
            <a:r>
              <a:rPr lang="da-DK" sz="2400" dirty="0" smtClean="0"/>
              <a:t> </a:t>
            </a:r>
            <a:r>
              <a:rPr lang="da-DK" sz="2400" i="1" dirty="0" smtClean="0"/>
              <a:t>Roll</a:t>
            </a:r>
            <a:r>
              <a:rPr lang="da-DK" sz="2400" dirty="0" smtClean="0"/>
              <a:t> (</a:t>
            </a:r>
            <a:r>
              <a:rPr lang="da-DK" sz="2400" dirty="0" err="1" smtClean="0"/>
              <a:t>scalar</a:t>
            </a:r>
            <a:r>
              <a:rPr lang="da-DK" sz="2400" dirty="0" smtClean="0"/>
              <a:t>) - </a:t>
            </a:r>
            <a:r>
              <a:rPr lang="da-DK" sz="2400" dirty="0" err="1" smtClean="0"/>
              <a:t>Integer</a:t>
            </a:r>
            <a:r>
              <a:rPr lang="da-DK" sz="2400" dirty="0" smtClean="0"/>
              <a:t> in range 1 to </a:t>
            </a:r>
            <a:r>
              <a:rPr lang="da-DK" sz="2400" dirty="0" smtClean="0">
                <a:latin typeface="APL385 Unicode" panose="020B0709000202000203" pitchFamily="49" charset="0"/>
              </a:rPr>
              <a:t>⍵</a:t>
            </a:r>
            <a:r>
              <a:rPr lang="da-DK" sz="2400" dirty="0" smtClean="0"/>
              <a:t>:</a:t>
            </a:r>
            <a:br>
              <a:rPr lang="da-DK" sz="2400" dirty="0" smtClean="0"/>
            </a:br>
            <a:r>
              <a:rPr lang="da-DK" sz="2400" dirty="0" smtClean="0">
                <a:latin typeface="APL385 Unicode" panose="020B0709000202000203" pitchFamily="49" charset="0"/>
              </a:rPr>
              <a:t>      ? 6 6 6 6</a:t>
            </a:r>
            <a:br>
              <a:rPr lang="da-DK" sz="2400" dirty="0" smtClean="0">
                <a:latin typeface="APL385 Unicode" panose="020B0709000202000203" pitchFamily="49" charset="0"/>
              </a:rPr>
            </a:br>
            <a:r>
              <a:rPr lang="da-DK" sz="2400" dirty="0" smtClean="0">
                <a:latin typeface="APL385 Unicode" panose="020B0709000202000203" pitchFamily="49" charset="0"/>
              </a:rPr>
              <a:t>4 3 4 2</a:t>
            </a:r>
          </a:p>
          <a:p>
            <a:endParaRPr lang="da-DK" sz="2400" dirty="0"/>
          </a:p>
          <a:p>
            <a:r>
              <a:rPr lang="da-DK" sz="2400" b="1" dirty="0" err="1" smtClean="0"/>
              <a:t>Infix</a:t>
            </a:r>
            <a:r>
              <a:rPr lang="da-DK" sz="2400" b="1" dirty="0" smtClean="0"/>
              <a:t>:</a:t>
            </a:r>
            <a:r>
              <a:rPr lang="da-DK" sz="2400" dirty="0" smtClean="0"/>
              <a:t> </a:t>
            </a:r>
            <a:r>
              <a:rPr lang="da-DK" sz="2400" i="1" dirty="0" smtClean="0"/>
              <a:t>Deal</a:t>
            </a:r>
            <a:r>
              <a:rPr lang="da-DK" sz="2400" dirty="0" smtClean="0"/>
              <a:t> – deal </a:t>
            </a:r>
            <a:r>
              <a:rPr lang="da-DK" sz="2400" dirty="0" smtClean="0">
                <a:latin typeface="APL385 Unicode" panose="020B0709000202000203" pitchFamily="49" charset="0"/>
              </a:rPr>
              <a:t>⍺</a:t>
            </a:r>
            <a:r>
              <a:rPr lang="da-DK" sz="2400" dirty="0" smtClean="0"/>
              <a:t> items from range 1 to </a:t>
            </a:r>
            <a:r>
              <a:rPr lang="da-DK" sz="2400" dirty="0" smtClean="0">
                <a:latin typeface="APL385 Unicode" panose="020B0709000202000203" pitchFamily="49" charset="0"/>
              </a:rPr>
              <a:t>⍵</a:t>
            </a:r>
            <a:r>
              <a:rPr lang="da-DK" sz="2400" dirty="0" smtClean="0"/>
              <a:t>:</a:t>
            </a:r>
            <a:br>
              <a:rPr lang="da-DK" sz="2400" dirty="0" smtClean="0"/>
            </a:br>
            <a:r>
              <a:rPr lang="da-DK" sz="2400" dirty="0" smtClean="0">
                <a:latin typeface="APL385 Unicode" panose="020B0709000202000203" pitchFamily="49" charset="0"/>
              </a:rPr>
              <a:t>      5?6</a:t>
            </a:r>
            <a:br>
              <a:rPr lang="da-DK" sz="2400" dirty="0" smtClean="0">
                <a:latin typeface="APL385 Unicode" panose="020B0709000202000203" pitchFamily="49" charset="0"/>
              </a:rPr>
            </a:br>
            <a:r>
              <a:rPr lang="da-DK" sz="2400" dirty="0" smtClean="0">
                <a:latin typeface="APL385 Unicode" panose="020B0709000202000203" pitchFamily="49" charset="0"/>
              </a:rPr>
              <a:t>2 </a:t>
            </a:r>
            <a:r>
              <a:rPr lang="da-DK" sz="2400" dirty="0">
                <a:latin typeface="APL385 Unicode" panose="020B0709000202000203" pitchFamily="49" charset="0"/>
              </a:rPr>
              <a:t>5 1 4 </a:t>
            </a:r>
            <a:r>
              <a:rPr lang="da-DK" sz="2400" dirty="0" smtClean="0">
                <a:latin typeface="APL385 Unicode" panose="020B0709000202000203" pitchFamily="49" charset="0"/>
              </a:rPr>
              <a:t>6</a:t>
            </a:r>
            <a:r>
              <a:rPr lang="da-DK" sz="2400" dirty="0" smtClean="0"/>
              <a:t/>
            </a:r>
            <a:br>
              <a:rPr lang="da-DK" sz="2400" dirty="0" smtClean="0"/>
            </a:br>
            <a:endParaRPr lang="da-DK" sz="2400" dirty="0" smtClean="0"/>
          </a:p>
          <a:p>
            <a:r>
              <a:rPr lang="da-DK" sz="2400" b="1" dirty="0" err="1" smtClean="0"/>
              <a:t>Selfie</a:t>
            </a:r>
            <a:r>
              <a:rPr lang="da-DK" sz="2400" b="1" dirty="0" smtClean="0"/>
              <a:t>: </a:t>
            </a:r>
            <a:r>
              <a:rPr lang="da-DK" sz="2400" i="1" dirty="0" smtClean="0"/>
              <a:t>Permutation</a:t>
            </a:r>
            <a:r>
              <a:rPr lang="da-DK" sz="2400" dirty="0" smtClean="0"/>
              <a:t>:</a:t>
            </a:r>
            <a:br>
              <a:rPr lang="da-DK" sz="2400" dirty="0" smtClean="0"/>
            </a:br>
            <a:r>
              <a:rPr lang="da-DK" sz="2400" dirty="0">
                <a:latin typeface="APL385 Unicode" panose="020B0709000202000203" pitchFamily="49" charset="0"/>
              </a:rPr>
              <a:t>       ?⍨</a:t>
            </a:r>
            <a:r>
              <a:rPr lang="da-DK" sz="2400" dirty="0" smtClean="0">
                <a:latin typeface="APL385 Unicode" panose="020B0709000202000203" pitchFamily="49" charset="0"/>
              </a:rPr>
              <a:t>6</a:t>
            </a:r>
            <a:br>
              <a:rPr lang="da-DK" sz="2400" dirty="0" smtClean="0">
                <a:latin typeface="APL385 Unicode" panose="020B0709000202000203" pitchFamily="49" charset="0"/>
              </a:rPr>
            </a:br>
            <a:r>
              <a:rPr lang="da-DK" sz="2400" dirty="0" smtClean="0">
                <a:latin typeface="APL385 Unicode" panose="020B0709000202000203" pitchFamily="49" charset="0"/>
              </a:rPr>
              <a:t>3 </a:t>
            </a:r>
            <a:r>
              <a:rPr lang="da-DK" sz="2400" dirty="0">
                <a:latin typeface="APL385 Unicode" panose="020B0709000202000203" pitchFamily="49" charset="0"/>
              </a:rPr>
              <a:t>1 4 2 6 5</a:t>
            </a:r>
            <a:endParaRPr lang="da-DK" sz="2400" dirty="0" smtClean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da-DK" sz="2400" dirty="0" smtClean="0"/>
          </a:p>
          <a:p>
            <a:pPr lvl="1"/>
            <a:endParaRPr lang="da-DK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458474" y="1371600"/>
            <a:ext cx="239360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 smtClean="0">
                <a:latin typeface="APL385 Unicode" panose="020B0709000202000203" pitchFamily="49" charset="0"/>
              </a:rPr>
              <a:t>?</a:t>
            </a:r>
            <a:endParaRPr lang="en-US" sz="32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1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0.39097 -0.362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-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APL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90800" y="1519995"/>
            <a:ext cx="6324599" cy="3889375"/>
          </a:xfrm>
        </p:spPr>
        <p:txBody>
          <a:bodyPr/>
          <a:lstStyle/>
          <a:p>
            <a:r>
              <a:rPr lang="en-US" sz="2000" dirty="0" smtClean="0"/>
              <a:t>Canadian of Norwegian Descent</a:t>
            </a:r>
          </a:p>
          <a:p>
            <a:r>
              <a:rPr lang="en-GB" sz="2000" dirty="0" smtClean="0"/>
              <a:t>Born </a:t>
            </a:r>
            <a:r>
              <a:rPr lang="en-GB" sz="2000" dirty="0"/>
              <a:t>on a small farm in </a:t>
            </a:r>
            <a:r>
              <a:rPr lang="en-GB" sz="2000" dirty="0" smtClean="0"/>
              <a:t>Alberta</a:t>
            </a:r>
          </a:p>
          <a:p>
            <a:r>
              <a:rPr lang="en-GB" sz="2000" dirty="0" smtClean="0"/>
              <a:t>Finished one-room </a:t>
            </a:r>
            <a:r>
              <a:rPr lang="en-GB" sz="2000" dirty="0"/>
              <a:t>school after 9</a:t>
            </a:r>
            <a:r>
              <a:rPr lang="en-GB" sz="2000" baseline="30000" dirty="0"/>
              <a:t>th</a:t>
            </a:r>
            <a:r>
              <a:rPr lang="en-GB" sz="2000" dirty="0"/>
              <a:t> grade and worked on </a:t>
            </a:r>
            <a:r>
              <a:rPr lang="en-GB" sz="2000" dirty="0" smtClean="0"/>
              <a:t>the farm</a:t>
            </a:r>
          </a:p>
          <a:p>
            <a:r>
              <a:rPr lang="en-GB" sz="2000" dirty="0" smtClean="0"/>
              <a:t>Drafted </a:t>
            </a:r>
            <a:r>
              <a:rPr lang="en-GB" sz="2000" dirty="0"/>
              <a:t>by </a:t>
            </a:r>
            <a:r>
              <a:rPr lang="en-GB" sz="2000" dirty="0" smtClean="0"/>
              <a:t>army </a:t>
            </a:r>
            <a:r>
              <a:rPr lang="en-GB" sz="2000" dirty="0"/>
              <a:t>in </a:t>
            </a:r>
            <a:r>
              <a:rPr lang="en-GB" sz="2000" dirty="0" smtClean="0"/>
              <a:t>1942; Flight Engineer in Air Force from 1943</a:t>
            </a:r>
          </a:p>
          <a:p>
            <a:r>
              <a:rPr lang="en-GB" sz="2000" dirty="0" smtClean="0"/>
              <a:t>Almost finished High School in the service</a:t>
            </a:r>
          </a:p>
          <a:p>
            <a:r>
              <a:rPr lang="en-GB" sz="2000" dirty="0" smtClean="0"/>
              <a:t>Enjoyed teaching his service mates mathematics</a:t>
            </a:r>
            <a:endParaRPr lang="en-GB" sz="2000" dirty="0"/>
          </a:p>
          <a:p>
            <a:pPr lvl="1"/>
            <a:r>
              <a:rPr lang="en-GB" sz="1600" dirty="0" smtClean="0"/>
              <a:t>Promised his officers and mates that he would pursue an academic career after the war</a:t>
            </a:r>
          </a:p>
          <a:p>
            <a:r>
              <a:rPr lang="en-GB" sz="2000" dirty="0" smtClean="0"/>
              <a:t>B.A. from Queens University, Kingston Ontario, in 1950 – top of his class.</a:t>
            </a:r>
          </a:p>
          <a:p>
            <a:pPr lvl="1"/>
            <a:r>
              <a:rPr lang="en-GB" sz="1600" dirty="0"/>
              <a:t>Ken didn’t know there was such a thing as University before he joined the army!</a:t>
            </a:r>
          </a:p>
          <a:p>
            <a:endParaRPr lang="en-US" sz="2000" dirty="0"/>
          </a:p>
        </p:txBody>
      </p:sp>
      <p:pic>
        <p:nvPicPr>
          <p:cNvPr id="4" name="Picture 5" descr="ken laug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19995"/>
            <a:ext cx="2005012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54012" y="4107620"/>
            <a:ext cx="1562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a-DK" altLang="en-US" sz="1400" dirty="0"/>
              <a:t>Kenneth E. Iverson</a:t>
            </a:r>
            <a:br>
              <a:rPr lang="da-DK" altLang="en-US" sz="1400" dirty="0"/>
            </a:br>
            <a:r>
              <a:rPr lang="da-DK" altLang="en-US" sz="1400" dirty="0"/>
              <a:t>1920-2004</a:t>
            </a:r>
            <a:endParaRPr lang="en-US" alt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8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APL,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90800" y="1519995"/>
            <a:ext cx="6324599" cy="3889375"/>
          </a:xfrm>
        </p:spPr>
        <p:txBody>
          <a:bodyPr/>
          <a:lstStyle/>
          <a:p>
            <a:r>
              <a:rPr lang="da-DK" sz="2000" dirty="0" err="1" smtClean="0"/>
              <a:t>Doctoral</a:t>
            </a:r>
            <a:r>
              <a:rPr lang="da-DK" sz="2000" dirty="0" smtClean="0"/>
              <a:t> </a:t>
            </a:r>
            <a:r>
              <a:rPr lang="da-DK" sz="2000" dirty="0" err="1" smtClean="0"/>
              <a:t>work</a:t>
            </a:r>
            <a:r>
              <a:rPr lang="da-DK" sz="2000" dirty="0" smtClean="0"/>
              <a:t> at Harvard with </a:t>
            </a:r>
            <a:r>
              <a:rPr lang="da-DK" sz="2000" dirty="0" err="1" smtClean="0"/>
              <a:t>Aiken</a:t>
            </a:r>
            <a:r>
              <a:rPr lang="da-DK" sz="2000" dirty="0" smtClean="0"/>
              <a:t> and </a:t>
            </a:r>
            <a:r>
              <a:rPr lang="da-DK" sz="2000" dirty="0" err="1" smtClean="0"/>
              <a:t>Leontief</a:t>
            </a:r>
            <a:r>
              <a:rPr lang="da-DK" sz="2000" dirty="0" smtClean="0"/>
              <a:t> (latter </a:t>
            </a:r>
            <a:r>
              <a:rPr lang="da-DK" sz="2000" dirty="0" err="1" smtClean="0"/>
              <a:t>later</a:t>
            </a:r>
            <a:r>
              <a:rPr lang="da-DK" sz="2000" dirty="0" smtClean="0"/>
              <a:t> Nobel </a:t>
            </a:r>
            <a:r>
              <a:rPr lang="da-DK" sz="2000" dirty="0" err="1" smtClean="0"/>
              <a:t>Economics</a:t>
            </a:r>
            <a:r>
              <a:rPr lang="da-DK" sz="2000" dirty="0" smtClean="0"/>
              <a:t> </a:t>
            </a:r>
            <a:r>
              <a:rPr lang="da-DK" sz="2000" dirty="0" err="1" smtClean="0"/>
              <a:t>Laureate</a:t>
            </a:r>
            <a:r>
              <a:rPr lang="da-DK" sz="2000" dirty="0" smtClean="0"/>
              <a:t>)</a:t>
            </a:r>
          </a:p>
          <a:p>
            <a:pPr lvl="1"/>
            <a:r>
              <a:rPr lang="da-DK" sz="1600" dirty="0" err="1" smtClean="0"/>
              <a:t>Leontiefs</a:t>
            </a:r>
            <a:r>
              <a:rPr lang="da-DK" sz="1600" dirty="0" smtClean="0"/>
              <a:t> input/output model </a:t>
            </a:r>
            <a:r>
              <a:rPr lang="da-DK" sz="1600" dirty="0" err="1" smtClean="0"/>
              <a:t>required</a:t>
            </a:r>
            <a:r>
              <a:rPr lang="da-DK" sz="1600" dirty="0" smtClean="0"/>
              <a:t> matrix </a:t>
            </a:r>
            <a:r>
              <a:rPr lang="da-DK" sz="1600" dirty="0" err="1" smtClean="0"/>
              <a:t>math</a:t>
            </a:r>
            <a:endParaRPr lang="da-DK" sz="1600" dirty="0" smtClean="0"/>
          </a:p>
          <a:p>
            <a:r>
              <a:rPr lang="da-DK" sz="2000" dirty="0" err="1" smtClean="0"/>
              <a:t>Taught</a:t>
            </a:r>
            <a:r>
              <a:rPr lang="da-DK" sz="2000" dirty="0" smtClean="0"/>
              <a:t> </a:t>
            </a:r>
            <a:r>
              <a:rPr lang="da-DK" sz="2000" dirty="0" err="1" smtClean="0"/>
              <a:t>mathematics</a:t>
            </a:r>
            <a:r>
              <a:rPr lang="da-DK" sz="2000" dirty="0" smtClean="0"/>
              <a:t> at Harvard for 6 </a:t>
            </a:r>
            <a:r>
              <a:rPr lang="da-DK" sz="2000" dirty="0" err="1" smtClean="0"/>
              <a:t>years</a:t>
            </a:r>
            <a:r>
              <a:rPr lang="da-DK" sz="2000" dirty="0" smtClean="0"/>
              <a:t>, </a:t>
            </a:r>
            <a:r>
              <a:rPr lang="da-DK" sz="2000" dirty="0" err="1" smtClean="0"/>
              <a:t>getting</a:t>
            </a:r>
            <a:r>
              <a:rPr lang="da-DK" sz="2000" dirty="0" smtClean="0"/>
              <a:t> </a:t>
            </a:r>
            <a:r>
              <a:rPr lang="da-DK" sz="2000" dirty="0" err="1" smtClean="0"/>
              <a:t>frustrated</a:t>
            </a:r>
            <a:r>
              <a:rPr lang="da-DK" sz="2000" dirty="0" smtClean="0"/>
              <a:t> with </a:t>
            </a:r>
            <a:r>
              <a:rPr lang="da-DK" sz="2000" dirty="0" err="1" smtClean="0"/>
              <a:t>inadequacies</a:t>
            </a:r>
            <a:r>
              <a:rPr lang="da-DK" sz="2000" dirty="0" smtClean="0"/>
              <a:t> of the notation</a:t>
            </a:r>
          </a:p>
          <a:p>
            <a:r>
              <a:rPr lang="da-DK" sz="2000" dirty="0" err="1" smtClean="0"/>
              <a:t>Developed</a:t>
            </a:r>
            <a:r>
              <a:rPr lang="da-DK" sz="2000" dirty="0" smtClean="0"/>
              <a:t> ”Iverson Notation” in </a:t>
            </a:r>
            <a:r>
              <a:rPr lang="da-DK" sz="2000" dirty="0" err="1" smtClean="0"/>
              <a:t>response</a:t>
            </a:r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Failed</a:t>
            </a:r>
            <a:r>
              <a:rPr lang="da-DK" sz="2000" dirty="0" smtClean="0"/>
              <a:t> to </a:t>
            </a:r>
            <a:r>
              <a:rPr lang="da-DK" sz="2000" dirty="0" err="1" smtClean="0"/>
              <a:t>get</a:t>
            </a:r>
            <a:r>
              <a:rPr lang="da-DK" sz="2000" dirty="0" smtClean="0"/>
              <a:t> </a:t>
            </a:r>
            <a:r>
              <a:rPr lang="da-DK" sz="2000" dirty="0" err="1" smtClean="0"/>
              <a:t>tenure</a:t>
            </a:r>
            <a:r>
              <a:rPr lang="da-DK" sz="2000" dirty="0" smtClean="0"/>
              <a:t> at Harvard; </a:t>
            </a:r>
            <a:r>
              <a:rPr lang="da-DK" sz="2000" dirty="0" err="1" smtClean="0"/>
              <a:t>moved</a:t>
            </a:r>
            <a:r>
              <a:rPr lang="da-DK" sz="2000" dirty="0" smtClean="0"/>
              <a:t> to  IBM</a:t>
            </a:r>
          </a:p>
          <a:p>
            <a:r>
              <a:rPr lang="da-DK" sz="2000" dirty="0" err="1" smtClean="0"/>
              <a:t>Published</a:t>
            </a:r>
            <a:r>
              <a:rPr lang="da-DK" sz="2000" dirty="0" smtClean="0"/>
              <a:t> ”A Programming Language” in 1962</a:t>
            </a:r>
          </a:p>
          <a:p>
            <a:r>
              <a:rPr lang="da-DK" sz="2000" dirty="0" err="1" smtClean="0"/>
              <a:t>Used</a:t>
            </a:r>
            <a:r>
              <a:rPr lang="da-DK" sz="2000" dirty="0" smtClean="0"/>
              <a:t> APL for </a:t>
            </a:r>
            <a:r>
              <a:rPr lang="da-DK" sz="2000" dirty="0" err="1" smtClean="0"/>
              <a:t>modelling</a:t>
            </a:r>
            <a:r>
              <a:rPr lang="da-DK" sz="2000" dirty="0" smtClean="0"/>
              <a:t> and </a:t>
            </a:r>
            <a:r>
              <a:rPr lang="da-DK" sz="2000" dirty="0" err="1" smtClean="0"/>
              <a:t>teaching</a:t>
            </a:r>
            <a:endParaRPr lang="da-DK" sz="2000" dirty="0" smtClean="0"/>
          </a:p>
          <a:p>
            <a:r>
              <a:rPr lang="da-DK" sz="2000" dirty="0" smtClean="0"/>
              <a:t>First APL Interpreter in 1966</a:t>
            </a:r>
          </a:p>
          <a:p>
            <a:r>
              <a:rPr lang="da-DK" sz="2000" dirty="0" smtClean="0"/>
              <a:t>IBM Fellow in 1970</a:t>
            </a:r>
            <a:endParaRPr lang="da-DK" sz="2000" dirty="0"/>
          </a:p>
          <a:p>
            <a:r>
              <a:rPr lang="da-DK" sz="2000" dirty="0" smtClean="0"/>
              <a:t>J (”</a:t>
            </a:r>
            <a:r>
              <a:rPr lang="da-DK" sz="2000" dirty="0" err="1" smtClean="0"/>
              <a:t>rationalised</a:t>
            </a:r>
            <a:r>
              <a:rPr lang="da-DK" sz="2000" dirty="0" smtClean="0"/>
              <a:t> APL”) from ca. 1989</a:t>
            </a:r>
          </a:p>
          <a:p>
            <a:endParaRPr lang="en-US" sz="2000" dirty="0"/>
          </a:p>
        </p:txBody>
      </p:sp>
      <p:pic>
        <p:nvPicPr>
          <p:cNvPr id="6" name="Picture 6" descr="ken at the black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7321"/>
            <a:ext cx="1712913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52600" y="3200400"/>
            <a:ext cx="7162799" cy="304698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ACM Turing award in 1979:</a:t>
            </a:r>
            <a:br>
              <a:rPr lang="en-US" b="1" dirty="0" smtClean="0">
                <a:latin typeface="+mj-lt"/>
              </a:rPr>
            </a:br>
            <a:endParaRPr lang="en-US" b="1" dirty="0" smtClean="0">
              <a:latin typeface="+mj-lt"/>
            </a:endParaRPr>
          </a:p>
          <a:p>
            <a:r>
              <a:rPr lang="en-GB" i="1" dirty="0"/>
              <a:t>“For his pioneering effort in programming </a:t>
            </a:r>
            <a:r>
              <a:rPr lang="en-GB" i="1" dirty="0" smtClean="0"/>
              <a:t>languages</a:t>
            </a:r>
            <a:br>
              <a:rPr lang="en-GB" i="1" dirty="0" smtClean="0"/>
            </a:br>
            <a:r>
              <a:rPr lang="en-GB" i="1" dirty="0" smtClean="0"/>
              <a:t>and </a:t>
            </a:r>
            <a:r>
              <a:rPr lang="en-GB" i="1" dirty="0"/>
              <a:t>mathematical notation resulting in what the </a:t>
            </a:r>
            <a:endParaRPr lang="en-GB" i="1" dirty="0" smtClean="0"/>
          </a:p>
          <a:p>
            <a:r>
              <a:rPr lang="en-GB" i="1" dirty="0" smtClean="0"/>
              <a:t>computing </a:t>
            </a:r>
            <a:r>
              <a:rPr lang="en-GB" i="1" dirty="0"/>
              <a:t>field now knows as APL, 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for </a:t>
            </a:r>
            <a:r>
              <a:rPr lang="en-GB" i="1" dirty="0"/>
              <a:t>his </a:t>
            </a:r>
            <a:r>
              <a:rPr lang="en-GB" i="1" dirty="0" smtClean="0"/>
              <a:t>contributions to </a:t>
            </a:r>
            <a:r>
              <a:rPr lang="en-GB" i="1" dirty="0"/>
              <a:t>the implementation of interactive systems, </a:t>
            </a:r>
            <a:r>
              <a:rPr lang="en-GB" i="1" dirty="0" smtClean="0"/>
              <a:t>to </a:t>
            </a:r>
            <a:r>
              <a:rPr lang="en-GB" i="1" dirty="0"/>
              <a:t>educational uses of APL, 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and to programming language </a:t>
            </a:r>
            <a:r>
              <a:rPr lang="en-GB" i="1" dirty="0"/>
              <a:t>theory and practice</a:t>
            </a:r>
            <a:r>
              <a:rPr lang="en-GB" i="1" dirty="0" smtClean="0"/>
              <a:t>.”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1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388" y="533400"/>
            <a:ext cx="7632849" cy="925683"/>
          </a:xfrm>
        </p:spPr>
        <p:txBody>
          <a:bodyPr/>
          <a:lstStyle/>
          <a:p>
            <a:r>
              <a:rPr lang="en-US" dirty="0" smtClean="0"/>
              <a:t>History of Morten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38400" y="1171413"/>
            <a:ext cx="6477000" cy="3889375"/>
          </a:xfrm>
        </p:spPr>
        <p:txBody>
          <a:bodyPr/>
          <a:lstStyle/>
          <a:p>
            <a:r>
              <a:rPr lang="da-DK" sz="2000" dirty="0" err="1" smtClean="0"/>
              <a:t>Norwegian</a:t>
            </a:r>
            <a:r>
              <a:rPr lang="da-DK" sz="2000" dirty="0" smtClean="0"/>
              <a:t> South </a:t>
            </a:r>
            <a:r>
              <a:rPr lang="da-DK" sz="2000" dirty="0" err="1" smtClean="0"/>
              <a:t>African</a:t>
            </a:r>
            <a:r>
              <a:rPr lang="da-DK" sz="2000" dirty="0" smtClean="0"/>
              <a:t> </a:t>
            </a:r>
            <a:r>
              <a:rPr lang="da-DK" sz="2000" dirty="0" err="1" smtClean="0"/>
              <a:t>living</a:t>
            </a:r>
            <a:r>
              <a:rPr lang="da-DK" sz="2000" dirty="0" smtClean="0"/>
              <a:t> in DK, </a:t>
            </a:r>
            <a:r>
              <a:rPr lang="da-DK" sz="2000" dirty="0" err="1" smtClean="0"/>
              <a:t>working</a:t>
            </a:r>
            <a:r>
              <a:rPr lang="da-DK" sz="2000" dirty="0" smtClean="0"/>
              <a:t> in UK</a:t>
            </a:r>
          </a:p>
          <a:p>
            <a:r>
              <a:rPr lang="da-DK" sz="2000" dirty="0" smtClean="0"/>
              <a:t>Born as </a:t>
            </a:r>
            <a:r>
              <a:rPr lang="da-DK" sz="2000" i="1" dirty="0" smtClean="0"/>
              <a:t>A Programming Language</a:t>
            </a:r>
            <a:r>
              <a:rPr lang="da-DK" sz="2000" dirty="0" smtClean="0"/>
              <a:t> </a:t>
            </a:r>
            <a:r>
              <a:rPr lang="da-DK" sz="2000" dirty="0" err="1" smtClean="0"/>
              <a:t>published</a:t>
            </a:r>
            <a:r>
              <a:rPr lang="da-DK" sz="2000" dirty="0" smtClean="0"/>
              <a:t> (1962)</a:t>
            </a:r>
          </a:p>
          <a:p>
            <a:r>
              <a:rPr lang="da-DK" sz="2000" dirty="0" err="1" smtClean="0"/>
              <a:t>Learned</a:t>
            </a:r>
            <a:r>
              <a:rPr lang="da-DK" sz="2000" dirty="0" smtClean="0"/>
              <a:t> BASIC and 6502 &amp; Z80 </a:t>
            </a:r>
            <a:r>
              <a:rPr lang="da-DK" sz="2000" dirty="0" err="1" smtClean="0"/>
              <a:t>machine</a:t>
            </a:r>
            <a:r>
              <a:rPr lang="da-DK" sz="2000" dirty="0" smtClean="0"/>
              <a:t> </a:t>
            </a:r>
            <a:r>
              <a:rPr lang="da-DK" sz="2000" dirty="0" err="1" smtClean="0"/>
              <a:t>code</a:t>
            </a:r>
            <a:r>
              <a:rPr lang="da-DK" sz="2000" dirty="0" smtClean="0"/>
              <a:t> in 1977, </a:t>
            </a:r>
            <a:r>
              <a:rPr lang="da-DK" sz="2000" dirty="0" err="1" smtClean="0"/>
              <a:t>built</a:t>
            </a:r>
            <a:r>
              <a:rPr lang="da-DK" sz="2000" dirty="0" smtClean="0"/>
              <a:t> a NASCOM 1 (</a:t>
            </a:r>
            <a:r>
              <a:rPr lang="da-DK" sz="2000" dirty="0" err="1" smtClean="0"/>
              <a:t>which</a:t>
            </a:r>
            <a:r>
              <a:rPr lang="da-DK" sz="2000" dirty="0" smtClean="0"/>
              <a:t> </a:t>
            </a:r>
            <a:r>
              <a:rPr lang="da-DK" sz="2000" dirty="0" err="1" smtClean="0"/>
              <a:t>almost</a:t>
            </a:r>
            <a:r>
              <a:rPr lang="da-DK" sz="2000" dirty="0" smtClean="0"/>
              <a:t> </a:t>
            </a:r>
            <a:r>
              <a:rPr lang="da-DK" sz="2000" dirty="0" err="1" smtClean="0"/>
              <a:t>worked</a:t>
            </a:r>
            <a:r>
              <a:rPr lang="da-DK" sz="2000" dirty="0" smtClean="0"/>
              <a:t>)</a:t>
            </a:r>
          </a:p>
          <a:p>
            <a:r>
              <a:rPr lang="da-DK" sz="2000" dirty="0" smtClean="0"/>
              <a:t>Met APL in 1979; </a:t>
            </a:r>
            <a:r>
              <a:rPr lang="da-DK" sz="2000" dirty="0" err="1" smtClean="0"/>
              <a:t>since</a:t>
            </a:r>
            <a:r>
              <a:rPr lang="da-DK" sz="2000" dirty="0" smtClean="0"/>
              <a:t> </a:t>
            </a:r>
            <a:r>
              <a:rPr lang="da-DK" sz="2000" dirty="0" err="1" smtClean="0"/>
              <a:t>then</a:t>
            </a:r>
            <a:r>
              <a:rPr lang="da-DK" sz="2000" dirty="0" smtClean="0"/>
              <a:t>:</a:t>
            </a:r>
          </a:p>
          <a:p>
            <a:pPr lvl="1"/>
            <a:r>
              <a:rPr lang="da-DK" sz="1800" dirty="0" err="1"/>
              <a:t>W</a:t>
            </a:r>
            <a:r>
              <a:rPr lang="da-DK" sz="1800" dirty="0" err="1" smtClean="0"/>
              <a:t>rote</a:t>
            </a:r>
            <a:r>
              <a:rPr lang="da-DK" sz="1800" dirty="0" smtClean="0"/>
              <a:t> at </a:t>
            </a:r>
            <a:r>
              <a:rPr lang="da-DK" sz="1800" dirty="0" err="1" smtClean="0"/>
              <a:t>least</a:t>
            </a:r>
            <a:r>
              <a:rPr lang="da-DK" sz="1800" dirty="0" smtClean="0"/>
              <a:t> </a:t>
            </a:r>
            <a:r>
              <a:rPr lang="da-DK" sz="1800" dirty="0" err="1" smtClean="0"/>
              <a:t>one</a:t>
            </a:r>
            <a:r>
              <a:rPr lang="da-DK" sz="1800" dirty="0" smtClean="0"/>
              <a:t> program and made it run in </a:t>
            </a:r>
            <a:r>
              <a:rPr lang="da-DK" sz="1800" dirty="0" err="1" smtClean="0"/>
              <a:t>each</a:t>
            </a:r>
            <a:r>
              <a:rPr lang="da-DK" sz="1800" dirty="0" smtClean="0"/>
              <a:t> of ASM C </a:t>
            </a:r>
            <a:r>
              <a:rPr lang="da-DK" sz="1800" dirty="0" err="1" smtClean="0"/>
              <a:t>C</a:t>
            </a:r>
            <a:r>
              <a:rPr lang="da-DK" sz="1800" dirty="0" smtClean="0"/>
              <a:t># COBOL Java JCL Pascal Prolog </a:t>
            </a:r>
            <a:r>
              <a:rPr lang="da-DK" sz="1800" dirty="0" err="1" smtClean="0"/>
              <a:t>Simula</a:t>
            </a:r>
            <a:endParaRPr lang="da-DK" sz="1800" dirty="0" smtClean="0"/>
          </a:p>
          <a:p>
            <a:pPr lvl="1"/>
            <a:r>
              <a:rPr lang="da-DK" sz="1800" dirty="0" err="1" smtClean="0"/>
              <a:t>Eventually</a:t>
            </a:r>
            <a:r>
              <a:rPr lang="da-DK" sz="1800" dirty="0" smtClean="0"/>
              <a:t> </a:t>
            </a:r>
            <a:r>
              <a:rPr lang="da-DK" sz="1800" dirty="0" err="1" smtClean="0"/>
              <a:t>discovered</a:t>
            </a:r>
            <a:r>
              <a:rPr lang="da-DK" sz="1800" baseline="0" dirty="0" smtClean="0"/>
              <a:t> it </a:t>
            </a:r>
            <a:r>
              <a:rPr lang="da-DK" sz="1800" baseline="0" dirty="0" err="1" smtClean="0"/>
              <a:t>would</a:t>
            </a:r>
            <a:r>
              <a:rPr lang="da-DK" sz="1800" baseline="0" dirty="0" smtClean="0"/>
              <a:t> </a:t>
            </a:r>
            <a:r>
              <a:rPr lang="da-DK" sz="1800" baseline="0" dirty="0" err="1" smtClean="0"/>
              <a:t>be</a:t>
            </a:r>
            <a:r>
              <a:rPr lang="da-DK" sz="1800" baseline="0" dirty="0" smtClean="0"/>
              <a:t> </a:t>
            </a:r>
            <a:r>
              <a:rPr lang="da-DK" sz="1800" baseline="0" dirty="0" err="1" smtClean="0"/>
              <a:t>easier</a:t>
            </a:r>
            <a:r>
              <a:rPr lang="da-DK" sz="1800" baseline="0" dirty="0" smtClean="0"/>
              <a:t> </a:t>
            </a:r>
            <a:r>
              <a:rPr lang="da-DK" sz="1800" dirty="0" smtClean="0"/>
              <a:t>to </a:t>
            </a:r>
            <a:r>
              <a:rPr lang="da-DK" sz="1800" dirty="0" err="1" smtClean="0"/>
              <a:t>hire</a:t>
            </a:r>
            <a:r>
              <a:rPr lang="da-DK" sz="1800" dirty="0" smtClean="0"/>
              <a:t> </a:t>
            </a:r>
            <a:r>
              <a:rPr lang="da-DK" sz="1800" dirty="0" err="1" smtClean="0"/>
              <a:t>people</a:t>
            </a:r>
            <a:r>
              <a:rPr lang="da-DK" sz="1800" dirty="0" smtClean="0"/>
              <a:t> with </a:t>
            </a:r>
            <a:r>
              <a:rPr lang="da-DK" sz="1800" dirty="0" err="1" smtClean="0"/>
              <a:t>degrees</a:t>
            </a:r>
            <a:r>
              <a:rPr lang="da-DK" sz="1800" dirty="0" smtClean="0"/>
              <a:t> </a:t>
            </a:r>
            <a:r>
              <a:rPr lang="da-DK" sz="1800" dirty="0" err="1" smtClean="0"/>
              <a:t>rather</a:t>
            </a:r>
            <a:r>
              <a:rPr lang="da-DK" sz="1800" dirty="0" smtClean="0"/>
              <a:t> </a:t>
            </a:r>
            <a:r>
              <a:rPr lang="da-DK" sz="1800" dirty="0" err="1" smtClean="0"/>
              <a:t>than</a:t>
            </a:r>
            <a:r>
              <a:rPr lang="da-DK" sz="1800" dirty="0" smtClean="0"/>
              <a:t> do the </a:t>
            </a:r>
            <a:r>
              <a:rPr lang="da-DK" sz="1800" dirty="0" err="1" smtClean="0"/>
              <a:t>hard</a:t>
            </a:r>
            <a:r>
              <a:rPr lang="da-DK" sz="1800" dirty="0" smtClean="0"/>
              <a:t> </a:t>
            </a:r>
            <a:r>
              <a:rPr lang="da-DK" sz="1800" dirty="0" err="1" smtClean="0"/>
              <a:t>work</a:t>
            </a:r>
            <a:r>
              <a:rPr lang="da-DK" sz="1800" dirty="0" smtClean="0"/>
              <a:t> himself</a:t>
            </a:r>
          </a:p>
          <a:p>
            <a:r>
              <a:rPr lang="da-DK" sz="2000" dirty="0" smtClean="0"/>
              <a:t>15 </a:t>
            </a:r>
            <a:r>
              <a:rPr lang="da-DK" sz="2000" dirty="0" err="1" smtClean="0"/>
              <a:t>years</a:t>
            </a:r>
            <a:r>
              <a:rPr lang="da-DK" sz="2000" dirty="0" smtClean="0"/>
              <a:t> as APL </a:t>
            </a:r>
            <a:r>
              <a:rPr lang="da-DK" sz="2000" dirty="0" err="1" smtClean="0"/>
              <a:t>consultant</a:t>
            </a:r>
            <a:r>
              <a:rPr lang="da-DK" sz="2000" dirty="0"/>
              <a:t> </a:t>
            </a:r>
            <a:r>
              <a:rPr lang="da-DK" sz="2000" dirty="0" smtClean="0"/>
              <a:t>and part-time MVS systems programmer</a:t>
            </a:r>
          </a:p>
          <a:p>
            <a:r>
              <a:rPr lang="da-DK" sz="2000" dirty="0" smtClean="0"/>
              <a:t>CTO </a:t>
            </a:r>
            <a:r>
              <a:rPr lang="da-DK" sz="2000" dirty="0"/>
              <a:t>of </a:t>
            </a:r>
            <a:r>
              <a:rPr lang="da-DK" sz="2000" dirty="0" smtClean="0"/>
              <a:t>BI </a:t>
            </a:r>
            <a:r>
              <a:rPr lang="da-DK" sz="2000" dirty="0"/>
              <a:t>”</a:t>
            </a:r>
            <a:r>
              <a:rPr lang="da-DK" sz="2000" dirty="0" err="1"/>
              <a:t>startup</a:t>
            </a:r>
            <a:r>
              <a:rPr lang="da-DK" sz="2000" dirty="0"/>
              <a:t>” </a:t>
            </a:r>
            <a:r>
              <a:rPr lang="da-DK" sz="2000" dirty="0" err="1"/>
              <a:t>Adaytum</a:t>
            </a:r>
            <a:r>
              <a:rPr lang="da-DK" sz="2000" dirty="0"/>
              <a:t>;</a:t>
            </a:r>
            <a:br>
              <a:rPr lang="da-DK" sz="2000" dirty="0"/>
            </a:br>
            <a:r>
              <a:rPr lang="da-DK" sz="2000" dirty="0"/>
              <a:t>             sold to </a:t>
            </a:r>
            <a:r>
              <a:rPr lang="da-DK" sz="2000" dirty="0" err="1"/>
              <a:t>Cognos</a:t>
            </a:r>
            <a:r>
              <a:rPr lang="da-DK" sz="2000" dirty="0"/>
              <a:t> for $165M in 2000</a:t>
            </a:r>
          </a:p>
          <a:p>
            <a:r>
              <a:rPr lang="da-DK" sz="2000" dirty="0"/>
              <a:t>CTO of Dyalog </a:t>
            </a:r>
            <a:r>
              <a:rPr lang="da-DK" sz="2000" dirty="0" err="1"/>
              <a:t>since</a:t>
            </a:r>
            <a:r>
              <a:rPr lang="da-DK" sz="2000" dirty="0"/>
              <a:t> 2005; </a:t>
            </a:r>
            <a:r>
              <a:rPr lang="da-DK" sz="2000" dirty="0" err="1"/>
              <a:t>vendor</a:t>
            </a:r>
            <a:r>
              <a:rPr lang="da-DK" sz="2000" dirty="0"/>
              <a:t> of </a:t>
            </a:r>
            <a:r>
              <a:rPr lang="da-DK" sz="2000" dirty="0" smtClean="0"/>
              <a:t>APL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1975683" cy="2286000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368841" y="4731554"/>
            <a:ext cx="7408887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endParaRPr lang="en-US" sz="2000" kern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026" name="Picture 2" descr="http://www.80bus.co.uk/pages/nascom/images/nascom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6" y="2617458"/>
            <a:ext cx="6174542" cy="412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5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388" y="533400"/>
            <a:ext cx="7632849" cy="925683"/>
          </a:xfrm>
        </p:spPr>
        <p:txBody>
          <a:bodyPr/>
          <a:lstStyle/>
          <a:p>
            <a:r>
              <a:rPr lang="en-US" dirty="0" smtClean="0"/>
              <a:t>History of Dyalog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38400" y="1371600"/>
            <a:ext cx="6553200" cy="4419600"/>
          </a:xfrm>
        </p:spPr>
        <p:txBody>
          <a:bodyPr/>
          <a:lstStyle/>
          <a:p>
            <a:r>
              <a:rPr lang="da-DK" sz="2000" dirty="0" err="1" smtClean="0"/>
              <a:t>Youngest</a:t>
            </a:r>
            <a:r>
              <a:rPr lang="da-DK" sz="2000" dirty="0" smtClean="0"/>
              <a:t> APL </a:t>
            </a:r>
            <a:r>
              <a:rPr lang="da-DK" sz="2000" dirty="0" err="1" smtClean="0"/>
              <a:t>Vendor</a:t>
            </a:r>
            <a:r>
              <a:rPr lang="da-DK" sz="2000" dirty="0" smtClean="0"/>
              <a:t> – version 1.0 </a:t>
            </a:r>
            <a:r>
              <a:rPr lang="da-DK" sz="2000" dirty="0" err="1" smtClean="0"/>
              <a:t>released</a:t>
            </a:r>
            <a:r>
              <a:rPr lang="da-DK" sz="2000" dirty="0" smtClean="0"/>
              <a:t> in 1983 as a UNIX-</a:t>
            </a:r>
            <a:r>
              <a:rPr lang="da-DK" sz="2000" dirty="0" err="1" smtClean="0"/>
              <a:t>based</a:t>
            </a:r>
            <a:r>
              <a:rPr lang="da-DK" sz="2000" dirty="0" smtClean="0"/>
              <a:t> </a:t>
            </a:r>
            <a:r>
              <a:rPr lang="da-DK" sz="2000" dirty="0" err="1" smtClean="0"/>
              <a:t>competitor</a:t>
            </a:r>
            <a:r>
              <a:rPr lang="da-DK" sz="2000" dirty="0" smtClean="0"/>
              <a:t> for </a:t>
            </a:r>
            <a:r>
              <a:rPr lang="da-DK" sz="2000" dirty="0" err="1" smtClean="0"/>
              <a:t>mainframe</a:t>
            </a:r>
            <a:r>
              <a:rPr lang="da-DK" sz="2000" dirty="0" smtClean="0"/>
              <a:t> APL</a:t>
            </a:r>
          </a:p>
          <a:p>
            <a:r>
              <a:rPr lang="da-DK" sz="2000" dirty="0" smtClean="0"/>
              <a:t>Version 14.0 for Microsoft Windows, Intel and ARM Linux (</a:t>
            </a:r>
            <a:r>
              <a:rPr lang="da-DK" sz="2000" dirty="0" err="1" smtClean="0"/>
              <a:t>Raspberry</a:t>
            </a:r>
            <a:r>
              <a:rPr lang="da-DK" sz="2000" dirty="0" smtClean="0"/>
              <a:t> Pi) and IBM AIX </a:t>
            </a:r>
            <a:r>
              <a:rPr lang="da-DK" sz="2000" dirty="0" err="1" smtClean="0"/>
              <a:t>released</a:t>
            </a:r>
            <a:r>
              <a:rPr lang="da-DK" sz="2000" dirty="0" smtClean="0"/>
              <a:t> in June</a:t>
            </a:r>
          </a:p>
          <a:p>
            <a:r>
              <a:rPr lang="da-DK" sz="2000" dirty="0" smtClean="0"/>
              <a:t>Mac OSX support </a:t>
            </a:r>
            <a:r>
              <a:rPr lang="da-DK" sz="2000" dirty="0" err="1" smtClean="0"/>
              <a:t>announced</a:t>
            </a:r>
            <a:r>
              <a:rPr lang="da-DK" sz="2000" dirty="0" smtClean="0"/>
              <a:t> for v14.1 (”Q1 2015”)</a:t>
            </a:r>
          </a:p>
          <a:p>
            <a:endParaRPr lang="da-DK" sz="2000" dirty="0" smtClean="0"/>
          </a:p>
          <a:p>
            <a:r>
              <a:rPr lang="da-DK" sz="2000" dirty="0" err="1" smtClean="0"/>
              <a:t>Slow</a:t>
            </a:r>
            <a:r>
              <a:rPr lang="da-DK" sz="2000" dirty="0" smtClean="0"/>
              <a:t> </a:t>
            </a:r>
            <a:r>
              <a:rPr lang="da-DK" sz="2000" dirty="0" err="1" smtClean="0"/>
              <a:t>growth</a:t>
            </a:r>
            <a:r>
              <a:rPr lang="da-DK" sz="2000" dirty="0" smtClean="0"/>
              <a:t> </a:t>
            </a:r>
            <a:r>
              <a:rPr lang="da-DK" sz="2000" dirty="0"/>
              <a:t>for 25 </a:t>
            </a:r>
            <a:r>
              <a:rPr lang="da-DK" sz="2000" dirty="0" err="1"/>
              <a:t>years</a:t>
            </a:r>
            <a:r>
              <a:rPr lang="da-DK" sz="2000" dirty="0"/>
              <a:t>; rapid </a:t>
            </a:r>
            <a:r>
              <a:rPr lang="da-DK" sz="2000" dirty="0" err="1"/>
              <a:t>growth</a:t>
            </a:r>
            <a:r>
              <a:rPr lang="da-DK" sz="2000" dirty="0"/>
              <a:t> </a:t>
            </a:r>
            <a:r>
              <a:rPr lang="da-DK" sz="2000" dirty="0" err="1"/>
              <a:t>since</a:t>
            </a:r>
            <a:r>
              <a:rPr lang="da-DK" sz="2000" dirty="0"/>
              <a:t> 2005</a:t>
            </a:r>
          </a:p>
          <a:p>
            <a:r>
              <a:rPr lang="da-DK" sz="2000" dirty="0" smtClean="0"/>
              <a:t>From ”new kid on the </a:t>
            </a:r>
            <a:r>
              <a:rPr lang="da-DK" sz="2000" dirty="0" err="1" smtClean="0"/>
              <a:t>block</a:t>
            </a:r>
            <a:r>
              <a:rPr lang="da-DK" sz="2000" dirty="0" smtClean="0"/>
              <a:t>” to </a:t>
            </a:r>
            <a:r>
              <a:rPr lang="da-DK" sz="2000" dirty="0" err="1" smtClean="0"/>
              <a:t>market</a:t>
            </a:r>
            <a:r>
              <a:rPr lang="da-DK" sz="2000" dirty="0" smtClean="0"/>
              <a:t> </a:t>
            </a:r>
            <a:r>
              <a:rPr lang="da-DK" sz="2000" dirty="0" err="1" smtClean="0"/>
              <a:t>leader</a:t>
            </a:r>
            <a:r>
              <a:rPr lang="da-DK" sz="2000" dirty="0" smtClean="0"/>
              <a:t> in a mere 35 </a:t>
            </a:r>
            <a:r>
              <a:rPr lang="da-DK" sz="2000" dirty="0" err="1" smtClean="0"/>
              <a:t>years</a:t>
            </a:r>
            <a:r>
              <a:rPr lang="da-DK" sz="2000" dirty="0" smtClean="0"/>
              <a:t>; </a:t>
            </a:r>
            <a:r>
              <a:rPr lang="da-DK" sz="2000" dirty="0" err="1" smtClean="0"/>
              <a:t>investing</a:t>
            </a:r>
            <a:r>
              <a:rPr lang="da-DK" sz="2000" dirty="0" smtClean="0"/>
              <a:t> </a:t>
            </a:r>
            <a:r>
              <a:rPr lang="da-DK" sz="2000" dirty="0" err="1"/>
              <a:t>heavily</a:t>
            </a:r>
            <a:r>
              <a:rPr lang="da-DK" sz="2000" dirty="0"/>
              <a:t> in APL </a:t>
            </a:r>
            <a:r>
              <a:rPr lang="da-DK" sz="2000" dirty="0" err="1"/>
              <a:t>technology</a:t>
            </a:r>
            <a:endParaRPr lang="da-DK" sz="2000" dirty="0"/>
          </a:p>
          <a:p>
            <a:r>
              <a:rPr lang="da-DK" sz="2000" dirty="0" err="1" smtClean="0"/>
              <a:t>Current</a:t>
            </a:r>
            <a:r>
              <a:rPr lang="da-DK" sz="2000" dirty="0" smtClean="0"/>
              <a:t> </a:t>
            </a:r>
            <a:r>
              <a:rPr lang="da-DK" sz="2000" dirty="0" err="1" smtClean="0"/>
              <a:t>revenue</a:t>
            </a:r>
            <a:r>
              <a:rPr lang="da-DK" sz="2000" dirty="0" smtClean="0"/>
              <a:t> split </a:t>
            </a:r>
            <a:r>
              <a:rPr lang="da-DK" sz="2000" dirty="0" err="1" smtClean="0"/>
              <a:t>roughly</a:t>
            </a:r>
            <a:r>
              <a:rPr lang="da-DK" sz="2000" dirty="0" smtClean="0"/>
              <a:t> </a:t>
            </a:r>
            <a:r>
              <a:rPr lang="da-DK" sz="2000" dirty="0" err="1" smtClean="0"/>
              <a:t>evenly</a:t>
            </a:r>
            <a:r>
              <a:rPr lang="da-DK" sz="2000" dirty="0" smtClean="0"/>
              <a:t> </a:t>
            </a:r>
            <a:r>
              <a:rPr lang="da-DK" sz="2000" dirty="0" err="1" smtClean="0"/>
              <a:t>between</a:t>
            </a:r>
            <a:r>
              <a:rPr lang="da-DK" sz="2000" dirty="0" smtClean="0"/>
              <a:t> UNIX and Windows, USA and ”ROW”</a:t>
            </a:r>
          </a:p>
          <a:p>
            <a:r>
              <a:rPr lang="da-DK" sz="2000" dirty="0" smtClean="0"/>
              <a:t>80% of </a:t>
            </a:r>
            <a:r>
              <a:rPr lang="da-DK" sz="2000" dirty="0" err="1" smtClean="0"/>
              <a:t>revenue</a:t>
            </a:r>
            <a:r>
              <a:rPr lang="da-DK" sz="2000" dirty="0" smtClean="0"/>
              <a:t> from software houses </a:t>
            </a:r>
            <a:r>
              <a:rPr lang="da-DK" sz="2000" dirty="0" err="1" smtClean="0"/>
              <a:t>that</a:t>
            </a:r>
            <a:r>
              <a:rPr lang="da-DK" sz="2000" dirty="0" smtClean="0"/>
              <a:t> </a:t>
            </a:r>
            <a:r>
              <a:rPr lang="da-DK" sz="2000" dirty="0" err="1" smtClean="0"/>
              <a:t>build</a:t>
            </a:r>
            <a:r>
              <a:rPr lang="da-DK" sz="2000" dirty="0" smtClean="0"/>
              <a:t> products in APL, </a:t>
            </a:r>
            <a:r>
              <a:rPr lang="da-DK" sz="2000" dirty="0" err="1" smtClean="0"/>
              <a:t>remainder</a:t>
            </a:r>
            <a:r>
              <a:rPr lang="da-DK" sz="2000" dirty="0" smtClean="0"/>
              <a:t> ”in house” </a:t>
            </a:r>
            <a:r>
              <a:rPr lang="da-DK" sz="2000" dirty="0" err="1" smtClean="0"/>
              <a:t>analytics</a:t>
            </a:r>
            <a:endParaRPr lang="da-DK" sz="2000" dirty="0" smtClean="0"/>
          </a:p>
          <a:p>
            <a:r>
              <a:rPr lang="da-DK" sz="2000" dirty="0" smtClean="0"/>
              <a:t>20 </a:t>
            </a:r>
            <a:r>
              <a:rPr lang="da-DK" sz="2000" dirty="0" err="1" smtClean="0"/>
              <a:t>heads</a:t>
            </a:r>
            <a:r>
              <a:rPr lang="da-DK" sz="2000" dirty="0" smtClean="0"/>
              <a:t>, of </a:t>
            </a:r>
            <a:r>
              <a:rPr lang="da-DK" sz="2000" dirty="0" err="1" smtClean="0"/>
              <a:t>which</a:t>
            </a:r>
            <a:r>
              <a:rPr lang="da-DK" sz="2000" dirty="0" smtClean="0"/>
              <a:t> 15 </a:t>
            </a:r>
            <a:r>
              <a:rPr lang="da-DK" sz="2000" dirty="0" err="1" smtClean="0"/>
              <a:t>engineers</a:t>
            </a:r>
            <a:r>
              <a:rPr lang="da-DK" sz="2000" dirty="0" smtClean="0"/>
              <a:t> </a:t>
            </a:r>
            <a:r>
              <a:rPr lang="da-DK" sz="2000" dirty="0" err="1" smtClean="0"/>
              <a:t>working</a:t>
            </a:r>
            <a:r>
              <a:rPr lang="da-DK" sz="2000" dirty="0" smtClean="0"/>
              <a:t> on APL</a:t>
            </a:r>
          </a:p>
          <a:p>
            <a:endParaRPr lang="da-DK" sz="2000" dirty="0"/>
          </a:p>
          <a:p>
            <a:endParaRPr lang="da-DK" sz="2000" dirty="0" smtClean="0"/>
          </a:p>
          <a:p>
            <a:endParaRPr lang="en-US" sz="20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368841" y="4731554"/>
            <a:ext cx="7408887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endParaRPr lang="en-US" sz="2000" kern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1030" name="Picture 6" descr="Defaul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" y="1400175"/>
            <a:ext cx="2009775" cy="228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6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92" y="3043713"/>
            <a:ext cx="320916" cy="8857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21254"/>
            <a:ext cx="824579" cy="6240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460" y="5099177"/>
            <a:ext cx="723900" cy="847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Syntaxes</a:t>
            </a:r>
            <a:r>
              <a:rPr lang="da-DK" dirty="0" smtClean="0"/>
              <a:t> of </a:t>
            </a:r>
            <a:r>
              <a:rPr lang="da-DK" dirty="0" err="1" smtClean="0"/>
              <a:t>Mathematics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4" y="1537407"/>
            <a:ext cx="7632849" cy="38893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utoShape 2" descr="data:image/png;base64,iVBORw0KGgoAAAANSUhEUgAAAMUAAAD/CAMAAAB2B+IJAAAAe1BMVEX///8AAACUlJRsbGz4+PhBQUHLy8uzs7PW1tb09PTg4ODo6Ojx8fGwsLDQ0ND7+/s2NjakpKTDw8OMjIx7e3sUFBRUVFS8vLw9PT2dnZ1paWlaWlpEREQqKiqoqKhLS0uDg4N0dHQaGhovLy8hISFhYWFYWFgNDQ0ZGRkAaZf8AAAEF0lEQVR4nO3a63aqMBBAYeNdK1bBa6tVqx77/k94hIiEFoRIIC1rf39aETHjmElCbDQAAAAAAAAAAAAAAAAAAAAAAAAAAMCv9zJdN03xXmxFcRYGjS0FMTQZhLUo3v03f2uZcR7aCaLvB7Gx897mvPlRdG23oqAgFTvbrSjqnVT8Fgub1dGUeqRi40fRt92KgsZ+EAvbrShqV4dUdGuRiloUqCAV77ZbUVR9esWfT8XEj8LScsCYIBX/bLeiqFUdUuHWIhW1mEEtg1sGtltRVKc2qWjZbkVR29oUqD/fK05+FNbuCxtSj15xrE0q/nyvOOYoUEM35X7hqOt2X823SZvjBzF7eEr7nBLoi9yx2ZfSMC2fmb0i3Jf5kY61PP45KKFZk9VVJ7TZbFbNB2c7mR9mtLn0LdaDPDovpTAk7Es9eJ95VipGn/fLxDdnztkXLyAhinPqydm9YieE56zkdRzleLlBJEWRuiPx+uU/O3pwNUdc/HYu5HXa9+Oz66Pterkua/aVFMUqtY1Xh8dXc/0/A3mdaXj44/pgbbDRPyyXy540icL4SD43s1cMw40AJ5aM/oP8mtZXspE4NE0ze4UrU9EIUyx7Rnte5ZrqEEWxT3o+R/fcheE3g5O3wf8tcQ+uAi9KMhIau04NL8EgqhO9kvvEd+soioSbl5esAhUjE9sK4ql21+w1GrJSJhBe7msNw/591gjdjGV6tW3rpeL2swThdIXoGW1jDp3UaptdoL6Rn8hxa+HOuvpDoVi1bQeHtKajDwpF2WZRFLFBWqtAKS8R4tEUuSyj5Gr7KjR7ReOe14q7tpRcbZt6BUqSU1s7d0JPSdX2VjX19MIhw4JuFMU2POb5j7QH4JF4KngzFj+qbfu5L7gnL+Jkn1kCtdrKz/GpXnG/jqWdWKXa7v3Ho+e+GB0xWdgaMBrhFyiqtt5TZf+6vhvLxZLOiG/QNIpi8WwqBv5r5TAzt3Q7UFm8jmWv0E7FIchjK7hG5dNBaRxFcZTrHd2P05WBy7J9KqONOSi/gQ/2v6bZL4m5dq1j8I8cQytcsKrU6dQzvWIXzjw+rCZjHwtCNxWz+0h/W38vw2cO1U4O52oUmr2iqfwUbx8rU0P9wbMQRwlCcwZ1zcTlHvctGbfFSkc7rQVt7kHMc76iH1TU4UrEhmtP+SQ8zeVicWPdVPSF2DX3waQjtqa4XeXQ7e0s/LS+FUaR73TlBml8YeQq381lyovLE1bbfN/kKIjT99lfVO9sDOKeRq+Ivn8JOwO3MfRkZ/EavHe+Rc6oeYshcZ8leHJtaVLo3xj7yv3efddN/anzKG0HvAoLW+tNo/riYrsJJhwqHmrLYeXGHgAAAAAAAAAAAAAAAAAAAAAAAAAAAAAAAAAAAAAAwF/xH8pDI+IQF6k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834" y="4191000"/>
            <a:ext cx="730327" cy="61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876" y="5049395"/>
            <a:ext cx="730327" cy="7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837" y="4646814"/>
            <a:ext cx="988901" cy="526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3124929"/>
            <a:ext cx="58102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1002" y="4274589"/>
            <a:ext cx="1127740" cy="5323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6334" y="2908205"/>
            <a:ext cx="956503" cy="521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3000" y="1671205"/>
            <a:ext cx="2495550" cy="6095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2"/>
          <a:srcRect b="1979"/>
          <a:stretch/>
        </p:blipFill>
        <p:spPr>
          <a:xfrm>
            <a:off x="5616617" y="5099177"/>
            <a:ext cx="2209800" cy="886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3400" y="3171673"/>
            <a:ext cx="1505382" cy="560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7569" y="2245785"/>
            <a:ext cx="7162799" cy="298543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Problems:</a:t>
            </a:r>
          </a:p>
          <a:p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- Wide variety of syntactical forms</a:t>
            </a:r>
          </a:p>
          <a:p>
            <a:r>
              <a:rPr lang="en-GB" i="1" dirty="0" smtClean="0"/>
              <a:t>- Strange and inconsistent precedence rules</a:t>
            </a:r>
            <a:br>
              <a:rPr lang="en-GB" i="1" dirty="0" smtClean="0"/>
            </a:br>
            <a:r>
              <a:rPr lang="en-GB" i="1" dirty="0" smtClean="0"/>
              <a:t>- Things get worse when you deal with </a:t>
            </a:r>
            <a:r>
              <a:rPr lang="en-GB" i="1" dirty="0"/>
              <a:t>matrices</a:t>
            </a:r>
            <a:br>
              <a:rPr lang="en-GB" i="1" dirty="0"/>
            </a:br>
            <a:r>
              <a:rPr lang="en-GB" i="1" dirty="0"/>
              <a:t/>
            </a:r>
            <a:br>
              <a:rPr lang="en-GB" i="1" dirty="0"/>
            </a:br>
            <a:r>
              <a:rPr lang="en-GB" sz="2000" dirty="0" smtClean="0">
                <a:latin typeface="+mn-lt"/>
              </a:rPr>
              <a:t>See http</a:t>
            </a:r>
            <a:r>
              <a:rPr lang="en-GB" sz="2000" dirty="0">
                <a:latin typeface="+mn-lt"/>
              </a:rPr>
              <a:t>://www.jsoftware.com/papers/EvalOrder.htm</a:t>
            </a:r>
            <a:endParaRPr lang="en-GB" sz="2000" dirty="0" smtClean="0">
              <a:latin typeface="+mn-lt"/>
            </a:endParaRPr>
          </a:p>
          <a:p>
            <a:endParaRPr lang="en-US" dirty="0" smtClean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80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 of APL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72121"/>
              </p:ext>
            </p:extLst>
          </p:nvPr>
        </p:nvGraphicFramePr>
        <p:xfrm>
          <a:off x="457200" y="1700213"/>
          <a:ext cx="8077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400" dirty="0" err="1" smtClean="0"/>
                        <a:t>Syntactical</a:t>
                      </a:r>
                      <a:r>
                        <a:rPr lang="da-DK" sz="1400" dirty="0" smtClean="0"/>
                        <a:t> Form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err="1" smtClean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err="1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dirty="0" err="1" smtClean="0">
                          <a:latin typeface="APL385 Unicode" panose="020B0709000202000203" pitchFamily="49" charset="0"/>
                        </a:rPr>
                        <a:t>function</a:t>
                      </a:r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 argument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⍳ 6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1</a:t>
                      </a:r>
                      <a:r>
                        <a:rPr lang="da-DK" sz="1400" baseline="0" dirty="0" smtClean="0">
                          <a:latin typeface="APL385 Unicode" panose="020B0709000202000203" pitchFamily="49" charset="0"/>
                        </a:rPr>
                        <a:t> 2 3 4 5 6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dirty="0" err="1" smtClean="0">
                          <a:latin typeface="APL385 Unicode" panose="020B0709000202000203" pitchFamily="49" charset="0"/>
                        </a:rPr>
                        <a:t>left_arg</a:t>
                      </a:r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 </a:t>
                      </a:r>
                      <a:r>
                        <a:rPr lang="da-DK" sz="1400" dirty="0" err="1" smtClean="0">
                          <a:latin typeface="APL385 Unicode" panose="020B0709000202000203" pitchFamily="49" charset="0"/>
                        </a:rPr>
                        <a:t>function</a:t>
                      </a:r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 </a:t>
                      </a:r>
                      <a:r>
                        <a:rPr lang="da-DK" sz="1400" dirty="0" err="1" smtClean="0">
                          <a:latin typeface="APL385 Unicode" panose="020B0709000202000203" pitchFamily="49" charset="0"/>
                        </a:rPr>
                        <a:t>right_arg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1 2 3 ×</a:t>
                      </a:r>
                      <a:r>
                        <a:rPr lang="da-DK" sz="1400" baseline="0" dirty="0" smtClean="0">
                          <a:latin typeface="APL385 Unicode" panose="020B0709000202000203" pitchFamily="49" charset="0"/>
                        </a:rPr>
                        <a:t> 1 10 100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1 20 300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dirty="0" err="1" smtClean="0">
                          <a:latin typeface="APL385 Unicode" panose="020B0709000202000203" pitchFamily="49" charset="0"/>
                        </a:rPr>
                        <a:t>operand</a:t>
                      </a:r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 operator argument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×/ 1 2 3 4 5 6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720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dirty="0" err="1" smtClean="0">
                          <a:latin typeface="APL385 Unicode" panose="020B0709000202000203" pitchFamily="49" charset="0"/>
                        </a:rPr>
                        <a:t>larg</a:t>
                      </a:r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 </a:t>
                      </a:r>
                      <a:r>
                        <a:rPr lang="da-DK" sz="1400" dirty="0" err="1" smtClean="0">
                          <a:latin typeface="APL385 Unicode" panose="020B0709000202000203" pitchFamily="49" charset="0"/>
                        </a:rPr>
                        <a:t>left</a:t>
                      </a:r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-op</a:t>
                      </a:r>
                      <a:r>
                        <a:rPr lang="da-DK" sz="1400" baseline="0" dirty="0" smtClean="0">
                          <a:latin typeface="APL385 Unicode" panose="020B0709000202000203" pitchFamily="49" charset="0"/>
                        </a:rPr>
                        <a:t> operator right-op </a:t>
                      </a:r>
                      <a:r>
                        <a:rPr lang="da-DK" sz="1400" baseline="0" dirty="0" err="1" smtClean="0">
                          <a:latin typeface="APL385 Unicode" panose="020B0709000202000203" pitchFamily="49" charset="0"/>
                        </a:rPr>
                        <a:t>rarg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1 0 2</a:t>
                      </a:r>
                      <a:r>
                        <a:rPr lang="da-DK" sz="1400" baseline="0" dirty="0" smtClean="0">
                          <a:latin typeface="APL385 Unicode" panose="020B0709000202000203" pitchFamily="49" charset="0"/>
                        </a:rPr>
                        <a:t> +.× 1 2 3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7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array[</a:t>
                      </a:r>
                      <a:r>
                        <a:rPr lang="da-DK" sz="1400" dirty="0" err="1" smtClean="0">
                          <a:latin typeface="APL385 Unicode" panose="020B0709000202000203" pitchFamily="49" charset="0"/>
                        </a:rPr>
                        <a:t>index</a:t>
                      </a:r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]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'ABCDEF'[2 5 5 6]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BEEF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88675"/>
              </p:ext>
            </p:extLst>
          </p:nvPr>
        </p:nvGraphicFramePr>
        <p:xfrm>
          <a:off x="457200" y="4191000"/>
          <a:ext cx="807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400" dirty="0" err="1" smtClean="0"/>
                        <a:t>Naming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/>
                        <a:t>Usage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err="1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data←1 2 3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data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1 2 3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sum←+/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sum</a:t>
                      </a:r>
                      <a:r>
                        <a:rPr lang="da-DK" sz="1400" baseline="0" dirty="0" smtClean="0">
                          <a:latin typeface="APL385 Unicode" panose="020B0709000202000203" pitchFamily="49" charset="0"/>
                        </a:rPr>
                        <a:t> 1 2 3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6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dirty="0" err="1" smtClean="0">
                          <a:latin typeface="APL385 Unicode" panose="020B0709000202000203" pitchFamily="49" charset="0"/>
                        </a:rPr>
                        <a:t>vprod</a:t>
                      </a:r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←+.×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1 2 </a:t>
                      </a:r>
                      <a:r>
                        <a:rPr lang="da-DK" sz="1400" dirty="0" err="1" smtClean="0">
                          <a:latin typeface="APL385 Unicode" panose="020B0709000202000203" pitchFamily="49" charset="0"/>
                        </a:rPr>
                        <a:t>vprod</a:t>
                      </a:r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 3 4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APL385 Unicode" panose="020B0709000202000203" pitchFamily="49" charset="0"/>
                        </a:rPr>
                        <a:t>11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PL385 Unicode" panose="020B0709000202000203" pitchFamily="49" charset="0"/>
                        </a:rPr>
                        <a:t>reduce←/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PL385 Unicode" panose="020B0709000202000203" pitchFamily="49" charset="0"/>
                        </a:rPr>
                        <a:t>× reduce 1 2 3 4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PL385 Unicode" panose="020B0709000202000203" pitchFamily="49" charset="0"/>
                        </a:rPr>
                        <a:t>24</a:t>
                      </a:r>
                      <a:endParaRPr lang="en-US" sz="14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2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 11 aug 2014">
  <a:themeElements>
    <a:clrScheme name="1_Dyalo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yalog">
      <a:majorFont>
        <a:latin typeface="Geneva"/>
        <a:ea typeface=""/>
        <a:cs typeface=""/>
      </a:majorFont>
      <a:minorFont>
        <a:latin typeface="Gene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cs typeface="Arial" charset="0"/>
          </a:defRPr>
        </a:defPPr>
      </a:lstStyle>
    </a:lnDef>
  </a:objectDefaults>
  <a:extraClrSchemeLst>
    <a:extraClrScheme>
      <a:clrScheme name="1_Dyalo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yalo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yalo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yalo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yalo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yalo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Powerpoint template 18 aug 2014.potx" id="{D75E8AA9-851B-4AE5-B4A8-6C86A88EC8D9}" vid="{39B23ECB-5CBD-46BA-A539-2031A0E0478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18001</TotalTime>
  <Words>2463</Words>
  <Application>Microsoft Office PowerPoint</Application>
  <PresentationFormat>On-screen Show (4:3)</PresentationFormat>
  <Paragraphs>432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APL385 Unicode</vt:lpstr>
      <vt:lpstr>Arial</vt:lpstr>
      <vt:lpstr>Calibri</vt:lpstr>
      <vt:lpstr>Courier New</vt:lpstr>
      <vt:lpstr>Geneva</vt:lpstr>
      <vt:lpstr>Times</vt:lpstr>
      <vt:lpstr>Times New Roman</vt:lpstr>
      <vt:lpstr>Wingdings</vt:lpstr>
      <vt:lpstr>Powerpoint template 11 aug 2014</vt:lpstr>
      <vt:lpstr>PowerPoint Presentation</vt:lpstr>
      <vt:lpstr>Edsger Dijkstra on APL</vt:lpstr>
      <vt:lpstr>Edsger Dijkstra on APL</vt:lpstr>
      <vt:lpstr>History of APL</vt:lpstr>
      <vt:lpstr>History of APL, continued</vt:lpstr>
      <vt:lpstr>History of Morten</vt:lpstr>
      <vt:lpstr>History of Dyalog</vt:lpstr>
      <vt:lpstr>Syntaxes of Mathematics</vt:lpstr>
      <vt:lpstr>Syntaxes of APL</vt:lpstr>
      <vt:lpstr>Primitive Functions</vt:lpstr>
      <vt:lpstr>A Programming Language  (for Mathematics)</vt:lpstr>
      <vt:lpstr>APL Fundamentals</vt:lpstr>
      <vt:lpstr>Demo #1 – Introducing APL</vt:lpstr>
      <vt:lpstr>Execute Right to Left, but Read Left to Right</vt:lpstr>
      <vt:lpstr>“Functional” since 1962</vt:lpstr>
      <vt:lpstr>In ‘77, Backus did go on to say…</vt:lpstr>
      <vt:lpstr>Dyalog (APL) in 2014</vt:lpstr>
      <vt:lpstr>Common Functional Forms … Translated to APL </vt:lpstr>
      <vt:lpstr>cons, car and cdr</vt:lpstr>
      <vt:lpstr>Vector and Matrix Products</vt:lpstr>
      <vt:lpstr>Outer (Cartesian) Product</vt:lpstr>
      <vt:lpstr>Other Dyalog Operators </vt:lpstr>
      <vt:lpstr>“Point-Free” Forms</vt:lpstr>
      <vt:lpstr>Look Ma, No Loops!</vt:lpstr>
      <vt:lpstr>User-Defined Fns and Ops</vt:lpstr>
      <vt:lpstr>User-Defined Fns and Ops</vt:lpstr>
      <vt:lpstr>Demo #2 – Using APL</vt:lpstr>
      <vt:lpstr>Some Major Customers</vt:lpstr>
      <vt:lpstr>A Recent Application</vt:lpstr>
      <vt:lpstr>Where have we been?</vt:lpstr>
      <vt:lpstr>To Successfully Use APL…</vt:lpstr>
      <vt:lpstr>PowerPoint Presentation</vt:lpstr>
      <vt:lpstr>Dyalog vs Backus ‘77</vt:lpstr>
      <vt:lpstr>Major Language Extensions Since IBM APL2 (1984)</vt:lpstr>
      <vt:lpstr>Work yet to do after 50 years</vt:lpstr>
      <vt:lpstr>How to get hold of it?</vt:lpstr>
      <vt:lpstr>Many Thanks To</vt:lpstr>
      <vt:lpstr>Any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Kromberg</dc:creator>
  <cp:lastModifiedBy>Morten Kromberg</cp:lastModifiedBy>
  <cp:revision>198</cp:revision>
  <cp:lastPrinted>2014-08-15T09:52:37Z</cp:lastPrinted>
  <dcterms:created xsi:type="dcterms:W3CDTF">2014-09-05T07:01:50Z</dcterms:created>
  <dcterms:modified xsi:type="dcterms:W3CDTF">2014-10-13T06:45:25Z</dcterms:modified>
</cp:coreProperties>
</file>