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0" r:id="rId2"/>
    <p:sldId id="310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74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301" r:id="rId34"/>
    <p:sldId id="289" r:id="rId35"/>
    <p:sldId id="290" r:id="rId36"/>
    <p:sldId id="302" r:id="rId37"/>
    <p:sldId id="303" r:id="rId38"/>
    <p:sldId id="292" r:id="rId39"/>
    <p:sldId id="304" r:id="rId40"/>
    <p:sldId id="305" r:id="rId41"/>
    <p:sldId id="296" r:id="rId42"/>
    <p:sldId id="297" r:id="rId43"/>
    <p:sldId id="299" r:id="rId44"/>
    <p:sldId id="306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BE"/>
    <a:srgbClr val="F6F6D9"/>
    <a:srgbClr val="7C7DCF"/>
    <a:srgbClr val="FF9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EF8A-5BB8-41C8-B8C2-160617C17EF4}" type="datetimeFigureOut">
              <a:rPr lang="en-GB" smtClean="0"/>
              <a:t>15/10/2016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660A-27FD-4528-AE7F-EC6080404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“Syntaxes”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5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038103" cy="1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Calibri" panose="020F0502020204030204" pitchFamily="34" charset="0"/>
              <a:buChar char="‐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77200" y="68088"/>
            <a:ext cx="958965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fld id="{4D6A1F21-6DDA-4D75-917B-3675E7404BBE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92696"/>
            <a:ext cx="7632849" cy="8536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4321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411759" y="6381328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79" y="5701275"/>
            <a:ext cx="87505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833191"/>
            <a:ext cx="5112568" cy="5265783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345324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877272"/>
            <a:ext cx="808847" cy="814583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0" y="512676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3" y="78087"/>
            <a:ext cx="17373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8388424" y="0"/>
            <a:ext cx="72008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EDF88B-1B61-4481-9BD6-D2E23BF0DCD8}" type="slidenum">
              <a:rPr lang="en-GB" sz="1800" smtClean="0"/>
              <a:t>‹#›</a:t>
            </a:fld>
            <a:endParaRPr lang="en-GB" sz="1800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" y="6372063"/>
            <a:ext cx="1308412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942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42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25438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alog.com/" TargetMode="External"/><Relationship Id="rId2" Type="http://schemas.openxmlformats.org/officeDocument/2006/relationships/hyperlink" Target="http://tryap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yalog.t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5" name="Title Placeholder 4"/>
          <p:cNvSpPr txBox="1">
            <a:spLocks/>
          </p:cNvSpPr>
          <p:nvPr/>
        </p:nvSpPr>
        <p:spPr>
          <a:xfrm>
            <a:off x="685800" y="1371600"/>
            <a:ext cx="78867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9pPr>
          </a:lstStyle>
          <a:p>
            <a:r>
              <a:rPr lang="en-US" kern="0" dirty="0"/>
              <a:t>Notation for </a:t>
            </a:r>
            <a:br>
              <a:rPr lang="en-US" kern="0" dirty="0"/>
            </a:br>
            <a:r>
              <a:rPr lang="en-US" kern="0" dirty="0"/>
              <a:t>Parallel Thoughts</a:t>
            </a:r>
            <a:endParaRPr lang="en-GB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2384785" y="3442283"/>
            <a:ext cx="44887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Morten Kromberg, CXO</a:t>
            </a:r>
          </a:p>
          <a:p>
            <a:pPr algn="ctr"/>
            <a:r>
              <a:rPr lang="en-US" sz="3200" dirty="0">
                <a:latin typeface="+mn-lt"/>
              </a:rPr>
              <a:t>Dyalog Ltd</a:t>
            </a:r>
          </a:p>
          <a:p>
            <a:pPr algn="ctr"/>
            <a:endParaRPr lang="en-US" sz="2000" dirty="0">
              <a:latin typeface="+mn-lt"/>
            </a:endParaRPr>
          </a:p>
          <a:p>
            <a:pPr algn="ctr"/>
            <a:r>
              <a:rPr lang="en-US" sz="2000" dirty="0" err="1">
                <a:latin typeface="+mn-lt"/>
              </a:rPr>
              <a:t>FunctionalConf</a:t>
            </a:r>
            <a:r>
              <a:rPr lang="en-US" sz="2000" dirty="0">
                <a:latin typeface="+mn-lt"/>
              </a:rPr>
              <a:t> 2016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Bangalore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October 15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47713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 (</a:t>
            </a:r>
            <a:r>
              <a:rPr lang="en-GB" dirty="0">
                <a:latin typeface="APL385 Unicode" panose="020B0709000202000203" pitchFamily="49" charset="0"/>
              </a:rPr>
              <a:t>f/</a:t>
            </a:r>
            <a:r>
              <a:rPr lang="en-GB" dirty="0"/>
              <a:t>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latin typeface="APL385 Unicode" panose="020B0709000202000203" pitchFamily="49" charset="0"/>
              </a:rPr>
              <a:t>f⌿</a:t>
            </a:r>
            <a:r>
              <a:rPr lang="en-GB" dirty="0"/>
              <a:t>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latin typeface="APL385 Unicode" panose="020B0709000202000203" pitchFamily="49" charset="0"/>
              </a:rPr>
              <a:t>f/[n]</a:t>
            </a:r>
            <a:r>
              <a:rPr lang="en-GB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mat ← 3 4 ⍴ ⍳12</a:t>
            </a:r>
            <a:br>
              <a:rPr lang="en-GB" sz="2400" dirty="0">
                <a:latin typeface="APL385 Unicode" panose="020B0709000202000203" pitchFamily="49" charset="0"/>
              </a:rPr>
            </a:b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28800" y="2819400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10200" y="2811257"/>
          <a:ext cx="864425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425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842083" y="4683176"/>
          <a:ext cx="2729917" cy="374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8717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50051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54104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7704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0200" y="2286000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×/mat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63957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×⌿mat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800600" y="2971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800600" y="3352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806892" y="3733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41176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0480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6576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3434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43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 (</a:t>
            </a:r>
            <a:r>
              <a:rPr lang="en-GB" dirty="0">
                <a:latin typeface="APL385 Unicode" panose="020B0709000202000203" pitchFamily="49" charset="0"/>
              </a:rPr>
              <a:t>f\</a:t>
            </a:r>
            <a:r>
              <a:rPr lang="en-GB" dirty="0"/>
              <a:t>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latin typeface="APL385 Unicode" panose="020B0709000202000203" pitchFamily="49" charset="0"/>
              </a:rPr>
              <a:t>f⍀</a:t>
            </a:r>
            <a:r>
              <a:rPr lang="en-GB" dirty="0"/>
              <a:t>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latin typeface="APL385 Unicode" panose="020B0709000202000203" pitchFamily="49" charset="0"/>
              </a:rPr>
              <a:t>f\[n]</a:t>
            </a:r>
            <a:r>
              <a:rPr lang="en-GB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mat ← 3 4 ⍴ ⍳12</a:t>
            </a:r>
            <a:br>
              <a:rPr lang="en-GB" sz="2400" dirty="0">
                <a:latin typeface="APL385 Unicode" panose="020B0709000202000203" pitchFamily="49" charset="0"/>
              </a:rPr>
            </a:b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819400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0200" y="22860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+\mat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6395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+⍀mat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800600" y="2971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800600" y="3352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806892" y="3733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41176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0480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6576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3434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24881" y="2830270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828799" y="4698452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Outer Product (</a:t>
            </a:r>
            <a:r>
              <a:rPr lang="da-DK" dirty="0">
                <a:latin typeface="APL385 Unicode" panose="020B0709000202000203" pitchFamily="49" charset="0"/>
              </a:rPr>
              <a:t>∘.f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sz="600" dirty="0"/>
          </a:p>
          <a:p>
            <a:pPr marL="0" indent="0">
              <a:buNone/>
            </a:pPr>
            <a:r>
              <a:rPr lang="da-DK" sz="2400" dirty="0"/>
              <a:t>⍺</a:t>
            </a:r>
            <a:r>
              <a:rPr lang="en-GB" sz="2400" dirty="0">
                <a:latin typeface="APL385 Unicode" panose="020B0709000202000203" pitchFamily="49" charset="0"/>
              </a:rPr>
              <a:t>f⍵</a:t>
            </a:r>
            <a:r>
              <a:rPr lang="en-GB" sz="2400" dirty="0"/>
              <a:t> for all combinations of items from left &amp; right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sz="44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   vec1 ∘.x vec2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09465" y="2520131"/>
          <a:ext cx="17179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57937" y="2520131"/>
          <a:ext cx="2576874" cy="37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89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08121"/>
              </p:ext>
            </p:extLst>
          </p:nvPr>
        </p:nvGraphicFramePr>
        <p:xfrm>
          <a:off x="3341713" y="4545965"/>
          <a:ext cx="2576874" cy="7419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89"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89"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2909665" y="2952179"/>
            <a:ext cx="1080120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781873" y="2952179"/>
            <a:ext cx="504056" cy="6837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4349824" y="4210903"/>
            <a:ext cx="3144" cy="2534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 flipH="1" flipV="1">
            <a:off x="5357937" y="2528880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3344473" y="454596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H="1" flipV="1">
            <a:off x="6214260" y="2528880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H="1" flipV="1">
            <a:off x="4200796" y="454596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H="1" flipV="1">
            <a:off x="7070583" y="2528880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H="1" flipV="1">
            <a:off x="5057119" y="454596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H="1" flipV="1">
            <a:off x="5362964" y="2532859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H="1" flipV="1">
            <a:off x="6219287" y="2532859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H="1" flipV="1">
            <a:off x="7075610" y="2532859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flipH="1" flipV="1">
            <a:off x="3344473" y="490965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flipH="1" flipV="1">
            <a:off x="4200796" y="490965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flipH="1" flipV="1">
            <a:off x="5057119" y="490965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134375" y="2507494"/>
            <a:ext cx="839186" cy="378397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56074" y="2501422"/>
            <a:ext cx="868783" cy="38447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32512" y="4518292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332512" y="4887054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24" y="4613258"/>
            <a:ext cx="374845" cy="259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63" y="4613258"/>
            <a:ext cx="476820" cy="2468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82" y="4608496"/>
            <a:ext cx="596786" cy="2515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842" y="4975498"/>
            <a:ext cx="357758" cy="2504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463" y="5003626"/>
            <a:ext cx="457770" cy="23171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2949" y="4976344"/>
            <a:ext cx="628649" cy="2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Product (</a:t>
            </a:r>
            <a:r>
              <a:rPr lang="en-GB" dirty="0" err="1">
                <a:latin typeface="APL385 Unicode" panose="020B0709000202000203" pitchFamily="49" charset="0"/>
              </a:rPr>
              <a:t>f.g</a:t>
            </a:r>
            <a:r>
              <a:rPr lang="en-GB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71004" y="2772791"/>
          <a:ext cx="20574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3683" y="2209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73248" y="463590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m1 </a:t>
            </a:r>
            <a:r>
              <a:rPr lang="en-GB" dirty="0">
                <a:solidFill>
                  <a:srgbClr val="00B050"/>
                </a:solidFill>
                <a:latin typeface="APL385 Unicode" panose="020B0709000202000203" pitchFamily="49" charset="0"/>
              </a:rPr>
              <a:t>+</a:t>
            </a:r>
            <a:r>
              <a:rPr lang="en-GB" dirty="0">
                <a:latin typeface="APL385 Unicode" panose="020B0709000202000203" pitchFamily="49" charset="0"/>
              </a:rPr>
              <a:t>.</a:t>
            </a:r>
            <a:r>
              <a:rPr lang="en-GB" dirty="0">
                <a:solidFill>
                  <a:srgbClr val="0070C0"/>
                </a:solidFill>
                <a:latin typeface="APL385 Unicode" panose="020B0709000202000203" pitchFamily="49" charset="0"/>
              </a:rPr>
              <a:t>×</a:t>
            </a:r>
            <a:r>
              <a:rPr lang="en-GB" dirty="0">
                <a:latin typeface="APL385 Unicode" panose="020B0709000202000203" pitchFamily="49" charset="0"/>
              </a:rPr>
              <a:t> m2</a:t>
            </a:r>
            <a:endParaRPr lang="en-GB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88364" y="2754070"/>
          <a:ext cx="14478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8944" y="5150103"/>
          <a:ext cx="14478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58403" y="2209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71004" y="2772791"/>
            <a:ext cx="2057400" cy="355874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26246" y="2754070"/>
            <a:ext cx="709918" cy="1123380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8683" y="4635902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APL385 Unicode" panose="020B0709000202000203" pitchFamily="49" charset="0"/>
              </a:rPr>
              <a:t>+</a:t>
            </a:r>
            <a:r>
              <a:rPr lang="en-GB" dirty="0">
                <a:latin typeface="APL385 Unicode" panose="020B0709000202000203" pitchFamily="49" charset="0"/>
              </a:rPr>
              <a:t>/ 1 2 0 </a:t>
            </a:r>
            <a:r>
              <a:rPr lang="en-GB" dirty="0">
                <a:solidFill>
                  <a:srgbClr val="0070C0"/>
                </a:solidFill>
                <a:latin typeface="APL385 Unicode" panose="020B0709000202000203" pitchFamily="49" charset="0"/>
              </a:rPr>
              <a:t>×</a:t>
            </a:r>
            <a:r>
              <a:rPr lang="en-GB" dirty="0">
                <a:latin typeface="APL385 Unicode" panose="020B0709000202000203" pitchFamily="49" charset="0"/>
              </a:rPr>
              <a:t> 1 2 0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912914" y="5162397"/>
            <a:ext cx="709918" cy="375692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928404" y="2950728"/>
            <a:ext cx="1407079" cy="168517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4" idx="2"/>
          </p:cNvCxnSpPr>
          <p:nvPr/>
        </p:nvCxnSpPr>
        <p:spPr bwMode="auto">
          <a:xfrm flipH="1">
            <a:off x="6783284" y="3877450"/>
            <a:ext cx="497921" cy="75845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2667000" y="5074105"/>
            <a:ext cx="1706691" cy="25385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55575" y="1542575"/>
            <a:ext cx="819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f/ row g col</a:t>
            </a:r>
            <a:r>
              <a:rPr lang="en-GB" dirty="0">
                <a:latin typeface="+mn-lt"/>
              </a:rPr>
              <a:t> for all combinations of rows left, cols right.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0" y="5841887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APL385 Unicode" panose="020B0709000202000203" pitchFamily="49" charset="0"/>
              </a:rPr>
              <a:t>(+.× is the regular “dot product”)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1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24" grpId="0" animBg="1"/>
      <p:bldP spid="11" grpId="0"/>
      <p:bldP spid="25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Product (</a:t>
            </a:r>
            <a:r>
              <a:rPr lang="en-GB" dirty="0" err="1">
                <a:latin typeface="APL385 Unicode" panose="020B0709000202000203" pitchFamily="49" charset="0"/>
              </a:rPr>
              <a:t>f.g</a:t>
            </a:r>
            <a:r>
              <a:rPr lang="en-GB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1004" y="2772791"/>
          <a:ext cx="20574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3683" y="2209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71310" y="46359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m1 </a:t>
            </a:r>
            <a:r>
              <a:rPr lang="en-GB" dirty="0">
                <a:solidFill>
                  <a:srgbClr val="00B050"/>
                </a:solidFill>
                <a:latin typeface="APL385 Unicode" panose="020B0709000202000203" pitchFamily="49" charset="0"/>
              </a:rPr>
              <a:t>∧</a:t>
            </a:r>
            <a:r>
              <a:rPr lang="en-GB" dirty="0">
                <a:latin typeface="APL385 Unicode" panose="020B0709000202000203" pitchFamily="49" charset="0"/>
              </a:rPr>
              <a:t>.</a:t>
            </a:r>
            <a:r>
              <a:rPr lang="en-GB" dirty="0">
                <a:solidFill>
                  <a:srgbClr val="0070C0"/>
                </a:solidFill>
                <a:latin typeface="APL385 Unicode" panose="020B0709000202000203" pitchFamily="49" charset="0"/>
              </a:rPr>
              <a:t>=</a:t>
            </a:r>
            <a:r>
              <a:rPr lang="en-GB" dirty="0">
                <a:latin typeface="APL385 Unicode" panose="020B0709000202000203" pitchFamily="49" charset="0"/>
              </a:rPr>
              <a:t> m2</a:t>
            </a:r>
            <a:endParaRPr lang="en-GB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88364" y="2754070"/>
          <a:ext cx="14478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8944" y="5150103"/>
          <a:ext cx="14478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58403" y="2209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71004" y="2772791"/>
            <a:ext cx="2057400" cy="355874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26246" y="2754070"/>
            <a:ext cx="709918" cy="1123380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8683" y="463590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APL385 Unicode" panose="020B0709000202000203" pitchFamily="49" charset="0"/>
              </a:rPr>
              <a:t>∧</a:t>
            </a:r>
            <a:r>
              <a:rPr lang="en-GB" dirty="0">
                <a:latin typeface="APL385 Unicode" panose="020B0709000202000203" pitchFamily="49" charset="0"/>
              </a:rPr>
              <a:t>/ 1 2 0 </a:t>
            </a:r>
            <a:r>
              <a:rPr lang="en-GB" dirty="0">
                <a:solidFill>
                  <a:srgbClr val="0070C0"/>
                </a:solidFill>
                <a:latin typeface="APL385 Unicode" panose="020B0709000202000203" pitchFamily="49" charset="0"/>
              </a:rPr>
              <a:t>=</a:t>
            </a:r>
            <a:r>
              <a:rPr lang="en-GB" dirty="0">
                <a:latin typeface="APL385 Unicode" panose="020B0709000202000203" pitchFamily="49" charset="0"/>
              </a:rPr>
              <a:t> 1 2 0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912914" y="5162397"/>
            <a:ext cx="709918" cy="375692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928404" y="2950728"/>
            <a:ext cx="1407079" cy="168517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4" idx="2"/>
          </p:cNvCxnSpPr>
          <p:nvPr/>
        </p:nvCxnSpPr>
        <p:spPr bwMode="auto">
          <a:xfrm flipH="1">
            <a:off x="6783284" y="3877450"/>
            <a:ext cx="497921" cy="75845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2667000" y="5074105"/>
            <a:ext cx="1706691" cy="25385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048000" y="5841887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APL385 Unicode" panose="020B0709000202000203" pitchFamily="49" charset="0"/>
              </a:rPr>
              <a:t>(∧.= is “are any identical”?)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269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Mixed Functions 1/4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mat ← 3 4 ⍴ ⍳12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440422" y="2677951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451272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0 1 0 ¯1⊖mat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412222" y="2830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12222" y="3211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418514" y="3592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02338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6596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2692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9550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036503" y="2688821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440421" y="4557003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5622" y="216603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2 0 ¯1⌽mat</a:t>
            </a:r>
            <a:endParaRPr lang="en-GB" sz="2000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23528" y="1600200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Rotate: ⌽ ⊖ and ⌽[n]</a:t>
            </a:r>
            <a:br>
              <a:rPr lang="en-GB" sz="2000" kern="0" dirty="0">
                <a:latin typeface="APL385 Unicode" panose="020B0709000202000203" pitchFamily="49" charset="0"/>
              </a:rPr>
            </a:br>
            <a:endParaRPr lang="en-GB" sz="2000" kern="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Mixed Functions 2/4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mat ← 3 4 ⍴ ⍳12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40422" y="2677951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45570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1↓mat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412222" y="3211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6596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021822" y="3045885"/>
          <a:ext cx="14478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445316" y="4933244"/>
          <a:ext cx="27432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5622" y="216603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¯2 2↑mat</a:t>
            </a:r>
            <a:endParaRPr lang="en-GB" sz="2000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64966" y="1536958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Take ↑ and Drop ↓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21822" y="2677951"/>
            <a:ext cx="2741178" cy="111685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448736" y="4563529"/>
            <a:ext cx="2741178" cy="111685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7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Mixed Functions 3/4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mat ← 3 4 ⍴ ⍳12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40422" y="2677951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456982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1 1⍉mat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412222" y="3211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6596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021822" y="2677951"/>
          <a:ext cx="1979177" cy="1497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849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36164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36164">
                  <a:extLst>
                    <a:ext uri="{9D8B030D-6E8A-4147-A177-3AD203B41FA5}">
                      <a16:colId xmlns:a16="http://schemas.microsoft.com/office/drawing/2014/main" val="3451988715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0030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0491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440422" y="4582653"/>
          <a:ext cx="2057400" cy="374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5622" y="2166034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⍉mat</a:t>
            </a:r>
            <a:endParaRPr lang="en-GB" sz="2000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23528" y="1568337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Transpose ⍉</a:t>
            </a:r>
          </a:p>
        </p:txBody>
      </p:sp>
      <p:sp>
        <p:nvSpPr>
          <p:cNvPr id="8" name="Rectangle 7"/>
          <p:cNvSpPr/>
          <p:nvPr/>
        </p:nvSpPr>
        <p:spPr bwMode="auto">
          <a:xfrm rot="18006978">
            <a:off x="3404410" y="2139927"/>
            <a:ext cx="420193" cy="214284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Mixed Functions 4/4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23528" y="3092328"/>
            <a:ext cx="8363272" cy="4557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a-DK" sz="8000" dirty="0">
                <a:latin typeface="APL385 Unicode" panose="020B0709000202000203" pitchFamily="49" charset="0"/>
              </a:rPr>
              <a:t>Grade (Up) ⍋</a:t>
            </a:r>
            <a:endParaRPr lang="en-GB" sz="8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23528" y="1505457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 err="1">
                <a:latin typeface="APL385 Unicode" panose="020B0709000202000203" pitchFamily="49" charset="0"/>
              </a:rPr>
              <a:t>IndexOf</a:t>
            </a:r>
            <a:r>
              <a:rPr lang="en-GB" sz="2000" kern="0" dirty="0">
                <a:latin typeface="APL385 Unicode" panose="020B0709000202000203" pitchFamily="49" charset="0"/>
              </a:rPr>
              <a:t> ⍳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7437" y="1994157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      3 1 4 1 5 9 ⍳ 1 2 3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2 7 1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3648" y="3938359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     ⍋3 1 4 1 5 9 </a:t>
            </a:r>
          </a:p>
          <a:p>
            <a:r>
              <a:rPr lang="en-GB" sz="2000" dirty="0">
                <a:latin typeface="APL385 Unicode" panose="020B0709000202000203" pitchFamily="49" charset="0"/>
              </a:rPr>
              <a:t>2 4 1 3 5 6</a:t>
            </a:r>
          </a:p>
          <a:p>
            <a:r>
              <a:rPr lang="en-GB" sz="2000" dirty="0">
                <a:latin typeface="APL385 Unicode" panose="020B0709000202000203" pitchFamily="49" charset="0"/>
              </a:rPr>
              <a:t>     {⍵[⍋⍵]}3 1 4 1 5 9 ⍝ index by grade</a:t>
            </a:r>
          </a:p>
          <a:p>
            <a:r>
              <a:rPr lang="en-GB" sz="2000" dirty="0">
                <a:latin typeface="APL385 Unicode" panose="020B0709000202000203" pitchFamily="49" charset="0"/>
              </a:rPr>
              <a:t>1 1 3 4 5 9</a:t>
            </a:r>
          </a:p>
        </p:txBody>
      </p:sp>
    </p:spTree>
    <p:extLst>
      <p:ext uri="{BB962C8B-B14F-4D97-AF65-F5344CB8AC3E}">
        <p14:creationId xmlns:p14="http://schemas.microsoft.com/office/powerpoint/2010/main" val="33505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Summary: Basic [Parallel] Forms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sz="2000" dirty="0"/>
              <a:t>The following forms have existed since the beginning:</a:t>
            </a:r>
            <a:br>
              <a:rPr lang="en-GB" sz="2000" dirty="0"/>
            </a:br>
            <a:r>
              <a:rPr lang="en-GB" sz="2000" dirty="0"/>
              <a:t> </a:t>
            </a:r>
          </a:p>
          <a:p>
            <a:pPr lvl="0"/>
            <a:r>
              <a:rPr lang="en-GB" sz="2000" dirty="0"/>
              <a:t>Scalar functions:</a:t>
            </a:r>
            <a:br>
              <a:rPr lang="en-GB" sz="2000" dirty="0"/>
            </a:br>
            <a:r>
              <a:rPr lang="en-GB" sz="2000" dirty="0">
                <a:latin typeface="APL385 Unicode" panose="020B0709000202000203" pitchFamily="49" charset="0"/>
              </a:rPr>
              <a:t>+-×÷| *⍟ ⌈⌊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&lt;≤=≥&gt;≠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∧∨ ⍲⍱ ~</a:t>
            </a:r>
            <a:br>
              <a:rPr lang="en-GB" sz="2000" dirty="0"/>
            </a:br>
            <a:r>
              <a:rPr lang="en-GB" sz="2000" dirty="0">
                <a:latin typeface="APL385 Unicode" panose="020B0709000202000203" pitchFamily="49" charset="0"/>
              </a:rPr>
              <a:t>○! ?(roll)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/>
          </a:p>
          <a:p>
            <a:pPr lvl="0"/>
            <a:r>
              <a:rPr lang="en-GB" sz="2000" dirty="0"/>
              <a:t>Reduction: </a:t>
            </a:r>
            <a:r>
              <a:rPr lang="en-GB" sz="2000" dirty="0">
                <a:latin typeface="APL385 Unicode" panose="020B0709000202000203" pitchFamily="49" charset="0"/>
              </a:rPr>
              <a:t>/⌿</a:t>
            </a:r>
            <a:r>
              <a:rPr lang="en-GB" sz="2000" dirty="0"/>
              <a:t>          and Scan: </a:t>
            </a:r>
            <a:r>
              <a:rPr lang="en-GB" sz="2000" dirty="0">
                <a:latin typeface="APL385 Unicode" panose="020B0709000202000203" pitchFamily="49" charset="0"/>
              </a:rPr>
              <a:t>\⍀</a:t>
            </a:r>
            <a:endParaRPr lang="en-GB" sz="2000" dirty="0"/>
          </a:p>
          <a:p>
            <a:pPr lvl="0"/>
            <a:r>
              <a:rPr lang="en-GB" sz="2000" dirty="0"/>
              <a:t>Outer Product:  </a:t>
            </a:r>
            <a:r>
              <a:rPr lang="en-GB" sz="2000" dirty="0">
                <a:latin typeface="APL385 Unicode" panose="020B0709000202000203" pitchFamily="49" charset="0"/>
              </a:rPr>
              <a:t>∘.f</a:t>
            </a:r>
          </a:p>
          <a:p>
            <a:pPr lvl="0"/>
            <a:r>
              <a:rPr lang="en-GB" sz="2000" dirty="0"/>
              <a:t>Inner Product (rows-left vs cols-right):   </a:t>
            </a:r>
            <a:r>
              <a:rPr lang="en-GB" sz="2000" dirty="0" err="1">
                <a:latin typeface="APL385 Unicode" panose="020B0709000202000203" pitchFamily="49" charset="0"/>
              </a:rPr>
              <a:t>f.g</a:t>
            </a:r>
            <a:r>
              <a:rPr lang="en-GB" sz="2000" dirty="0"/>
              <a:t>   and   </a:t>
            </a:r>
            <a:r>
              <a:rPr lang="en-GB" sz="2000" dirty="0">
                <a:latin typeface="APL385 Unicode" panose="020B0709000202000203" pitchFamily="49" charset="0"/>
              </a:rPr>
              <a:t>⊥</a:t>
            </a:r>
          </a:p>
          <a:p>
            <a:pPr lvl="0"/>
            <a:r>
              <a:rPr lang="en-GB" sz="2000" dirty="0"/>
              <a:t>“Mixed”:   </a:t>
            </a:r>
            <a:r>
              <a:rPr lang="en-GB" sz="2000" dirty="0">
                <a:latin typeface="APL385 Unicode" panose="020B0709000202000203" pitchFamily="49" charset="0"/>
              </a:rPr>
              <a:t>⌹⊤ ⍴,↑↓ ⍳∊⍒⍋ ⌽⍉⊖ ?</a:t>
            </a:r>
            <a:r>
              <a:rPr lang="en-GB" sz="2000" dirty="0"/>
              <a:t>(deal)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07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John Backus’ Turing Award Lecture (1977):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800" i="1" dirty="0"/>
              <a:t>We owe a great debt to Kenneth Iverson for showing us that there are programs that are neither word-at-a-time nor dependent on lambda expressions, and for introducing us to the use of new functional forms.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/>
              <a:t>Slide </a:t>
            </a:r>
            <a:fld id="{C97E963A-2A83-41F9-AAD2-89FEDADEA62A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92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1982: Nested Arrays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09659" y="1742082"/>
            <a:ext cx="8363272" cy="4525963"/>
          </a:xfrm>
        </p:spPr>
        <p:txBody>
          <a:bodyPr/>
          <a:lstStyle/>
          <a:p>
            <a:r>
              <a:rPr lang="en-GB" sz="2400" dirty="0"/>
              <a:t>APL2: Any item of an array can be another array</a:t>
            </a:r>
          </a:p>
          <a:p>
            <a:r>
              <a:rPr lang="en-GB" sz="2400" dirty="0"/>
              <a:t>Scalar functions “pervade”:</a:t>
            </a:r>
          </a:p>
          <a:p>
            <a:pPr marL="0" indent="0">
              <a:buNone/>
            </a:pPr>
            <a:br>
              <a:rPr lang="en-GB" sz="1100" dirty="0"/>
            </a:br>
            <a:r>
              <a:rPr lang="en-GB" sz="2000" dirty="0"/>
              <a:t>      </a:t>
            </a:r>
            <a:r>
              <a:rPr lang="en-GB" sz="2000" dirty="0">
                <a:latin typeface="APL385 Unicode" panose="020B0709000202000203" pitchFamily="49" charset="0"/>
              </a:rPr>
              <a:t>(1 2 3) 10 × (4 5 6) (7 (8 9))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┌───────┬──────────┐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│4 10 18│┌──┬─────┐│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│       ││70│80 90││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│       │└──┴─────┘│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└───────┴──────────┘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715480" y="3132622"/>
            <a:ext cx="104259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819740" y="3140968"/>
            <a:ext cx="1994452" cy="2202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634791" y="3127728"/>
            <a:ext cx="309727" cy="23349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061650" y="3150448"/>
            <a:ext cx="2047942" cy="21077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299592" y="3132622"/>
            <a:ext cx="990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80792" y="3127728"/>
            <a:ext cx="990600" cy="48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4499992" y="3140968"/>
            <a:ext cx="1219200" cy="97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2517660" y="3127728"/>
            <a:ext cx="257792" cy="19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34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Each Operator (</a:t>
            </a:r>
            <a:r>
              <a:rPr lang="da-DK" dirty="0">
                <a:latin typeface="APL385 Unicode" panose="020B0709000202000203" pitchFamily="49" charset="0"/>
              </a:rPr>
              <a:t>¨</a:t>
            </a:r>
            <a:r>
              <a:rPr lang="da-DK" dirty="0"/>
              <a:t>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“Each” operator </a:t>
            </a:r>
            <a:r>
              <a:rPr lang="en-GB" sz="2000" dirty="0">
                <a:latin typeface="APL385 Unicode" panose="020B0709000202000203" pitchFamily="49" charset="0"/>
              </a:rPr>
              <a:t>¨</a:t>
            </a:r>
            <a:r>
              <a:rPr lang="en-GB" sz="2000" dirty="0"/>
              <a:t> maps “non-scalar” functions. </a:t>
            </a:r>
          </a:p>
          <a:p>
            <a:r>
              <a:rPr lang="en-GB" sz="2000" dirty="0"/>
              <a:t>For example, </a:t>
            </a:r>
            <a:r>
              <a:rPr lang="en-GB" sz="2000" dirty="0">
                <a:latin typeface="APL385 Unicode" panose="020B0709000202000203" pitchFamily="49" charset="0"/>
              </a:rPr>
              <a:t>+/</a:t>
            </a:r>
            <a:r>
              <a:rPr lang="en-GB" sz="2000" dirty="0"/>
              <a:t> reduces vectors so:</a:t>
            </a:r>
            <a:br>
              <a:rPr lang="en-GB" sz="2000" dirty="0"/>
            </a:b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+/ (4 5 6) (7 8 9) ⍝ ←→ (4 5 6)+(7 8 9)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11 13 15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But </a:t>
            </a:r>
            <a:r>
              <a:rPr lang="en-GB" sz="2000" dirty="0">
                <a:latin typeface="APL385 Unicode" panose="020B0709000202000203" pitchFamily="49" charset="0"/>
              </a:rPr>
              <a:t>+/¨</a:t>
            </a:r>
            <a:r>
              <a:rPr lang="en-GB" sz="2000" dirty="0"/>
              <a:t> (plus reduce each) will apply to each item individually: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+/¨ (4 5 6) (7 8 9) ⍝ ←→ (4+5+6) (7+8+9)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15 24</a:t>
            </a:r>
          </a:p>
          <a:p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4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“Function Trains”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“Atop”: </a:t>
            </a:r>
            <a:r>
              <a:rPr lang="en-GB" sz="2000" b="1" dirty="0">
                <a:latin typeface="APL385 Unicode" panose="020B0709000202000203" pitchFamily="49" charset="0"/>
              </a:rPr>
              <a:t>(f g)</a:t>
            </a:r>
            <a:br>
              <a:rPr lang="en-GB" sz="2000" dirty="0"/>
            </a:br>
            <a:br>
              <a:rPr lang="en-GB" sz="200" dirty="0"/>
            </a:br>
            <a:r>
              <a:rPr lang="en-GB" sz="1100" dirty="0"/>
              <a:t>              </a:t>
            </a:r>
            <a:r>
              <a:rPr lang="en-GB" sz="2000" dirty="0">
                <a:latin typeface="APL385 Unicode" panose="020B0709000202000203" pitchFamily="49" charset="0"/>
              </a:rPr>
              <a:t>  ⍺ (f g) ⍵ ←→ f (⍺ g ⍵)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10000 (? ⍴) 6 ⍝ </a:t>
            </a:r>
            <a:r>
              <a:rPr lang="en-GB" sz="2000" dirty="0"/>
              <a:t>Roll 10000 dice w/out 10000 element temp array</a:t>
            </a:r>
            <a:br>
              <a:rPr lang="en-GB" sz="2000" dirty="0"/>
            </a:br>
            <a:endParaRPr lang="en-GB" sz="1000" dirty="0"/>
          </a:p>
          <a:p>
            <a:pPr marL="0" indent="0">
              <a:buNone/>
            </a:pPr>
            <a:r>
              <a:rPr lang="en-GB" sz="2000" b="1" dirty="0"/>
              <a:t>“Fork”: </a:t>
            </a:r>
            <a:r>
              <a:rPr lang="en-GB" sz="2000" b="1" dirty="0">
                <a:latin typeface="APL385 Unicode" panose="020B0709000202000203" pitchFamily="49" charset="0"/>
              </a:rPr>
              <a:t>(f g h)</a:t>
            </a:r>
            <a:br>
              <a:rPr lang="en-GB" sz="2000" dirty="0"/>
            </a:br>
            <a:br>
              <a:rPr lang="en-GB" sz="1200" dirty="0"/>
            </a:br>
            <a:r>
              <a:rPr lang="en-GB" sz="2000" dirty="0">
                <a:latin typeface="APL385 Unicode" panose="020B0709000202000203" pitchFamily="49" charset="0"/>
              </a:rPr>
              <a:t>     (f  g h) ⍵ ←→ (f ⍵) g (h ⍵)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 (f  + h) ⍵ ←→ (f ⍵) + (h ⍵)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 (+⌿ ÷ ≢) ⍵ ←→ (+⌿⍵) ÷ (≢ ⍵) ⍝ mean is sum ÷ count</a:t>
            </a:r>
            <a:br>
              <a:rPr lang="en-GB" sz="2000" dirty="0"/>
            </a:br>
            <a:endParaRPr lang="en-GB" sz="600" dirty="0"/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⍺ (f g h) ⍵  ←→ (⍺f⍵) g (⍺h⍵)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1 (+ , -) 0.1 ⍝ (1+0.1),(1-0.1)   or   1 </a:t>
            </a:r>
            <a:r>
              <a:rPr lang="en-GB" sz="2000" dirty="0"/>
              <a:t>± 0.1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1.1 0.9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1200" dirty="0">
              <a:latin typeface="APL385 Unicode" panose="020B0709000202000203" pitchFamily="49" charset="0"/>
            </a:endParaRPr>
          </a:p>
          <a:p>
            <a:r>
              <a:rPr lang="en-GB" sz="2400" dirty="0"/>
              <a:t>Tines of  a fork can be computed in parallel, and</a:t>
            </a:r>
            <a:br>
              <a:rPr lang="en-GB" sz="2400" dirty="0"/>
            </a:br>
            <a:r>
              <a:rPr lang="en-GB" sz="2400" dirty="0"/>
              <a:t>Trains allow creation of more efficiently parallelisable units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36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User-defined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/>
              <a:t>Lambdas, aka “</a:t>
            </a:r>
            <a:r>
              <a:rPr lang="en-GB" sz="2400" dirty="0" err="1"/>
              <a:t>dfns</a:t>
            </a:r>
            <a:r>
              <a:rPr lang="en-GB" sz="2400" dirty="0"/>
              <a:t>” provide a lexically scoped, functional form of functions in APL.</a:t>
            </a:r>
          </a:p>
          <a:p>
            <a:pPr marL="0" indent="0">
              <a:buNone/>
            </a:pPr>
            <a:r>
              <a:rPr lang="en-GB" sz="2400" dirty="0"/>
              <a:t>Alternative to procedural style of coding from 1966 APL.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en-GB" sz="2400" dirty="0" err="1">
                <a:latin typeface="APL385 Unicode" panose="020B0709000202000203" pitchFamily="49" charset="0"/>
              </a:rPr>
              <a:t>plusdouble</a:t>
            </a:r>
            <a:r>
              <a:rPr lang="en-GB" sz="2400" dirty="0">
                <a:latin typeface="APL385 Unicode" panose="020B0709000202000203" pitchFamily="49" charset="0"/>
              </a:rPr>
              <a:t>←{⍺+2×⍵} ⍝ left </a:t>
            </a:r>
            <a:r>
              <a:rPr lang="en-GB" sz="2400" dirty="0" err="1">
                <a:latin typeface="APL385 Unicode" panose="020B0709000202000203" pitchFamily="49" charset="0"/>
              </a:rPr>
              <a:t>arg</a:t>
            </a:r>
            <a:r>
              <a:rPr lang="en-GB" sz="2400" dirty="0">
                <a:latin typeface="APL385 Unicode" panose="020B0709000202000203" pitchFamily="49" charset="0"/>
              </a:rPr>
              <a:t> + two times right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 err="1">
                <a:latin typeface="APL385 Unicode" panose="020B0709000202000203" pitchFamily="49" charset="0"/>
              </a:rPr>
              <a:t>fibonacci</a:t>
            </a:r>
            <a:r>
              <a:rPr lang="en-GB" sz="2000" dirty="0">
                <a:latin typeface="APL385 Unicode" panose="020B0709000202000203" pitchFamily="49" charset="0"/>
              </a:rPr>
              <a:t>←{     ⍝ Tail-recursive Fibonacci.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⍺←0 1      ⍝ Default left argument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⍵=0:⍬⍴⍺    ⍝ If ⍵=0, return 1</a:t>
            </a:r>
            <a:r>
              <a:rPr lang="en-GB" sz="2000" baseline="30000" dirty="0">
                <a:latin typeface="APL385 Unicode" panose="020B0709000202000203" pitchFamily="49" charset="0"/>
              </a:rPr>
              <a:t>st</a:t>
            </a:r>
            <a:r>
              <a:rPr lang="en-GB" sz="2000" dirty="0">
                <a:latin typeface="APL385 Unicode" panose="020B0709000202000203" pitchFamily="49" charset="0"/>
              </a:rPr>
              <a:t> item of ⍺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(1↓⍺,+/⍺)∇ ⍵-1 ⍝ Tail recursion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}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9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Operator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Apply a function a fixed number of times, or until the right operand function tells you to stop.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latin typeface="APL385 Unicode" panose="020B0709000202000203" pitchFamily="49" charset="0"/>
              </a:rPr>
              <a:t>    2 (+ ⍣ 3) 3 ⍝ Add 2 three times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9</a:t>
            </a:r>
            <a:r>
              <a:rPr lang="pl-PL" sz="2400" dirty="0">
                <a:latin typeface="APL385 Unicode" panose="020B0709000202000203" pitchFamily="49" charset="0"/>
              </a:rPr>
              <a:t> </a:t>
            </a:r>
            <a:br>
              <a:rPr lang="da-DK" sz="2400" dirty="0">
                <a:latin typeface="APL385 Unicode" panose="020B0709000202000203" pitchFamily="49" charset="0"/>
              </a:rPr>
            </a:br>
            <a:r>
              <a:rPr lang="da-DK" sz="2400" dirty="0">
                <a:latin typeface="APL385 Unicode" panose="020B0709000202000203" pitchFamily="49" charset="0"/>
              </a:rPr>
              <a:t>    </a:t>
            </a:r>
            <a:r>
              <a:rPr lang="pl-PL" sz="2400" dirty="0">
                <a:latin typeface="APL385 Unicode" panose="020B0709000202000203" pitchFamily="49" charset="0"/>
              </a:rPr>
              <a:t>twice←⍣2</a:t>
            </a:r>
            <a:r>
              <a:rPr lang="da-DK" sz="2400" dirty="0">
                <a:latin typeface="APL385 Unicode" panose="020B0709000202000203" pitchFamily="49" charset="0"/>
              </a:rPr>
              <a:t>    ⍝ Bind one operand;</a:t>
            </a:r>
            <a:br>
              <a:rPr lang="da-DK" sz="2400" dirty="0">
                <a:latin typeface="APL385 Unicode" panose="020B0709000202000203" pitchFamily="49" charset="0"/>
              </a:rPr>
            </a:br>
            <a:r>
              <a:rPr lang="da-DK" sz="2400" dirty="0">
                <a:latin typeface="APL385 Unicode" panose="020B0709000202000203" pitchFamily="49" charset="0"/>
              </a:rPr>
              <a:t>    </a:t>
            </a:r>
            <a:r>
              <a:rPr lang="pl-PL" sz="2400" dirty="0">
                <a:latin typeface="APL385 Unicode" panose="020B0709000202000203" pitchFamily="49" charset="0"/>
              </a:rPr>
              <a:t>2 +twice 3</a:t>
            </a:r>
            <a:r>
              <a:rPr lang="da-DK" sz="2400" dirty="0">
                <a:latin typeface="APL385 Unicode" panose="020B0709000202000203" pitchFamily="49" charset="0"/>
              </a:rPr>
              <a:t>  ⍝   twice is a monadic opr</a:t>
            </a:r>
            <a:br>
              <a:rPr lang="da-DK" sz="2400" dirty="0">
                <a:latin typeface="APL385 Unicode" panose="020B0709000202000203" pitchFamily="49" charset="0"/>
              </a:rPr>
            </a:br>
            <a:r>
              <a:rPr lang="pl-PL" sz="2400" dirty="0">
                <a:latin typeface="APL385 Unicode" panose="020B0709000202000203" pitchFamily="49" charset="0"/>
              </a:rPr>
              <a:t>7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    ({1+÷⍵}⍣≡)1 ⍝ … until </a:t>
            </a:r>
            <a:r>
              <a:rPr lang="en-GB" sz="2400" dirty="0" err="1">
                <a:latin typeface="APL385 Unicode" panose="020B0709000202000203" pitchFamily="49" charset="0"/>
              </a:rPr>
              <a:t>f</a:t>
            </a:r>
            <a:r>
              <a:rPr lang="en-GB" sz="2400" baseline="30000" dirty="0" err="1">
                <a:latin typeface="APL385 Unicode" panose="020B0709000202000203" pitchFamily="49" charset="0"/>
              </a:rPr>
              <a:t>n</a:t>
            </a:r>
            <a:r>
              <a:rPr lang="en-GB" sz="2400" baseline="30000" dirty="0">
                <a:latin typeface="APL385 Unicode" panose="020B0709000202000203" pitchFamily="49" charset="0"/>
              </a:rPr>
              <a:t> </a:t>
            </a:r>
            <a:r>
              <a:rPr lang="en-GB" sz="2400" dirty="0">
                <a:latin typeface="APL385 Unicode" panose="020B0709000202000203" pitchFamily="49" charset="0"/>
              </a:rPr>
              <a:t>≡ f</a:t>
            </a:r>
            <a:r>
              <a:rPr lang="en-GB" sz="2400" baseline="30000" dirty="0">
                <a:latin typeface="APL385 Unicode" panose="020B0709000202000203" pitchFamily="49" charset="0"/>
              </a:rPr>
              <a:t>n-1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1.618033989</a:t>
            </a:r>
            <a:br>
              <a:rPr lang="en-GB" sz="2400" dirty="0">
                <a:latin typeface="APL385 Unicode" panose="020B0709000202000203" pitchFamily="49" charset="0"/>
              </a:rPr>
            </a:br>
            <a:endParaRPr lang="en-GB" sz="2400" dirty="0">
              <a:latin typeface="APL385 Unicode" panose="020B0709000202000203" pitchFamily="49" charset="0"/>
            </a:endParaRPr>
          </a:p>
          <a:p>
            <a:r>
              <a:rPr lang="en-GB" sz="2400" dirty="0"/>
              <a:t>Parallelizable for selected operand functions like transitive closure </a:t>
            </a:r>
            <a:r>
              <a:rPr lang="en-GB" sz="2400" dirty="0">
                <a:latin typeface="APL385 Unicode" panose="020B0709000202000203" pitchFamily="49" charset="0"/>
              </a:rPr>
              <a:t>∨.∧⍨⍣≡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3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Parallelism: Basic Primitives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sz="1800" dirty="0"/>
              <a:t>Selected scalar functions are automatically threaded on floats (DOUBLE &amp; IEEE-754 Decimal QUAD in modern Dyalog APL):</a:t>
            </a:r>
            <a:br>
              <a:rPr lang="en-GB" sz="2000" dirty="0"/>
            </a:br>
            <a:br>
              <a:rPr lang="en-GB" sz="1000" dirty="0"/>
            </a:br>
            <a:r>
              <a:rPr lang="en-GB" sz="2000" b="1" dirty="0">
                <a:latin typeface="APL385 Unicode" panose="020B0709000202000203" pitchFamily="49" charset="0"/>
              </a:rPr>
              <a:t>   </a:t>
            </a:r>
            <a:r>
              <a:rPr lang="en-GB" sz="1600" b="1" dirty="0">
                <a:latin typeface="APL385 Unicode" panose="020B0709000202000203" pitchFamily="49" charset="0"/>
              </a:rPr>
              <a:t>  </a:t>
            </a:r>
            <a:r>
              <a:rPr lang="en-GB" sz="1600" b="1" dirty="0" err="1">
                <a:latin typeface="APL385 Unicode" panose="020B0709000202000203" pitchFamily="49" charset="0"/>
              </a:rPr>
              <a:t>cmpx</a:t>
            </a:r>
            <a:r>
              <a:rPr lang="en-GB" sz="1600" b="1" dirty="0">
                <a:latin typeface="APL385 Unicode" panose="020B0709000202000203" pitchFamily="49" charset="0"/>
              </a:rPr>
              <a:t> 'a1+b1' '</a:t>
            </a:r>
            <a:r>
              <a:rPr lang="en-GB" sz="1600" b="1" dirty="0" err="1">
                <a:latin typeface="APL385 Unicode" panose="020B0709000202000203" pitchFamily="49" charset="0"/>
              </a:rPr>
              <a:t>ap+bp</a:t>
            </a:r>
            <a:r>
              <a:rPr lang="en-GB" sz="1600" b="1" dirty="0">
                <a:latin typeface="APL385 Unicode" panose="020B0709000202000203" pitchFamily="49" charset="0"/>
              </a:rPr>
              <a:t>' ⍝ + on DOUBLES doesn’t speed up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a1+b1 → 3.4E¯5 |   0% ⎕⎕⎕⎕⎕⎕⎕⎕⎕⎕⎕⎕⎕⎕⎕⎕⎕⎕⎕⎕⎕⎕⎕⎕⎕⎕⎕⎕⎕⎕⎕⎕         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</a:t>
            </a:r>
            <a:r>
              <a:rPr lang="en-GB" sz="1600" dirty="0" err="1">
                <a:latin typeface="APL385 Unicode" panose="020B0709000202000203" pitchFamily="49" charset="0"/>
              </a:rPr>
              <a:t>ap+bp</a:t>
            </a:r>
            <a:r>
              <a:rPr lang="en-GB" sz="1600" dirty="0">
                <a:latin typeface="APL385 Unicode" panose="020B0709000202000203" pitchFamily="49" charset="0"/>
              </a:rPr>
              <a:t> → 3.1E¯5 |  -9% ⎕⎕⎕⎕⎕⎕⎕⎕⎕⎕⎕⎕⎕⎕⎕⎕⎕⎕⎕⎕⎕⎕⎕⎕⎕⎕⎕⎕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</a:t>
            </a:r>
            <a:r>
              <a:rPr lang="en-GB" sz="1600" b="1" dirty="0" err="1">
                <a:latin typeface="APL385 Unicode" panose="020B0709000202000203" pitchFamily="49" charset="0"/>
              </a:rPr>
              <a:t>cmpx</a:t>
            </a:r>
            <a:r>
              <a:rPr lang="en-GB" sz="1600" b="1" dirty="0">
                <a:latin typeface="APL385 Unicode" panose="020B0709000202000203" pitchFamily="49" charset="0"/>
              </a:rPr>
              <a:t> 'a1÷b1' '</a:t>
            </a:r>
            <a:r>
              <a:rPr lang="en-GB" sz="1600" b="1" dirty="0" err="1">
                <a:latin typeface="APL385 Unicode" panose="020B0709000202000203" pitchFamily="49" charset="0"/>
              </a:rPr>
              <a:t>ap÷bp</a:t>
            </a:r>
            <a:r>
              <a:rPr lang="en-GB" sz="1600" b="1" dirty="0">
                <a:latin typeface="APL385 Unicode" panose="020B0709000202000203" pitchFamily="49" charset="0"/>
              </a:rPr>
              <a:t>'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a1÷b1 → 4.9E¯5 |   0% ⎕⎕⎕⎕⎕⎕⎕⎕⎕⎕⎕⎕⎕⎕⎕⎕⎕⎕⎕⎕⎕⎕⎕⎕⎕⎕⎕⎕⎕⎕⎕⎕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</a:t>
            </a:r>
            <a:r>
              <a:rPr lang="en-GB" sz="1600" dirty="0" err="1">
                <a:latin typeface="APL385 Unicode" panose="020B0709000202000203" pitchFamily="49" charset="0"/>
              </a:rPr>
              <a:t>ap÷bp</a:t>
            </a:r>
            <a:r>
              <a:rPr lang="en-GB" sz="1600" dirty="0">
                <a:latin typeface="APL385 Unicode" panose="020B0709000202000203" pitchFamily="49" charset="0"/>
              </a:rPr>
              <a:t> → 3.3E¯5 | -34% ⎕⎕⎕⎕⎕⎕⎕⎕⎕⎕⎕⎕⎕⎕⎕⎕⎕⎕⎕⎕⎕⎕⎕             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</a:t>
            </a:r>
            <a:r>
              <a:rPr lang="en-GB" sz="1600" b="1" dirty="0" err="1">
                <a:latin typeface="APL385 Unicode" panose="020B0709000202000203" pitchFamily="49" charset="0"/>
              </a:rPr>
              <a:t>cmpx</a:t>
            </a:r>
            <a:r>
              <a:rPr lang="en-GB" sz="1600" b="1" dirty="0">
                <a:latin typeface="APL385 Unicode" panose="020B0709000202000203" pitchFamily="49" charset="0"/>
              </a:rPr>
              <a:t> 'a1⍟b1' '</a:t>
            </a:r>
            <a:r>
              <a:rPr lang="en-GB" sz="1600" b="1" dirty="0" err="1">
                <a:latin typeface="APL385 Unicode" panose="020B0709000202000203" pitchFamily="49" charset="0"/>
              </a:rPr>
              <a:t>ap⍟bp</a:t>
            </a:r>
            <a:r>
              <a:rPr lang="en-GB" sz="1600" b="1" dirty="0">
                <a:latin typeface="APL385 Unicode" panose="020B0709000202000203" pitchFamily="49" charset="0"/>
              </a:rPr>
              <a:t>' ⍝ logarithm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a1⍟b1 → 5.8E¯4 |   0% ⎕⎕⎕⎕⎕⎕⎕⎕⎕⎕⎕⎕⎕⎕⎕⎕⎕⎕⎕⎕⎕⎕⎕⎕⎕⎕⎕⎕⎕⎕⎕⎕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</a:t>
            </a:r>
            <a:r>
              <a:rPr lang="en-GB" sz="1600" dirty="0" err="1">
                <a:latin typeface="APL385 Unicode" panose="020B0709000202000203" pitchFamily="49" charset="0"/>
              </a:rPr>
              <a:t>ap⍟bp</a:t>
            </a:r>
            <a:r>
              <a:rPr lang="en-GB" sz="1600" dirty="0">
                <a:latin typeface="APL385 Unicode" panose="020B0709000202000203" pitchFamily="49" charset="0"/>
              </a:rPr>
              <a:t> → 2.9E¯4 | -50% ⎕⎕⎕⎕⎕⎕⎕⎕⎕⎕⎕⎕⎕⎕⎕                    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</a:t>
            </a:r>
            <a:r>
              <a:rPr lang="en-GB" sz="1600" b="1" dirty="0" err="1">
                <a:latin typeface="APL385 Unicode" panose="020B0709000202000203" pitchFamily="49" charset="0"/>
              </a:rPr>
              <a:t>cmpx</a:t>
            </a:r>
            <a:r>
              <a:rPr lang="en-GB" sz="1600" b="1" dirty="0">
                <a:latin typeface="APL385 Unicode" panose="020B0709000202000203" pitchFamily="49" charset="0"/>
              </a:rPr>
              <a:t> 'a1∨b1' '</a:t>
            </a:r>
            <a:r>
              <a:rPr lang="en-GB" sz="1600" b="1" dirty="0" err="1">
                <a:latin typeface="APL385 Unicode" panose="020B0709000202000203" pitchFamily="49" charset="0"/>
              </a:rPr>
              <a:t>ap∨bp</a:t>
            </a:r>
            <a:r>
              <a:rPr lang="en-GB" sz="1600" b="1" dirty="0">
                <a:latin typeface="APL385 Unicode" panose="020B0709000202000203" pitchFamily="49" charset="0"/>
              </a:rPr>
              <a:t>'⍝ ∨ extends to GCD on non-</a:t>
            </a:r>
            <a:r>
              <a:rPr lang="en-GB" sz="1600" b="1" dirty="0" err="1">
                <a:latin typeface="APL385 Unicode" panose="020B0709000202000203" pitchFamily="49" charset="0"/>
              </a:rPr>
              <a:t>boolean</a:t>
            </a:r>
            <a:endParaRPr lang="en-GB" sz="1600" b="1" dirty="0">
              <a:latin typeface="APL385 Unicode" panose="020B0709000202000203" pitchFamily="49" charset="0"/>
            </a:endParaRP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a1∨b1 → 1.2E¯2 |   0% ⎕⎕⎕⎕⎕⎕⎕⎕⎕⎕⎕⎕⎕⎕⎕⎕⎕⎕⎕⎕⎕⎕⎕⎕⎕⎕⎕⎕⎕⎕⎕⎕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</a:t>
            </a:r>
            <a:r>
              <a:rPr lang="en-GB" sz="1600" dirty="0" err="1">
                <a:latin typeface="APL385 Unicode" panose="020B0709000202000203" pitchFamily="49" charset="0"/>
              </a:rPr>
              <a:t>ap∨bp</a:t>
            </a:r>
            <a:r>
              <a:rPr lang="en-GB" sz="1600" dirty="0">
                <a:latin typeface="APL385 Unicode" panose="020B0709000202000203" pitchFamily="49" charset="0"/>
              </a:rPr>
              <a:t> → 3.8E¯3 | -68% ⎕⎕⎕⎕⎕⎕⎕⎕ </a:t>
            </a:r>
          </a:p>
          <a:p>
            <a:pPr marL="0" lvl="0" indent="0">
              <a:buNone/>
            </a:pPr>
            <a:br>
              <a:rPr lang="en-GB" sz="700" dirty="0">
                <a:latin typeface="APL385 Unicode" panose="020B0709000202000203" pitchFamily="49" charset="0"/>
              </a:rPr>
            </a:br>
            <a:r>
              <a:rPr lang="en-GB" sz="1600" dirty="0"/>
              <a:t>Tests run on an i7-5600 CPU.</a:t>
            </a:r>
          </a:p>
          <a:p>
            <a:pPr marL="0" lv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  <a:p>
            <a:endParaRPr lang="en-GB" sz="105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701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3829050" cy="1219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Parallel Dot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F←⎕</a:t>
            </a:r>
            <a:r>
              <a:rPr lang="en-GB" sz="1600" dirty="0" err="1">
                <a:latin typeface="APL385 Unicode" panose="020B0709000202000203" pitchFamily="49" charset="0"/>
              </a:rPr>
              <a:t>NEW'Form</a:t>
            </a:r>
            <a:r>
              <a:rPr lang="en-GB" sz="1600" dirty="0">
                <a:latin typeface="APL385 Unicode" panose="020B0709000202000203" pitchFamily="49" charset="0"/>
              </a:rPr>
              <a:t>' (('Caption' 'Hello World')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                    ('</a:t>
            </a:r>
            <a:r>
              <a:rPr lang="en-GB" sz="1600" dirty="0" err="1">
                <a:latin typeface="APL385 Unicode" panose="020B0709000202000203" pitchFamily="49" charset="0"/>
              </a:rPr>
              <a:t>Coord</a:t>
            </a:r>
            <a:r>
              <a:rPr lang="en-GB" sz="1600" dirty="0">
                <a:latin typeface="APL385 Unicode" panose="020B0709000202000203" pitchFamily="49" charset="0"/>
              </a:rPr>
              <a:t>' 'Pixel')('Size'(100 400)))</a:t>
            </a:r>
          </a:p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F.(B1 B2 B3)←F.⎕NEW¨{'Button' 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        (('Caption'('Button ',⍕⍵))('</a:t>
            </a:r>
            <a:r>
              <a:rPr lang="en-GB" sz="1600" dirty="0" err="1">
                <a:latin typeface="APL385 Unicode" panose="020B0709000202000203" pitchFamily="49" charset="0"/>
              </a:rPr>
              <a:t>Posn</a:t>
            </a:r>
            <a:r>
              <a:rPr lang="en-GB" sz="1600" dirty="0">
                <a:latin typeface="APL385 Unicode" panose="020B0709000202000203" pitchFamily="49" charset="0"/>
              </a:rPr>
              <a:t>'(5+50×0 ⍵)))}¨1 2 3</a:t>
            </a:r>
            <a:br>
              <a:rPr lang="en-GB" sz="1600" dirty="0">
                <a:latin typeface="APL385 Unicode" panose="020B0709000202000203" pitchFamily="49" charset="0"/>
              </a:rPr>
            </a:br>
            <a:endParaRPr lang="en-GB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</a:t>
            </a:r>
          </a:p>
          <a:p>
            <a:pPr mar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F.(B1 B2 B3).(Caption </a:t>
            </a:r>
            <a:r>
              <a:rPr lang="en-GB" sz="1600" dirty="0" err="1">
                <a:latin typeface="APL385 Unicode" panose="020B0709000202000203" pitchFamily="49" charset="0"/>
              </a:rPr>
              <a:t>Posn</a:t>
            </a:r>
            <a:r>
              <a:rPr lang="en-GB" sz="1600" dirty="0">
                <a:latin typeface="APL385 Unicode" panose="020B0709000202000203" pitchFamily="49" charset="0"/>
              </a:rPr>
              <a:t>)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┌───────────────┬────────────────┬────────────────┐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│┌────────┬────┐│┌────────┬─────┐│┌────────┬─────┐│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││Button 1│5 55│││Button 2│5 105│││Button 3│5 155││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│└────────┴────┘│└────────┴─────┘│└────────┴─────┘│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└───────────────┴────────────────┴────────────────┘</a:t>
            </a:r>
          </a:p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F.(B1 B2 B3).(</a:t>
            </a:r>
            <a:r>
              <a:rPr lang="en-GB" sz="1600" dirty="0" err="1">
                <a:latin typeface="APL385 Unicode" panose="020B0709000202000203" pitchFamily="49" charset="0"/>
              </a:rPr>
              <a:t>Posn</a:t>
            </a:r>
            <a:r>
              <a:rPr lang="en-GB" sz="1600" dirty="0">
                <a:latin typeface="APL385 Unicode" panose="020B0709000202000203" pitchFamily="49" charset="0"/>
              </a:rPr>
              <a:t>[1]←50)</a:t>
            </a:r>
          </a:p>
          <a:p>
            <a:pPr mar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23594"/>
            <a:ext cx="38290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555" y="2809494"/>
            <a:ext cx="3829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Parallel Dot (2/2)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XL←⎕NEW '</a:t>
            </a:r>
            <a:r>
              <a:rPr lang="en-GB" sz="1400" dirty="0" err="1">
                <a:latin typeface="APL385 Unicode" panose="020B0709000202000203" pitchFamily="49" charset="0"/>
              </a:rPr>
              <a:t>OleClient</a:t>
            </a:r>
            <a:r>
              <a:rPr lang="en-GB" sz="1400" dirty="0">
                <a:latin typeface="APL385 Unicode" panose="020B0709000202000203" pitchFamily="49" charset="0"/>
              </a:rPr>
              <a:t>' (⊂'</a:t>
            </a:r>
            <a:r>
              <a:rPr lang="en-GB" sz="1400" dirty="0" err="1">
                <a:latin typeface="APL385 Unicode" panose="020B0709000202000203" pitchFamily="49" charset="0"/>
              </a:rPr>
              <a:t>ClassName</a:t>
            </a:r>
            <a:r>
              <a:rPr lang="en-GB" sz="1400" dirty="0">
                <a:latin typeface="APL385 Unicode" panose="020B0709000202000203" pitchFamily="49" charset="0"/>
              </a:rPr>
              <a:t>' '</a:t>
            </a:r>
            <a:r>
              <a:rPr lang="en-GB" sz="1400" dirty="0" err="1">
                <a:latin typeface="APL385 Unicode" panose="020B0709000202000203" pitchFamily="49" charset="0"/>
              </a:rPr>
              <a:t>Excel.Application</a:t>
            </a:r>
            <a:r>
              <a:rPr lang="en-GB" sz="1400" dirty="0">
                <a:latin typeface="APL385 Unicode" panose="020B0709000202000203" pitchFamily="49" charset="0"/>
              </a:rPr>
              <a:t>')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</a:t>
            </a:r>
            <a:r>
              <a:rPr lang="en-GB" sz="1400" dirty="0" err="1">
                <a:latin typeface="APL385 Unicode" panose="020B0709000202000203" pitchFamily="49" charset="0"/>
              </a:rPr>
              <a:t>cities←XL.Workbooks.Open</a:t>
            </a:r>
            <a:r>
              <a:rPr lang="en-GB" sz="1400" dirty="0">
                <a:latin typeface="APL385 Unicode" panose="020B0709000202000203" pitchFamily="49" charset="0"/>
              </a:rPr>
              <a:t> ⊂'c:\...\cities.xls'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sheets←⌷</a:t>
            </a:r>
            <a:r>
              <a:rPr lang="en-GB" sz="1400" dirty="0" err="1">
                <a:latin typeface="APL385 Unicode" panose="020B0709000202000203" pitchFamily="49" charset="0"/>
              </a:rPr>
              <a:t>cities.Sheets</a:t>
            </a:r>
            <a:r>
              <a:rPr lang="en-GB" sz="1400" dirty="0">
                <a:latin typeface="APL385 Unicode" panose="020B0709000202000203" pitchFamily="49" charset="0"/>
              </a:rPr>
              <a:t> ⍝ Sheets collection as an array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</a:t>
            </a:r>
            <a:r>
              <a:rPr lang="en-GB" sz="1400" dirty="0" err="1">
                <a:latin typeface="APL385 Unicode" panose="020B0709000202000203" pitchFamily="49" charset="0"/>
              </a:rPr>
              <a:t>sheets.Name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┌─┬──┬──┐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│D│DK│UK│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└─┴──┴──┘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sheets.UsedRange.Value2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┌──────────────────┬───────────────────┬───────────────────────┐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│┌─────────┬──────┐│┌──────────┬──────┐│┌──────────────┬──────┐│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││Germany  │82.4  │││Denmark   │5.4   │││United Kingdom│60.2  ││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│├─────────┼──────┤│├──────────┼──────┤│├──────────────┼──────┤│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││Berlin   │3.4   │││Copenhagen│2     │││London        │7     ││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│├─────────┼──────┤│├──────────┼──────┤│├──────────────┼──────┤│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││</a:t>
            </a:r>
            <a:r>
              <a:rPr lang="en-GB" sz="1400" dirty="0" err="1">
                <a:latin typeface="APL385 Unicode" panose="020B0709000202000203" pitchFamily="49" charset="0"/>
              </a:rPr>
              <a:t>München</a:t>
            </a:r>
            <a:r>
              <a:rPr lang="en-GB" sz="1400" dirty="0">
                <a:latin typeface="APL385 Unicode" panose="020B0709000202000203" pitchFamily="49" charset="0"/>
              </a:rPr>
              <a:t>  │1.2   │││</a:t>
            </a:r>
            <a:r>
              <a:rPr lang="en-GB" sz="1400" dirty="0" err="1">
                <a:latin typeface="APL385 Unicode" panose="020B0709000202000203" pitchFamily="49" charset="0"/>
              </a:rPr>
              <a:t>Helsingør</a:t>
            </a:r>
            <a:r>
              <a:rPr lang="en-GB" sz="1400" dirty="0">
                <a:latin typeface="APL385 Unicode" panose="020B0709000202000203" pitchFamily="49" charset="0"/>
              </a:rPr>
              <a:t> │0.03  │││Birmingham    │1     ││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│├─────────┼──────┤│└──────────┴──────┘│├──────────────┼──────┤│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││Stuttgart│0.5   ││                   ││Basingstoke   │0.1   ││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│└─────────┴──────┘│                   │└──────────────┴──────┘│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└──────────────────┴───────────────────┴───────────────────────┘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60325"/>
            <a:ext cx="10055854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Futures and Isolates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We have seen that, in Dyalog APL: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</a:t>
            </a:r>
            <a:r>
              <a:rPr lang="en-GB" sz="2000" dirty="0" err="1">
                <a:latin typeface="APL385 Unicode" panose="020B0709000202000203" pitchFamily="49" charset="0"/>
              </a:rPr>
              <a:t>ObjectArray.Expression</a:t>
            </a:r>
            <a:endParaRPr lang="en-GB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/>
              <a:t>Evaluates </a:t>
            </a:r>
            <a:r>
              <a:rPr lang="en-GB" sz="2000" dirty="0">
                <a:latin typeface="APL385 Unicode" panose="020B0709000202000203" pitchFamily="49" charset="0"/>
              </a:rPr>
              <a:t>Expression</a:t>
            </a:r>
            <a:r>
              <a:rPr lang="en-GB" sz="2000" dirty="0"/>
              <a:t> within the context of each item in </a:t>
            </a:r>
            <a:r>
              <a:rPr lang="en-GB" sz="2000" dirty="0" err="1"/>
              <a:t>ObjectArray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An </a:t>
            </a:r>
            <a:r>
              <a:rPr lang="en-GB" sz="2000" i="1" dirty="0"/>
              <a:t>Isolate</a:t>
            </a:r>
            <a:r>
              <a:rPr lang="en-GB" sz="2000" dirty="0"/>
              <a:t> is an object within which execution immediately returns a future, while evaluation continues asynchronously.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Notation for Parallel Thoughts - FnConf16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23528" y="3573016"/>
            <a:ext cx="8640960" cy="255314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800" kern="0" dirty="0">
                <a:latin typeface="APL385 Unicode" panose="020B0709000202000203" pitchFamily="49" charset="0"/>
              </a:rPr>
              <a:t>    </a:t>
            </a:r>
            <a:r>
              <a:rPr lang="en-GB" sz="1800" kern="0" dirty="0" err="1">
                <a:latin typeface="APL385 Unicode" panose="020B0709000202000203" pitchFamily="49" charset="0"/>
              </a:rPr>
              <a:t>isolates←isolate.New</a:t>
            </a:r>
            <a:r>
              <a:rPr lang="en-GB" sz="1800" kern="0" dirty="0">
                <a:latin typeface="APL385 Unicode" panose="020B0709000202000203" pitchFamily="49" charset="0"/>
              </a:rPr>
              <a:t>¨⍬ ⍬ ⍬ </a:t>
            </a:r>
            <a:br>
              <a:rPr lang="en-GB" sz="1800" kern="0" dirty="0">
                <a:latin typeface="APL385 Unicode" panose="020B0709000202000203" pitchFamily="49" charset="0"/>
              </a:rPr>
            </a:br>
            <a:r>
              <a:rPr lang="en-GB" sz="1800" kern="0" dirty="0">
                <a:latin typeface="APL385 Unicode" panose="020B0709000202000203" pitchFamily="49" charset="0"/>
              </a:rPr>
              <a:t>    ⍝ create 3 empty isolates on local machine</a:t>
            </a:r>
            <a:br>
              <a:rPr lang="en-GB" sz="1800" kern="0" dirty="0">
                <a:latin typeface="APL385 Unicode" panose="020B0709000202000203" pitchFamily="49" charset="0"/>
              </a:rPr>
            </a:br>
            <a:br>
              <a:rPr lang="en-GB" sz="1050" kern="0" dirty="0">
                <a:latin typeface="APL385 Unicode" panose="020B0709000202000203" pitchFamily="49" charset="0"/>
              </a:rPr>
            </a:br>
            <a:r>
              <a:rPr lang="en-GB" sz="1800" kern="0" dirty="0">
                <a:latin typeface="APL385 Unicode" panose="020B0709000202000203" pitchFamily="49" charset="0"/>
              </a:rPr>
              <a:t>    </a:t>
            </a:r>
            <a:r>
              <a:rPr lang="en-GB" sz="1800" kern="0" dirty="0">
                <a:solidFill>
                  <a:srgbClr val="FF0000"/>
                </a:solidFill>
                <a:latin typeface="APL385 Unicode" panose="020B0709000202000203" pitchFamily="49" charset="0"/>
              </a:rPr>
              <a:t>time</a:t>
            </a:r>
            <a:r>
              <a:rPr lang="en-GB" sz="1800" kern="0" dirty="0">
                <a:latin typeface="APL385 Unicode" panose="020B0709000202000203" pitchFamily="49" charset="0"/>
              </a:rPr>
              <a:t> ⋄ </a:t>
            </a:r>
            <a:r>
              <a:rPr lang="en-GB" sz="1800" kern="0" dirty="0" err="1">
                <a:latin typeface="APL385 Unicode" panose="020B0709000202000203" pitchFamily="49" charset="0"/>
              </a:rPr>
              <a:t>delays←isolates</a:t>
            </a:r>
            <a:r>
              <a:rPr lang="en-GB" sz="1800" kern="0" dirty="0">
                <a:latin typeface="APL385 Unicode" panose="020B0709000202000203" pitchFamily="49" charset="0"/>
              </a:rPr>
              <a:t>.(delay 4) ⋄ </a:t>
            </a:r>
            <a:r>
              <a:rPr lang="en-GB" sz="1800" kern="0" dirty="0">
                <a:solidFill>
                  <a:srgbClr val="00B0F0"/>
                </a:solidFill>
                <a:latin typeface="APL385 Unicode" panose="020B0709000202000203" pitchFamily="49" charset="0"/>
              </a:rPr>
              <a:t>time</a:t>
            </a:r>
            <a:r>
              <a:rPr lang="en-GB" sz="1800" kern="0" dirty="0">
                <a:latin typeface="APL385 Unicode" panose="020B0709000202000203" pitchFamily="49" charset="0"/>
              </a:rPr>
              <a:t> ⋄ +/delays ⋄ </a:t>
            </a:r>
            <a:r>
              <a:rPr lang="en-GB" sz="1800" kern="0" dirty="0">
                <a:solidFill>
                  <a:schemeClr val="accent3">
                    <a:lumMod val="75000"/>
                  </a:schemeClr>
                </a:solidFill>
                <a:latin typeface="APL385 Unicode" panose="020B0709000202000203" pitchFamily="49" charset="0"/>
              </a:rPr>
              <a:t>time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tx1"/>
                </a:solidFill>
                <a:latin typeface="APL385 Unicode" panose="020B0709000202000203" pitchFamily="49" charset="0"/>
              </a:rPr>
              <a:t> </a:t>
            </a:r>
            <a:r>
              <a:rPr lang="en-GB" sz="1800" kern="0" dirty="0">
                <a:solidFill>
                  <a:srgbClr val="FF0000"/>
                </a:solidFill>
                <a:latin typeface="APL385 Unicode" panose="020B0709000202000203" pitchFamily="49" charset="0"/>
              </a:rPr>
              <a:t>0.000</a:t>
            </a:r>
            <a:r>
              <a:rPr lang="en-GB" sz="1800" kern="0" dirty="0">
                <a:latin typeface="APL385 Unicode" panose="020B0709000202000203" pitchFamily="49" charset="0"/>
              </a:rPr>
              <a:t>      ⍝ Time at start of experiment (seconds)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tx1"/>
                </a:solidFill>
                <a:latin typeface="APL385 Unicode" panose="020B0709000202000203" pitchFamily="49" charset="0"/>
              </a:rPr>
              <a:t> </a:t>
            </a:r>
            <a:r>
              <a:rPr lang="en-GB" sz="1800" kern="0" dirty="0">
                <a:solidFill>
                  <a:srgbClr val="00B0F0"/>
                </a:solidFill>
                <a:latin typeface="APL385 Unicode" panose="020B0709000202000203" pitchFamily="49" charset="0"/>
              </a:rPr>
              <a:t>0.049</a:t>
            </a:r>
            <a:r>
              <a:rPr lang="en-GB" sz="1800" kern="0" dirty="0">
                <a:latin typeface="APL385 Unicode" panose="020B0709000202000203" pitchFamily="49" charset="0"/>
              </a:rPr>
              <a:t>      ⍝ Time when futures assigned to array “delays”</a:t>
            </a:r>
          </a:p>
          <a:p>
            <a:pPr marL="0" indent="0">
              <a:buFontTx/>
              <a:buNone/>
            </a:pPr>
            <a:r>
              <a:rPr lang="en-GB" sz="1800" kern="0" dirty="0">
                <a:latin typeface="APL385 Unicode" panose="020B0709000202000203" pitchFamily="49" charset="0"/>
              </a:rPr>
              <a:t>12.023      ⍝ sum of delays (3 isolates - ~4 seconds each)</a:t>
            </a:r>
          </a:p>
          <a:p>
            <a:pPr marL="0" indent="0">
              <a:buFontTx/>
              <a:buNone/>
            </a:pPr>
            <a:r>
              <a:rPr lang="en-GB" sz="1800" kern="0" dirty="0">
                <a:latin typeface="APL385 Unicode" panose="020B0709000202000203" pitchFamily="49" charset="0"/>
              </a:rPr>
              <a:t> </a:t>
            </a:r>
            <a:r>
              <a:rPr lang="en-GB" sz="1800" kern="0" dirty="0">
                <a:solidFill>
                  <a:schemeClr val="accent3">
                    <a:lumMod val="75000"/>
                  </a:schemeClr>
                </a:solidFill>
                <a:latin typeface="APL385 Unicode" panose="020B0709000202000203" pitchFamily="49" charset="0"/>
              </a:rPr>
              <a:t>4.072</a:t>
            </a:r>
            <a:r>
              <a:rPr lang="en-GB" sz="1800" kern="0" dirty="0">
                <a:latin typeface="APL385 Unicode" panose="020B0709000202000203" pitchFamily="49" charset="0"/>
              </a:rPr>
              <a:t>      ⍝ Time at end of experiment (4 seconds + tax)</a:t>
            </a:r>
          </a:p>
        </p:txBody>
      </p:sp>
    </p:spTree>
    <p:extLst>
      <p:ext uri="{BB962C8B-B14F-4D97-AF65-F5344CB8AC3E}">
        <p14:creationId xmlns:p14="http://schemas.microsoft.com/office/powerpoint/2010/main" val="41490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Parallel</a:t>
            </a:r>
            <a:r>
              <a:rPr lang="da-DK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dirty="0"/>
              <a:t>Monadic operator </a:t>
            </a:r>
            <a:r>
              <a:rPr lang="da-DK" sz="1800" i="1" dirty="0"/>
              <a:t>parallel</a:t>
            </a:r>
            <a:r>
              <a:rPr lang="da-DK" sz="1800" dirty="0"/>
              <a:t> (</a:t>
            </a:r>
            <a:r>
              <a:rPr lang="da-DK" sz="1800" b="1" dirty="0">
                <a:latin typeface="APL385 Unicode" panose="020B0709000202000203" pitchFamily="49" charset="0"/>
              </a:rPr>
              <a:t>∥</a:t>
            </a:r>
            <a:r>
              <a:rPr lang="da-DK" sz="1800" dirty="0"/>
              <a:t>):   </a:t>
            </a:r>
            <a:r>
              <a:rPr lang="da-DK" sz="1800" dirty="0">
                <a:solidFill>
                  <a:schemeClr val="tx1"/>
                </a:solidFill>
                <a:latin typeface="APL385 Unicode" panose="020B0709000202000203" pitchFamily="49" charset="0"/>
              </a:rPr>
              <a:t>f</a:t>
            </a:r>
            <a:r>
              <a:rPr lang="da-DK" sz="1800" b="1" dirty="0">
                <a:solidFill>
                  <a:schemeClr val="tx1"/>
                </a:solidFill>
                <a:latin typeface="APL385 Unicode" pitchFamily="49" charset="0"/>
              </a:rPr>
              <a:t>∥</a:t>
            </a:r>
            <a:r>
              <a:rPr lang="da-DK" sz="1800" dirty="0"/>
              <a:t> is a derived function which:</a:t>
            </a:r>
          </a:p>
          <a:p>
            <a:pPr>
              <a:buFontTx/>
              <a:buChar char="-"/>
            </a:pPr>
            <a:r>
              <a:rPr lang="da-DK" sz="1800" dirty="0"/>
              <a:t>creates an </a:t>
            </a:r>
            <a:r>
              <a:rPr lang="da-DK" sz="1800" b="1" i="1" dirty="0"/>
              <a:t>isolate</a:t>
            </a:r>
            <a:r>
              <a:rPr lang="da-DK" sz="1800" dirty="0"/>
              <a:t> containing only the operand function</a:t>
            </a:r>
          </a:p>
          <a:p>
            <a:pPr>
              <a:buFontTx/>
              <a:buChar char="-"/>
            </a:pPr>
            <a:r>
              <a:rPr lang="da-DK" sz="1800" dirty="0"/>
              <a:t>executes </a:t>
            </a:r>
            <a:r>
              <a:rPr lang="da-DK" sz="1800" dirty="0">
                <a:latin typeface="APL385 Unicode" panose="020B0709000202000203" pitchFamily="49" charset="0"/>
              </a:rPr>
              <a:t>f</a:t>
            </a:r>
            <a:r>
              <a:rPr lang="da-DK" sz="1800" dirty="0"/>
              <a:t> inside the isolate, immeduately returning a future</a:t>
            </a:r>
          </a:p>
          <a:p>
            <a:pPr>
              <a:buFontTx/>
              <a:buChar char="-"/>
            </a:pPr>
            <a:r>
              <a:rPr lang="da-DK" sz="1800" dirty="0"/>
              <a:t>(discards the isolate on completion of execution)</a:t>
            </a:r>
          </a:p>
          <a:p>
            <a:pPr>
              <a:buFontTx/>
              <a:buChar char="-"/>
            </a:pPr>
            <a:endParaRPr lang="da-DK" sz="700" dirty="0"/>
          </a:p>
          <a:p>
            <a:pPr marL="0" indent="0">
              <a:buNone/>
            </a:pPr>
            <a:r>
              <a:rPr lang="da-DK" sz="1800" dirty="0"/>
              <a:t>Say we wanted to count co-primes below n for n∊1..10</a:t>
            </a:r>
            <a:br>
              <a:rPr lang="da-DK" sz="1800" dirty="0"/>
            </a:br>
            <a:endParaRPr lang="da-DK" sz="900" dirty="0"/>
          </a:p>
          <a:p>
            <a:pPr marL="0" indent="0">
              <a:buNone/>
            </a:pPr>
            <a:r>
              <a:rPr lang="da-DK" sz="1800" dirty="0">
                <a:latin typeface="APL385 Unicode" pitchFamily="49" charset="0"/>
              </a:rPr>
              <a:t>   {+/1=⍵∨⍳⍵}¨⍳10 ⍝ count m [1..n] where m GCD n = 1 </a:t>
            </a:r>
          </a:p>
          <a:p>
            <a:pPr marL="0" indent="0">
              <a:buNone/>
            </a:pPr>
            <a:r>
              <a:rPr lang="da-DK" sz="1800" dirty="0">
                <a:latin typeface="APL385 Unicode" pitchFamily="49" charset="0"/>
              </a:rPr>
              <a:t>1 1 2 2 4 2 6 4 6 4</a:t>
            </a:r>
          </a:p>
          <a:p>
            <a:pPr marL="0" indent="0">
              <a:buNone/>
            </a:pPr>
            <a:endParaRPr lang="da-DK" sz="600" dirty="0"/>
          </a:p>
          <a:p>
            <a:pPr marL="0" indent="0">
              <a:buNone/>
            </a:pPr>
            <a:r>
              <a:rPr lang="da-DK" sz="1800" dirty="0"/>
              <a:t>Add </a:t>
            </a:r>
            <a:r>
              <a:rPr lang="da-DK" sz="1800" dirty="0">
                <a:solidFill>
                  <a:srgbClr val="FF0000"/>
                </a:solidFill>
              </a:rPr>
              <a:t>parallel </a:t>
            </a:r>
            <a:r>
              <a:rPr lang="da-DK" sz="1800" dirty="0"/>
              <a:t>to declare that parallel execution of the function is safe &amp; worthwhile:</a:t>
            </a:r>
            <a:br>
              <a:rPr lang="da-DK" sz="1800" dirty="0"/>
            </a:br>
            <a:endParaRPr lang="da-DK" sz="800" dirty="0"/>
          </a:p>
          <a:p>
            <a:pPr marL="0" indent="0">
              <a:buNone/>
            </a:pPr>
            <a:r>
              <a:rPr lang="da-DK" sz="1800" dirty="0">
                <a:latin typeface="APL385 Unicode" pitchFamily="49" charset="0"/>
              </a:rPr>
              <a:t>   {+/1=⍵∨⍳⍵}</a:t>
            </a:r>
            <a:r>
              <a:rPr lang="da-DK" sz="1800" b="1" dirty="0">
                <a:solidFill>
                  <a:srgbClr val="FF0000"/>
                </a:solidFill>
                <a:latin typeface="APL385 Unicode" pitchFamily="49" charset="0"/>
              </a:rPr>
              <a:t>∥</a:t>
            </a:r>
            <a:r>
              <a:rPr lang="da-DK" sz="1800" dirty="0">
                <a:latin typeface="APL385 Unicode" pitchFamily="49" charset="0"/>
              </a:rPr>
              <a:t>¨⍳10 ⍝ </a:t>
            </a:r>
            <a:r>
              <a:rPr lang="da-DK" sz="1800" dirty="0"/>
              <a:t>co-primes below n, n∊1..10 (using 10 threads)</a:t>
            </a:r>
          </a:p>
          <a:p>
            <a:pPr marL="0" indent="0">
              <a:buNone/>
            </a:pPr>
            <a:r>
              <a:rPr lang="da-DK" sz="1800" dirty="0">
                <a:latin typeface="APL385 Unicode" pitchFamily="49" charset="0"/>
              </a:rPr>
              <a:t>1 1 2 2 4 2 6 4 6 4</a:t>
            </a:r>
          </a:p>
          <a:p>
            <a:pPr marL="0" indent="0">
              <a:buNone/>
            </a:pPr>
            <a:endParaRPr lang="da-DK" sz="800" dirty="0"/>
          </a:p>
          <a:p>
            <a:pPr marL="0" indent="0">
              <a:buNone/>
            </a:pPr>
            <a:r>
              <a:rPr lang="da-DK" sz="1800" dirty="0"/>
              <a:t>NB: Parallel on pure operands gives us deterministic parallelism.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Notation for Parallel Thoughts - FnConf16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34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as a Tool of Thought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11560" y="163407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From Kenneth Iverson’s 1979 Turing Award Lecture:</a:t>
            </a:r>
          </a:p>
          <a:p>
            <a:pPr marL="0" indent="0">
              <a:buNone/>
            </a:pPr>
            <a:endParaRPr lang="en-GB" sz="2400" dirty="0"/>
          </a:p>
          <a:p>
            <a:pPr marL="400050" lvl="1" indent="0">
              <a:buNone/>
            </a:pP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By relieving the brain of all unnecessary work, a good 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notation sets it free to concentrate on more advanced 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problems, and in effect increases the mental power of the race. </a:t>
            </a:r>
          </a:p>
          <a:p>
            <a:pPr marL="0" indent="0" algn="r">
              <a:buNone/>
            </a:pPr>
            <a:br>
              <a:rPr lang="en-GB" sz="600" dirty="0"/>
            </a:br>
            <a:r>
              <a:rPr lang="en-GB" sz="2000" dirty="0"/>
              <a:t>A.N. Whitehead (1861-1947)</a:t>
            </a:r>
            <a:br>
              <a:rPr lang="en-GB" sz="2000" dirty="0"/>
            </a:br>
            <a:endParaRPr lang="en-GB" sz="1600" dirty="0"/>
          </a:p>
          <a:p>
            <a:pPr marL="400050" lvl="1" indent="0">
              <a:buNone/>
            </a:pP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quantity of meaning compressed into small space 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by algebraic signs, is another circumstance that facilitates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reasonings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accustomed to carry on by their aid. </a:t>
            </a:r>
          </a:p>
          <a:p>
            <a:pPr marL="0" indent="0" algn="r">
              <a:buNone/>
            </a:pPr>
            <a:br>
              <a:rPr lang="en-GB" sz="600" dirty="0"/>
            </a:br>
            <a:r>
              <a:rPr lang="en-GB" sz="2000" dirty="0"/>
              <a:t>Charles Babbage (1791 – 1871)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Notation for Parallel Thoughts - FnConf16</a:t>
            </a:r>
          </a:p>
        </p:txBody>
      </p:sp>
      <p:pic>
        <p:nvPicPr>
          <p:cNvPr id="6148" name="Picture 4" descr="Image result for kenneth e iv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199552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Extensions Inspired by J / SHARP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a-DK" sz="2800" dirty="0"/>
              <a:t>Dyalog APL has recently added features which evolved in SHARP APL and J:</a:t>
            </a:r>
            <a:endParaRPr lang="en-GB" sz="2800" dirty="0"/>
          </a:p>
          <a:p>
            <a:r>
              <a:rPr lang="en-GB" sz="2800" i="1" dirty="0"/>
              <a:t>Rank</a:t>
            </a:r>
            <a:r>
              <a:rPr lang="en-GB" sz="2800" dirty="0"/>
              <a:t> (</a:t>
            </a:r>
            <a:r>
              <a:rPr lang="en-GB" sz="2800" dirty="0">
                <a:latin typeface="APL385 Unicode" panose="020B0709000202000203" pitchFamily="49" charset="0"/>
              </a:rPr>
              <a:t>⍤</a:t>
            </a:r>
            <a:r>
              <a:rPr lang="en-GB" sz="2800" dirty="0"/>
              <a:t>): Specify alternatives to mapping functions a scalar-at-a-time</a:t>
            </a:r>
          </a:p>
          <a:p>
            <a:r>
              <a:rPr lang="da-DK" sz="2800" dirty="0"/>
              <a:t>Extended </a:t>
            </a:r>
            <a:r>
              <a:rPr lang="da-DK" sz="2800" i="1" dirty="0"/>
              <a:t>Index Of </a:t>
            </a:r>
            <a:r>
              <a:rPr lang="da-DK" sz="2800" dirty="0"/>
              <a:t>(</a:t>
            </a:r>
            <a:r>
              <a:rPr lang="da-DK" sz="2800" dirty="0">
                <a:latin typeface="APL385 Unicode" panose="020B0709000202000203" pitchFamily="49" charset="0"/>
              </a:rPr>
              <a:t>⍳</a:t>
            </a:r>
            <a:r>
              <a:rPr lang="da-DK" sz="2800" dirty="0"/>
              <a:t>): To operate on higher rank arrays</a:t>
            </a:r>
            <a:endParaRPr lang="en-GB" sz="2800" dirty="0"/>
          </a:p>
          <a:p>
            <a:r>
              <a:rPr lang="en-GB" sz="2800" i="1" dirty="0"/>
              <a:t>Key</a:t>
            </a:r>
            <a:r>
              <a:rPr lang="en-GB" sz="2800" dirty="0"/>
              <a:t> (</a:t>
            </a:r>
            <a:r>
              <a:rPr lang="en-GB" sz="2800" dirty="0">
                <a:latin typeface="APL385 Unicode" panose="020B0709000202000203" pitchFamily="49" charset="0"/>
              </a:rPr>
              <a:t>⌸</a:t>
            </a:r>
            <a:r>
              <a:rPr lang="en-GB" sz="2800" dirty="0"/>
              <a:t>):similar to an SQL group by statement: map function to partitions of right argument defined by keys in left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9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Rank Operator (1 of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mat (x⍤1 0) vec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47632"/>
              </p:ext>
            </p:extLst>
          </p:nvPr>
        </p:nvGraphicFramePr>
        <p:xfrm>
          <a:off x="1187624" y="2996952"/>
          <a:ext cx="2576874" cy="73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89">
                <a:tc>
                  <a:txBody>
                    <a:bodyPr/>
                    <a:lstStyle/>
                    <a:p>
                      <a:pPr algn="r"/>
                      <a:r>
                        <a:rPr lang="da-DK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b="1" dirty="0"/>
                        <a:t>6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59235"/>
              </p:ext>
            </p:extLst>
          </p:nvPr>
        </p:nvGraphicFramePr>
        <p:xfrm>
          <a:off x="5434385" y="3005701"/>
          <a:ext cx="1717916" cy="37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89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82174"/>
              </p:ext>
            </p:extLst>
          </p:nvPr>
        </p:nvGraphicFramePr>
        <p:xfrm>
          <a:off x="3419872" y="5022786"/>
          <a:ext cx="2576874" cy="74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89"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89"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3764498" y="3789040"/>
            <a:ext cx="303446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860032" y="3429000"/>
            <a:ext cx="504056" cy="6837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4427983" y="4687724"/>
            <a:ext cx="3144" cy="2534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 flipH="1" flipV="1">
            <a:off x="1195396" y="3005701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5441633" y="3010019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3422632" y="502278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2051719" y="3005701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H="1" flipV="1">
            <a:off x="6295978" y="301007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H="1" flipV="1">
            <a:off x="4278955" y="502278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H="1" flipV="1">
            <a:off x="2908042" y="3005701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H="1" flipV="1">
            <a:off x="5135278" y="502278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H="1" flipV="1">
            <a:off x="1195396" y="335983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H="1" flipV="1">
            <a:off x="2051719" y="335983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flipH="1" flipV="1">
            <a:off x="2908042" y="335983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flipH="1" flipV="1">
            <a:off x="3422632" y="538647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flipH="1" flipV="1">
            <a:off x="4278955" y="538647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flipH="1" flipV="1">
            <a:off x="5135278" y="538647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172210" y="2980904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172210" y="3342308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916221" y="4162328"/>
            <a:ext cx="1025754" cy="40715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410671" y="4995113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410671" y="5363875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0166" y="50312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+mn-lt"/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05867" y="50312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+mn-lt"/>
              </a:rPr>
              <a:t>20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71987" y="5037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+mn-lt"/>
              </a:rPr>
              <a:t>30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54931" y="5410008"/>
            <a:ext cx="5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+mn-lt"/>
              </a:rPr>
              <a:t>600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97121" y="5411232"/>
            <a:ext cx="5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+mn-lt"/>
              </a:rPr>
              <a:t>500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57091" y="5413191"/>
            <a:ext cx="5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+mn-lt"/>
              </a:rPr>
              <a:t>400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2193507"/>
            <a:ext cx="762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Addition with left rank 1 (vectors), right rank 0 (scalars)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78955" y="40989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×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7210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11" grpId="0"/>
      <p:bldP spid="44" grpId="0"/>
      <p:bldP spid="45" grpId="0"/>
      <p:bldP spid="46" grpId="0"/>
      <p:bldP spid="47" grpId="0"/>
      <p:bldP spid="48" grpId="0"/>
      <p:bldP spid="13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 Operator (2 of 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09251" y="1772816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mat ← 2 2 4 ⍴ ⍳16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14113" y="2257462"/>
          <a:ext cx="2181138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871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484697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>
            <a:off x="1933313" y="3552862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 Placeholder 3"/>
          <p:cNvSpPr txBox="1">
            <a:spLocks/>
          </p:cNvSpPr>
          <p:nvPr/>
        </p:nvSpPr>
        <p:spPr>
          <a:xfrm>
            <a:off x="609251" y="4170119"/>
            <a:ext cx="6629749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(+⌿ ÷ ≢) mat ⍝ average along 1</a:t>
            </a:r>
            <a:r>
              <a:rPr lang="en-GB" sz="2000" kern="0" baseline="30000" dirty="0">
                <a:latin typeface="APL385 Unicode" panose="020B0709000202000203" pitchFamily="49" charset="0"/>
              </a:rPr>
              <a:t>st</a:t>
            </a:r>
            <a:r>
              <a:rPr lang="en-GB" sz="2000" kern="0" dirty="0">
                <a:latin typeface="APL385 Unicode" panose="020B0709000202000203" pitchFamily="49" charset="0"/>
              </a:rPr>
              <a:t> dimension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14113" y="3152085"/>
          <a:ext cx="2181138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871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484697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25298" y="4664685"/>
          <a:ext cx="2181138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871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484697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634181" y="2763137"/>
          <a:ext cx="2181138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871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484697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15" name="Text Placeholder 3"/>
          <p:cNvSpPr txBox="1">
            <a:spLocks/>
          </p:cNvSpPr>
          <p:nvPr/>
        </p:nvSpPr>
        <p:spPr>
          <a:xfrm>
            <a:off x="3481781" y="2388739"/>
            <a:ext cx="4419600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((+⌿ ÷ ≢)⍤2) mat ⍝ </a:t>
            </a:r>
            <a:r>
              <a:rPr lang="en-GB" sz="2000" kern="0" dirty="0" err="1">
                <a:latin typeface="APL385 Unicode" panose="020B0709000202000203" pitchFamily="49" charset="0"/>
              </a:rPr>
              <a:t>avg</a:t>
            </a:r>
            <a:r>
              <a:rPr lang="en-GB" sz="2000" kern="0" dirty="0">
                <a:latin typeface="APL385 Unicode" panose="020B0709000202000203" pitchFamily="49" charset="0"/>
              </a:rPr>
              <a:t> cols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680394" y="5159559"/>
          <a:ext cx="1577406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212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747194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20" name="Text Placeholder 3"/>
          <p:cNvSpPr txBox="1">
            <a:spLocks/>
          </p:cNvSpPr>
          <p:nvPr/>
        </p:nvSpPr>
        <p:spPr>
          <a:xfrm>
            <a:off x="3527995" y="4785161"/>
            <a:ext cx="4419600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((+⌿ ÷ ≢)⍤1) mat ⍝ </a:t>
            </a:r>
            <a:r>
              <a:rPr lang="en-GB" sz="2000" kern="0" dirty="0" err="1">
                <a:latin typeface="APL385 Unicode" panose="020B0709000202000203" pitchFamily="49" charset="0"/>
              </a:rPr>
              <a:t>avg</a:t>
            </a:r>
            <a:r>
              <a:rPr lang="en-GB" sz="2000" kern="0" dirty="0">
                <a:latin typeface="APL385 Unicode" panose="020B0709000202000203" pitchFamily="49" charset="0"/>
              </a:rPr>
              <a:t> rows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5298" y="2257462"/>
            <a:ext cx="570102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25298" y="3165431"/>
            <a:ext cx="570102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5298" y="4659940"/>
            <a:ext cx="570102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14637" y="2259426"/>
            <a:ext cx="570102" cy="7469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3231" y="2770967"/>
            <a:ext cx="570102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25298" y="2259879"/>
            <a:ext cx="2169953" cy="3309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681230" y="5175551"/>
            <a:ext cx="814569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85451" y="2227023"/>
            <a:ext cx="2286349" cy="82097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06422" y="2220556"/>
            <a:ext cx="2265377" cy="434525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4" grpId="0"/>
      <p:bldP spid="15" grpId="0"/>
      <p:bldP spid="20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of </a:t>
            </a:r>
            <a:r>
              <a:rPr lang="en-GB" dirty="0">
                <a:latin typeface="APL385 Unicode" panose="020B0709000202000203" pitchFamily="49" charset="0"/>
              </a:rPr>
              <a:t>⍳</a:t>
            </a:r>
            <a:r>
              <a:rPr lang="en-GB" dirty="0"/>
              <a:t> to Higher Rank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23528" y="2898033"/>
            <a:ext cx="8363272" cy="182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      mat ← 3 4 ⍴ ⍳12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38462" y="3428873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67437" y="482877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      mat ⍳ 5 6 7 8 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2</a:t>
            </a:r>
            <a:endParaRPr lang="en-GB" sz="2000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23528" y="1505457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 err="1">
                <a:latin typeface="APL385 Unicode" panose="020B0709000202000203" pitchFamily="49" charset="0"/>
              </a:rPr>
              <a:t>IndexOf</a:t>
            </a:r>
            <a:r>
              <a:rPr lang="en-GB" sz="2000" kern="0" dirty="0">
                <a:latin typeface="APL385 Unicode" panose="020B0709000202000203" pitchFamily="49" charset="0"/>
              </a:rPr>
              <a:t> ⍳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7437" y="1994157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      3 1 4 1 5 9 ⍳ 1 2 3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2 7 1</a:t>
            </a:r>
            <a:endParaRPr lang="en-GB" sz="20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209800" y="3770014"/>
            <a:ext cx="2771862" cy="428296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5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Operator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Apply operand function to items corresponding to unique keys.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keys← 'red' 'blue' 'red' 'red' 'blue' 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values← 10    20     30    40    50</a:t>
            </a:r>
            <a:br>
              <a:rPr lang="en-GB" sz="1800" dirty="0">
                <a:latin typeface="APL385 Unicode" panose="020B0709000202000203" pitchFamily="49" charset="0"/>
              </a:rPr>
            </a:b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keys {⍺ ⍵}⌸ values  ⍝ Return items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┌────┬────────┐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│red │10 30 40│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├────┼────────┤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│blue│20 50   │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└────┴────────┘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keys {⍺,≢⍵}⌸ values ⍝ Count items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┌────┬─┐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│red │3│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├────┼─┤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│blue│2│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└────┴─┘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67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Operators (1 of 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dirty="0"/>
              <a:t>“Stencil”</a:t>
            </a:r>
            <a:r>
              <a:rPr lang="en-GB" sz="2000" dirty="0"/>
              <a:t> (symbol not selected, one candidate is ⊞) applies function operand to each item of an array – and selected </a:t>
            </a:r>
            <a:r>
              <a:rPr lang="en-GB" sz="2000" dirty="0" err="1"/>
              <a:t>neighbor</a:t>
            </a:r>
            <a:r>
              <a:rPr lang="en-GB" sz="2000" dirty="0"/>
              <a:t> cells:</a:t>
            </a:r>
          </a:p>
          <a:p>
            <a:pPr marL="0" indent="0">
              <a:buNone/>
            </a:pPr>
            <a:endParaRPr lang="en-GB" sz="5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⊢ 1 2 3 ⍝ ⊢ is “same”: identity function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1 2 3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(⊢ </a:t>
            </a:r>
            <a:r>
              <a:rPr lang="en-GB" sz="1800" dirty="0"/>
              <a:t>⊞</a:t>
            </a:r>
            <a:r>
              <a:rPr lang="en-GB" sz="1800" dirty="0">
                <a:latin typeface="APL385 Unicode" panose="020B0709000202000203" pitchFamily="49" charset="0"/>
              </a:rPr>
              <a:t> 3) 1 2 3 ⍝ Moving window Size = 3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0 1 2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1 2 3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2 3 0</a:t>
            </a:r>
            <a:br>
              <a:rPr lang="en-GB" sz="1800" dirty="0">
                <a:latin typeface="APL385 Unicode" panose="020B0709000202000203" pitchFamily="49" charset="0"/>
              </a:rPr>
            </a:b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 err="1">
                <a:solidFill>
                  <a:schemeClr val="tx2"/>
                </a:solidFill>
                <a:latin typeface="APL385 Unicode" panose="020B0709000202000203" pitchFamily="49" charset="0"/>
              </a:rPr>
              <a:t>Neighbors</a:t>
            </a:r>
            <a:r>
              <a:rPr lang="en-GB" sz="1800" dirty="0">
                <a:latin typeface="APL385 Unicode" panose="020B0709000202000203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APL385 Unicode" panose="020B0709000202000203" pitchFamily="49" charset="0"/>
              </a:rPr>
              <a:t>Items</a:t>
            </a:r>
          </a:p>
          <a:p>
            <a:pPr marL="0" indent="0">
              <a:buNone/>
            </a:pPr>
            <a:endParaRPr lang="da-DK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 ⍝ Now apply a classical ”blur” stencil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({ .25 .5 .25 +.× ⍵} </a:t>
            </a:r>
            <a:r>
              <a:rPr lang="en-GB" sz="1800" dirty="0"/>
              <a:t>⊞</a:t>
            </a:r>
            <a:r>
              <a:rPr lang="en-GB" sz="1800" dirty="0">
                <a:latin typeface="APL385 Unicode" panose="020B0709000202000203" pitchFamily="49" charset="0"/>
              </a:rPr>
              <a:t> 3) 0 10 0 0 10 0 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2.5 5 2.5 2.5 5 2.5</a:t>
            </a:r>
          </a:p>
          <a:p>
            <a:pPr marL="0" indent="0">
              <a:buNone/>
            </a:pPr>
            <a:endParaRPr lang="en-GB" sz="1800" dirty="0">
              <a:latin typeface="APL385 Unicode" panose="020B0709000202000203" pitchFamily="49" charset="0"/>
            </a:endParaRP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911417" y="3284984"/>
            <a:ext cx="288032" cy="86409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1912" y="3284984"/>
            <a:ext cx="288032" cy="86409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0631" y="4138482"/>
            <a:ext cx="549230" cy="29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5576" y="4149080"/>
            <a:ext cx="1292703" cy="327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611560" y="3284984"/>
            <a:ext cx="288032" cy="8640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27784" y="3284984"/>
            <a:ext cx="0" cy="1191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4644008" y="5373209"/>
            <a:ext cx="720080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475656" y="5373209"/>
            <a:ext cx="20162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87524" y="5713686"/>
            <a:ext cx="612068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8" grpId="0" animBg="1"/>
      <p:bldP spid="26" grpId="0" animBg="1"/>
      <p:bldP spid="31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John Conway’s Game of Life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da-DK" dirty="0"/>
              <a:t>Computing the next generation:</a:t>
            </a:r>
            <a:br>
              <a:rPr lang="da-DK" dirty="0"/>
            </a:br>
            <a:endParaRPr lang="en-GB" dirty="0"/>
          </a:p>
          <a:p>
            <a:pPr lvl="0"/>
            <a:r>
              <a:rPr lang="en-GB" sz="2600" i="1" dirty="0"/>
              <a:t>Any live cell with fewer than two live neighbours dies, as if caused by under-population.</a:t>
            </a:r>
          </a:p>
          <a:p>
            <a:pPr lvl="0"/>
            <a:r>
              <a:rPr lang="en-GB" sz="2600" i="1" dirty="0"/>
              <a:t>Any live cell with two or three live neighbours lives on to the next generation.</a:t>
            </a:r>
          </a:p>
          <a:p>
            <a:pPr lvl="0"/>
            <a:r>
              <a:rPr lang="en-GB" sz="2600" i="1" dirty="0"/>
              <a:t>Any live cell with more than three live neighbours dies, as if by over-population.</a:t>
            </a:r>
          </a:p>
          <a:p>
            <a:pPr lvl="0"/>
            <a:r>
              <a:rPr lang="en-GB" sz="2600" i="1" dirty="0"/>
              <a:t>Any dead cell with exactly three live neighbours becomes a live cell, as if by reproduction.</a:t>
            </a:r>
            <a:endParaRPr lang="en-GB" sz="3100" i="1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3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400" dirty="0">
                <a:latin typeface="APL385 Unicode" panose="020B0709000202000203" pitchFamily="49" charset="0"/>
              </a:rPr>
              <a:t>life←{↑1 ⍵∨.∧3 4=+/,¯1 0 1∘.⊖¯1 0 1∘.⌽⊂⍵}</a:t>
            </a:r>
          </a:p>
          <a:p>
            <a:pPr marL="0" indent="0">
              <a:buNone/>
            </a:pPr>
            <a:r>
              <a:rPr lang="en-GB" sz="3400" dirty="0">
                <a:latin typeface="APL385 Unicode" panose="020B0709000202000203" pitchFamily="49" charset="0"/>
              </a:rPr>
              <a:t>life←{↑1 ⍵∨.∧3 4=⊂{+/,⍵}</a:t>
            </a:r>
            <a:r>
              <a:rPr lang="en-GB" sz="3400" b="1" dirty="0"/>
              <a:t> ⊞</a:t>
            </a:r>
            <a:r>
              <a:rPr lang="en-GB" sz="3400" b="1" dirty="0">
                <a:latin typeface="APL385 Unicode" panose="020B0709000202000203" pitchFamily="49" charset="0"/>
              </a:rPr>
              <a:t> </a:t>
            </a:r>
            <a:r>
              <a:rPr lang="en-GB" sz="3400" dirty="0">
                <a:latin typeface="APL385 Unicode" panose="020B0709000202000203" pitchFamily="49" charset="0"/>
              </a:rPr>
              <a:t>3 3⊢⍵}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8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John Conway’s Game of Life,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life←{↑1 ⍵∨.∧3 4=⊂{+/,⍵}</a:t>
            </a:r>
            <a:r>
              <a:rPr lang="en-GB" sz="2000" dirty="0"/>
              <a:t> </a:t>
            </a:r>
            <a:r>
              <a:rPr lang="en-GB" sz="2000" b="1" dirty="0"/>
              <a:t>⊞</a:t>
            </a:r>
            <a:r>
              <a:rPr lang="en-GB" sz="2000" dirty="0">
                <a:latin typeface="APL385 Unicode" panose="020B0709000202000203" pitchFamily="49" charset="0"/>
              </a:rPr>
              <a:t> 3 3⊢⍵} ⍝ Stencil Life</a:t>
            </a:r>
          </a:p>
          <a:p>
            <a:pPr marL="0" indent="0">
              <a:buNone/>
            </a:pPr>
            <a:endParaRPr lang="da-DK" sz="12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⎕←edges←∘.⌈⍨2 1 2 ⍝ </a:t>
            </a:r>
            <a:r>
              <a:rPr lang="en-GB" sz="1800" dirty="0" err="1">
                <a:latin typeface="APL385 Unicode" panose="020B0709000202000203" pitchFamily="49" charset="0"/>
              </a:rPr>
              <a:t>Neighbors</a:t>
            </a:r>
            <a:r>
              <a:rPr lang="en-GB" sz="1800" dirty="0">
                <a:latin typeface="APL385 Unicode" panose="020B0709000202000203" pitchFamily="49" charset="0"/>
              </a:rPr>
              <a:t> weighted 2, centre = 1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2 2 2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2 1 2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2 2 2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If there are two or three neighbours for a live cell, the sum of the 3x3 tile around the cell will be 5 or 7. If there are three neighbours for an empty cell (birth), the sum will be 6. So: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⎕←good←5 6 7∊⍨⍳18 ⍝ Index Origin Zero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0 0 0 0 0 1 1 1 0 0 0 0 0 0 0 0 0 0 </a:t>
            </a:r>
            <a:endParaRPr lang="en-GB" sz="1800" dirty="0"/>
          </a:p>
          <a:p>
            <a:r>
              <a:rPr lang="en-GB" sz="1800" dirty="0"/>
              <a:t>And finally: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</a:t>
            </a:r>
            <a:r>
              <a:rPr lang="en-GB" sz="1800" dirty="0" err="1">
                <a:latin typeface="APL385 Unicode" panose="020B0709000202000203" pitchFamily="49" charset="0"/>
              </a:rPr>
              <a:t>lifeS</a:t>
            </a:r>
            <a:r>
              <a:rPr lang="en-GB" sz="1800" dirty="0">
                <a:latin typeface="APL385 Unicode" panose="020B0709000202000203" pitchFamily="49" charset="0"/>
              </a:rPr>
              <a:t>←{good[{+/,⍵×edges} </a:t>
            </a:r>
            <a:r>
              <a:rPr lang="en-GB" sz="1800" b="1" dirty="0"/>
              <a:t>⊞</a:t>
            </a:r>
            <a:r>
              <a:rPr lang="en-GB" sz="1800" dirty="0">
                <a:latin typeface="APL385 Unicode" panose="020B0709000202000203" pitchFamily="49" charset="0"/>
              </a:rPr>
              <a:t> 3 3⊢⍵]}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6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/>
              <a:t>APL is a good notation for expressing the math at the core of artificial neural networks. </a:t>
            </a:r>
            <a:r>
              <a:rPr lang="en-GB" sz="2000" dirty="0"/>
              <a:t>For example, the following function applies a sigmoid function to the output of a collection of sigmoid neurons: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</a:t>
            </a:r>
            <a:r>
              <a:rPr lang="en-GB" sz="2400" dirty="0" err="1">
                <a:latin typeface="APL385 Unicode" panose="020B0709000202000203" pitchFamily="49" charset="0"/>
              </a:rPr>
              <a:t>sn</a:t>
            </a:r>
            <a:r>
              <a:rPr lang="en-GB" sz="2400" dirty="0">
                <a:latin typeface="APL385 Unicode" panose="020B0709000202000203" pitchFamily="49" charset="0"/>
              </a:rPr>
              <a:t>←{÷1+*-⍺+.×⍵}</a:t>
            </a:r>
            <a:endParaRPr lang="en-GB" sz="2400" dirty="0"/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⍺</a:t>
            </a:r>
            <a:r>
              <a:rPr lang="en-GB" sz="2000" dirty="0"/>
              <a:t> contains neuron weights (rows are neurons, one col per input)</a:t>
            </a:r>
            <a:br>
              <a:rPr lang="en-GB" sz="2000" dirty="0"/>
            </a:br>
            <a:r>
              <a:rPr lang="en-GB" sz="2000" dirty="0">
                <a:latin typeface="APL385 Unicode" panose="020B0709000202000203" pitchFamily="49" charset="0"/>
              </a:rPr>
              <a:t>⍵</a:t>
            </a:r>
            <a:r>
              <a:rPr lang="en-GB" sz="2000" dirty="0"/>
              <a:t> is an array of input stimuli (row are inputs, one col per “case”).</a:t>
            </a:r>
          </a:p>
          <a:p>
            <a:pPr marL="0" indent="0">
              <a:buNone/>
            </a:pPr>
            <a:br>
              <a:rPr lang="en-GB" sz="2000" dirty="0"/>
            </a:br>
            <a:r>
              <a:rPr lang="en-GB" sz="2000" dirty="0"/>
              <a:t>This applies the computation as a stencil of size 7 7, to an input matrix:</a:t>
            </a:r>
            <a:br>
              <a:rPr lang="en-GB" sz="2000" dirty="0"/>
            </a:br>
            <a:endParaRPr lang="en-GB" sz="5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</a:t>
            </a:r>
            <a:r>
              <a:rPr lang="en-GB" sz="2400" dirty="0" err="1">
                <a:latin typeface="APL385 Unicode" panose="020B0709000202000203" pitchFamily="49" charset="0"/>
              </a:rPr>
              <a:t>img</a:t>
            </a:r>
            <a:r>
              <a:rPr lang="en-GB" sz="2400" dirty="0">
                <a:latin typeface="APL385 Unicode" panose="020B0709000202000203" pitchFamily="49" charset="0"/>
              </a:rPr>
              <a:t>←{÷1+*-weights+.×,⍵} </a:t>
            </a:r>
            <a:r>
              <a:rPr lang="en-GB" sz="2400" b="1" dirty="0"/>
              <a:t>⊞</a:t>
            </a:r>
            <a:r>
              <a:rPr lang="en-GB" sz="2400" dirty="0">
                <a:latin typeface="APL385 Unicode" panose="020B0709000202000203" pitchFamily="49" charset="0"/>
              </a:rPr>
              <a:t> 7 7⊢⍵}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Proposed Operator @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a-DK" dirty="0"/>
              <a:t>Functional merge operator as alternative to non-functional syntax for ”indexed assignment”: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array[indices]←new_values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Proposed new syntax: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new←        (modifier @ selector) old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     new←new_vals(modifier @ selector) old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Examples: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(42@2) 1 2 3 4 5       ⍝ Merge a value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1 42 3 4 5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     2 (×@1 5) 1 2 3 4 5    ⍝ Apply function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2 2 3 4 10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    </a:t>
            </a:r>
            <a:r>
              <a:rPr lang="en-GB" dirty="0">
                <a:latin typeface="APL385 Unicode" panose="020B0709000202000203" pitchFamily="49" charset="0"/>
              </a:rPr>
              <a:t>'*'@(∊∘'AEIOU') 'APPLE' ⍝ Selector is Boolean function</a:t>
            </a:r>
            <a:br>
              <a:rPr lang="en-GB" dirty="0">
                <a:latin typeface="APL385 Unicode" panose="020B0709000202000203" pitchFamily="49" charset="0"/>
              </a:rPr>
            </a:br>
            <a:r>
              <a:rPr lang="en-GB" dirty="0">
                <a:latin typeface="APL385 Unicode" panose="020B0709000202000203" pitchFamily="49" charset="0"/>
              </a:rPr>
              <a:t>*PPL*</a:t>
            </a:r>
            <a:endParaRPr lang="da-DK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88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z="3200" dirty="0"/>
              <a:t>A Programming Language (for Math)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4" y="4244679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6526"/>
            <a:ext cx="1066800" cy="50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806" y="2831628"/>
            <a:ext cx="961938" cy="52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1671206"/>
            <a:ext cx="2362200" cy="57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b="1089"/>
          <a:stretch/>
        </p:blipFill>
        <p:spPr>
          <a:xfrm>
            <a:off x="5421721" y="5049396"/>
            <a:ext cx="1896417" cy="768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4752" y="14952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a×b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31" y="2292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*x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403" y="3124929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x÷y</a:t>
            </a:r>
            <a:endParaRPr lang="en-US" sz="2000" dirty="0">
              <a:solidFill>
                <a:srgbClr val="C0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48" y="41249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b⍟a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2931" y="494573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a*÷n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348" y="1634912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Mat1 +.× Mat2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348" y="22925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f g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929" y="35513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(3</a:t>
            </a:r>
            <a:r>
              <a:rPr lang="en-US" b="1" dirty="0">
                <a:latin typeface="APL385 Unicode" panose="020B0709000202000203" pitchFamily="49" charset="0"/>
              </a:rPr>
              <a:t>○</a:t>
            </a:r>
            <a:r>
              <a:rPr lang="en-US" dirty="0">
                <a:latin typeface="APL385 Unicode" panose="020B0709000202000203" pitchFamily="49" charset="0"/>
              </a:rPr>
              <a:t>x)*2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5307" y="4092185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+/4×⍳6</a:t>
            </a:r>
            <a:br>
              <a:rPr lang="en-US" dirty="0">
                <a:latin typeface="APL385 Unicode" panose="020B0709000202000203" pitchFamily="49" charset="0"/>
              </a:rPr>
            </a:br>
            <a:r>
              <a:rPr lang="en-US" dirty="0">
                <a:latin typeface="APL385 Unicode" panose="020B0709000202000203" pitchFamily="49" charset="0"/>
              </a:rPr>
              <a:t>×/4×⍳6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6754" y="5822809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(2×a)÷⍨(-b)(+,-)0.5*⍨(b*2)-4×a×c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9766" y="5030922"/>
            <a:ext cx="689902" cy="807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2189" y="1828169"/>
            <a:ext cx="704850" cy="533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01837" y="2063962"/>
            <a:ext cx="7162799" cy="298543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Problems:</a:t>
            </a:r>
          </a:p>
          <a:p>
            <a:br>
              <a:rPr lang="en-GB" i="1" dirty="0"/>
            </a:br>
            <a:r>
              <a:rPr lang="en-GB" i="1" dirty="0"/>
              <a:t>- Wide variety of syntactical forms</a:t>
            </a:r>
          </a:p>
          <a:p>
            <a:r>
              <a:rPr lang="en-GB" i="1" dirty="0"/>
              <a:t>- Strange and inconsistent precedence rules</a:t>
            </a:r>
            <a:br>
              <a:rPr lang="en-GB" i="1" dirty="0"/>
            </a:br>
            <a:r>
              <a:rPr lang="en-GB" i="1" dirty="0"/>
              <a:t>- Things get worse when you deal with matrices</a:t>
            </a:r>
            <a:br>
              <a:rPr lang="en-GB" i="1" dirty="0"/>
            </a:br>
            <a:br>
              <a:rPr lang="en-GB" i="1" dirty="0"/>
            </a:br>
            <a:r>
              <a:rPr lang="en-GB" sz="2000" dirty="0">
                <a:latin typeface="+mn-lt"/>
              </a:rPr>
              <a:t>See http://www.jsoftware.com/papers/EvalOrder.htm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646 -0.049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156 -0.124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-3.33333E-6 L -0.14774 -0.005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285 -0.025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5 0.103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2083 -0.0201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26 -0.0844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11649 -0.0796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643 L 0.26719 -0.1337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4149 -0.1314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986 -0.0083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31" grpId="0" animBg="1"/>
      <p:bldP spid="3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Proposed Operator @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a-DK" sz="3600" dirty="0"/>
              <a:t>One more example: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0 pco ⍳10 ⍝ 0 pco ←→ not prime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1 0 0 1 0 1 0 1 1 1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'*'@(0∘pco) 10 10⍴⍳100 ⍝ selector is ”where not prime”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2  3 * 5 *  7 *  *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11 * 13 * * * 17 * 19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* 23 * * *  * * 29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31 *  * * * * 37 *  *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41 * 43 * * * 47 *  *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* 53 * * *  * * 59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61 *  * * * * 67 *  *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71 * 73 * * *  * * 79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* 83 * * *  * * 89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*  * * * * 97 *  * *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APL Valuable?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Why have a language with </a:t>
            </a:r>
            <a:r>
              <a:rPr lang="en-GB" sz="2000" dirty="0">
                <a:latin typeface="APL385 Unicode" panose="020B0709000202000203" pitchFamily="49" charset="0"/>
              </a:rPr>
              <a:t>+.×</a:t>
            </a:r>
            <a:r>
              <a:rPr lang="en-GB" sz="2000" dirty="0"/>
              <a:t> or </a:t>
            </a:r>
            <a:r>
              <a:rPr lang="en-GB" sz="2000" dirty="0">
                <a:latin typeface="APL385 Unicode" panose="020B0709000202000203" pitchFamily="49" charset="0"/>
              </a:rPr>
              <a:t>⌹</a:t>
            </a:r>
            <a:r>
              <a:rPr lang="en-GB" sz="2000" dirty="0"/>
              <a:t>, we already have BLAS &amp; LAPACK?</a:t>
            </a:r>
          </a:p>
          <a:p>
            <a:pPr marL="0" indent="0">
              <a:buNone/>
            </a:pPr>
            <a:endParaRPr lang="en-GB" sz="900" dirty="0"/>
          </a:p>
          <a:p>
            <a:r>
              <a:rPr lang="en-GB" sz="2000" dirty="0"/>
              <a:t>A small collection of general operators is suggestive and promotes array thinking, rather than locking users into patterns</a:t>
            </a:r>
          </a:p>
          <a:p>
            <a:r>
              <a:rPr lang="en-GB" sz="2000" dirty="0"/>
              <a:t>APL is a tool of thought which is useful to express ideas on a Whiteboard and leads to new insights into data and algorithms</a:t>
            </a:r>
          </a:p>
          <a:p>
            <a:r>
              <a:rPr lang="en-GB" sz="2000" dirty="0"/>
              <a:t>It is possible to optimise </a:t>
            </a:r>
            <a:r>
              <a:rPr lang="en-GB" sz="2000" dirty="0">
                <a:latin typeface="APL385 Unicode" panose="020B0709000202000203" pitchFamily="49" charset="0"/>
              </a:rPr>
              <a:t>+.×</a:t>
            </a:r>
            <a:r>
              <a:rPr lang="en-GB" sz="2000" dirty="0"/>
              <a:t> (or call BLAS) and other frequent variations like </a:t>
            </a:r>
            <a:r>
              <a:rPr lang="en-GB" sz="2000" dirty="0">
                <a:latin typeface="APL385 Unicode" panose="020B0709000202000203" pitchFamily="49" charset="0"/>
              </a:rPr>
              <a:t>∧.=</a:t>
            </a:r>
            <a:r>
              <a:rPr lang="en-GB" sz="2000" dirty="0"/>
              <a:t>, </a:t>
            </a:r>
            <a:r>
              <a:rPr lang="en-GB" sz="2000" dirty="0">
                <a:latin typeface="APL385 Unicode" panose="020B0709000202000203" pitchFamily="49" charset="0"/>
              </a:rPr>
              <a:t>∨.∧</a:t>
            </a:r>
            <a:r>
              <a:rPr lang="en-GB" sz="2000" dirty="0"/>
              <a:t>, and a “decent” job on others</a:t>
            </a:r>
          </a:p>
          <a:p>
            <a:r>
              <a:rPr lang="en-GB" sz="2000" dirty="0"/>
              <a:t>Operators and functions combinations need to be the target of optimisations, as in:</a:t>
            </a:r>
            <a:br>
              <a:rPr lang="en-GB" sz="400" dirty="0"/>
            </a:br>
            <a:r>
              <a:rPr lang="en-GB" sz="2000" dirty="0"/>
              <a:t>Stencil: </a:t>
            </a:r>
            <a:r>
              <a:rPr lang="en-GB" sz="2000" b="1" dirty="0">
                <a:latin typeface="APL385 Unicode" panose="020B0709000202000203" pitchFamily="49" charset="0"/>
              </a:rPr>
              <a:t>{+/,</a:t>
            </a:r>
            <a:r>
              <a:rPr lang="en-GB" sz="2000" b="1" dirty="0" err="1">
                <a:latin typeface="APL385 Unicode" panose="020B0709000202000203" pitchFamily="49" charset="0"/>
              </a:rPr>
              <a:t>wts</a:t>
            </a:r>
            <a:r>
              <a:rPr lang="en-GB" sz="2000" b="1" dirty="0">
                <a:latin typeface="APL385 Unicode" panose="020B0709000202000203" pitchFamily="49" charset="0"/>
              </a:rPr>
              <a:t>×⍵} </a:t>
            </a:r>
            <a:r>
              <a:rPr lang="en-GB" sz="2000" b="1" dirty="0"/>
              <a:t>⊞</a:t>
            </a:r>
            <a:r>
              <a:rPr lang="en-GB" sz="2000" b="1" dirty="0">
                <a:latin typeface="APL385 Unicode" panose="020B0709000202000203" pitchFamily="49" charset="0"/>
              </a:rPr>
              <a:t> 3 3  </a:t>
            </a:r>
            <a:r>
              <a:rPr lang="en-GB" sz="2000" dirty="0"/>
              <a:t>or Transitive Closure:</a:t>
            </a:r>
            <a:r>
              <a:rPr lang="en-GB" sz="2000" dirty="0">
                <a:latin typeface="APL385 Unicode" panose="020B0709000202000203" pitchFamily="49" charset="0"/>
              </a:rPr>
              <a:t> </a:t>
            </a:r>
            <a:r>
              <a:rPr lang="en-GB" sz="2400" b="1" dirty="0">
                <a:latin typeface="APL385 Unicode" panose="020B0709000202000203" pitchFamily="49" charset="0"/>
              </a:rPr>
              <a:t>∨.∧⍨⍣≡</a:t>
            </a:r>
            <a:endParaRPr lang="en-GB" sz="2000" b="1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380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Optimise </a:t>
            </a:r>
            <a:r>
              <a:rPr lang="en-GB" dirty="0">
                <a:latin typeface="APL385 Unicode" panose="020B0709000202000203" pitchFamily="49" charset="0"/>
              </a:rPr>
              <a:t>{⍺,≢⍵}⌸ </a:t>
            </a:r>
            <a:r>
              <a:rPr lang="en-GB" dirty="0">
                <a:latin typeface="+mn-lt"/>
              </a:rPr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{⍺,≢⍵}⌸ 1 1 2 2 1 1 2 2 3 3 2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1 4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2 5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3 2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1200" dirty="0">
              <a:latin typeface="APL385 Unicode" panose="020B0709000202000203" pitchFamily="49" charset="0"/>
            </a:endParaRPr>
          </a:p>
          <a:p>
            <a:r>
              <a:rPr lang="en-GB" sz="2000" dirty="0"/>
              <a:t>School #1: Avoid array-specific primitive libraries, use standard libraries and let the low-level compiler inline them and optimise them (and </a:t>
            </a:r>
            <a:r>
              <a:rPr lang="en-GB" sz="2000" dirty="0" err="1"/>
              <a:t>etc</a:t>
            </a:r>
            <a:r>
              <a:rPr lang="en-GB" sz="2000" dirty="0"/>
              <a:t>).</a:t>
            </a:r>
          </a:p>
          <a:p>
            <a:r>
              <a:rPr lang="en-GB" sz="2000" dirty="0"/>
              <a:t>School #2: Hey, but </a:t>
            </a:r>
            <a:r>
              <a:rPr lang="en-GB" sz="2000" dirty="0">
                <a:latin typeface="APL385 Unicode" panose="020B0709000202000203" pitchFamily="49" charset="0"/>
              </a:rPr>
              <a:t>{⍺,≢⍵}</a:t>
            </a:r>
            <a:r>
              <a:rPr lang="en-GB" sz="2000" dirty="0"/>
              <a:t> means the key and it’s count… This is a histogram.</a:t>
            </a:r>
          </a:p>
          <a:p>
            <a:pPr lvl="1"/>
            <a:r>
              <a:rPr lang="en-GB" sz="1600" dirty="0"/>
              <a:t>NB: Dyalog highly optimises bit Booleans, one- and two-byte integers.</a:t>
            </a:r>
          </a:p>
          <a:p>
            <a:r>
              <a:rPr lang="en-GB" sz="2000" dirty="0"/>
              <a:t>You should of course use both approaches for the best results.</a:t>
            </a:r>
            <a:br>
              <a:rPr lang="en-GB" sz="2000" dirty="0"/>
            </a:br>
            <a:endParaRPr lang="en-GB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382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as a Tool of Thought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cs typeface="Times New Roman" panose="02020603050405020304" pitchFamily="18" charset="0"/>
              </a:rPr>
              <a:t>Ken Iverson:</a:t>
            </a:r>
          </a:p>
          <a:p>
            <a:pPr marL="0" indent="0">
              <a:buNone/>
            </a:pP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executability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universality emphasized in the introduction, a good notation should embody characteristics familiar to any user of mathematical notation: 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expressing constructs arising in problems</a:t>
            </a:r>
          </a:p>
          <a:p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Suggestivity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subordinate detail</a:t>
            </a:r>
          </a:p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Amenability to formal proofs</a:t>
            </a:r>
          </a:p>
          <a:p>
            <a:pPr marL="0" indent="0">
              <a:buNone/>
            </a:pP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000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(Dyalog) APL allows subject matter experts to use a notation which helps them think</a:t>
            </a:r>
          </a:p>
          <a:p>
            <a:r>
              <a:rPr lang="da-DK" sz="2400" dirty="0"/>
              <a:t>Language extensions like futures and isolates, and the parallel operator, allow users direct control over parallelisation in a way they can understand</a:t>
            </a:r>
          </a:p>
          <a:p>
            <a:r>
              <a:rPr lang="da-DK" sz="2400" dirty="0"/>
              <a:t>Parallelism in solutions is easy to detect</a:t>
            </a:r>
            <a:r>
              <a:rPr lang="en-GB" sz="2400" dirty="0"/>
              <a:t> and take advantage of in interpreters and compilers</a:t>
            </a:r>
          </a:p>
          <a:p>
            <a:r>
              <a:rPr lang="da-DK" sz="2400" dirty="0"/>
              <a:t>The second 50 years of APL have just begun!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471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137323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More from Roger Hui at 2:15pm:</a:t>
            </a:r>
            <a:br>
              <a:rPr lang="da-DK" dirty="0"/>
            </a:br>
            <a:r>
              <a:rPr lang="en-GB" i="1" dirty="0"/>
              <a:t>A Tour (de Force) of APL in 16 Expressions</a:t>
            </a:r>
          </a:p>
          <a:p>
            <a:r>
              <a:rPr lang="da-DK" dirty="0"/>
              <a:t>APL workshop here all day tomorrow</a:t>
            </a:r>
          </a:p>
          <a:p>
            <a:pPr lvl="1"/>
            <a:r>
              <a:rPr lang="da-DK" dirty="0"/>
              <a:t>Spaces still availble</a:t>
            </a:r>
          </a:p>
          <a:p>
            <a:r>
              <a:rPr lang="da-DK" dirty="0"/>
              <a:t>Other resources:</a:t>
            </a:r>
          </a:p>
          <a:p>
            <a:pPr lvl="1"/>
            <a:r>
              <a:rPr lang="da-DK" dirty="0">
                <a:hlinkClick r:id="rId2"/>
              </a:rPr>
              <a:t>http://tryapl.org</a:t>
            </a:r>
            <a:endParaRPr lang="da-DK" dirty="0"/>
          </a:p>
          <a:p>
            <a:pPr lvl="1"/>
            <a:r>
              <a:rPr lang="da-DK" dirty="0">
                <a:hlinkClick r:id="rId3"/>
              </a:rPr>
              <a:t>http://www.dyalog.com</a:t>
            </a:r>
            <a:endParaRPr lang="da-DK" dirty="0"/>
          </a:p>
          <a:p>
            <a:pPr lvl="1"/>
            <a:r>
              <a:rPr lang="da-DK" dirty="0">
                <a:hlinkClick r:id="rId4"/>
              </a:rPr>
              <a:t>http://dyalog.tv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(recordings from APL@50, and more to come)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90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APL…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3903" y="163589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APL385 Unicode" panose="020B0709000202000203" pitchFamily="49" charset="0"/>
              </a:rPr>
              <a:t>(2×a)÷⍨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903" y="2895131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PL385 Unicode" panose="020B0709000202000203" pitchFamily="49" charset="0"/>
              </a:rPr>
              <a:t>(2×a)÷⍨</a:t>
            </a:r>
            <a:r>
              <a:rPr lang="en-GB" sz="2400" dirty="0">
                <a:solidFill>
                  <a:srgbClr val="0070C0"/>
                </a:solidFill>
                <a:latin typeface="APL385 Unicode" panose="020B0709000202000203" pitchFamily="49" charset="0"/>
              </a:rPr>
              <a:t>(-b)(+,-)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69" y="2044740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times a divided into…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5" y="5013743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PL385 Unicode" panose="020B0709000202000203" pitchFamily="49" charset="0"/>
              </a:rPr>
              <a:t>(2×a)÷⍨(-b)(+,-)0.5*⍨</a:t>
            </a:r>
            <a:r>
              <a:rPr lang="en-GB" sz="2400" dirty="0">
                <a:solidFill>
                  <a:srgbClr val="0070C0"/>
                </a:solidFill>
                <a:latin typeface="APL385 Unicode" panose="020B0709000202000203" pitchFamily="49" charset="0"/>
              </a:rPr>
              <a:t>(b*2)-4×a×c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3380" y="3295402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-b plus or minus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6600" y="4399155"/>
            <a:ext cx="306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the square root of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5" y="3991561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PL385 Unicode" panose="020B0709000202000203" pitchFamily="49" charset="0"/>
              </a:rPr>
              <a:t>(2×a)÷⍨(-b)(+,-)</a:t>
            </a:r>
            <a:r>
              <a:rPr lang="en-GB" sz="2400" dirty="0">
                <a:solidFill>
                  <a:srgbClr val="0070C0"/>
                </a:solidFill>
                <a:latin typeface="APL385 Unicode" panose="020B0709000202000203" pitchFamily="49" charset="0"/>
              </a:rPr>
              <a:t>0.5*⍨</a:t>
            </a: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1145" y="5385054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/>
              <a:t>… b squared minus 4 a c ...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089"/>
          <a:stretch/>
        </p:blipFill>
        <p:spPr>
          <a:xfrm>
            <a:off x="5363991" y="1635894"/>
            <a:ext cx="2922058" cy="11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2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APL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" y="2133600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600" dirty="0" err="1"/>
                        <a:t>Syntactical</a:t>
                      </a:r>
                      <a:r>
                        <a:rPr lang="da-DK" sz="1600" dirty="0"/>
                        <a:t> 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 err="1"/>
                        <a:t>Example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 err="1"/>
                        <a:t>Result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PL385 Unicode" panose="020B0709000202000203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PL385 Unicode" panose="020B0709000202000203" pitchFamily="49" charset="0"/>
                        </a:rPr>
                        <a:t>1 3.1415 1.2E18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APL385 Unicode" panose="020B0709000202000203" pitchFamily="49" charset="0"/>
                        </a:rPr>
                        <a:t>function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argument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⍳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6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1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2 3 4 5 6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left-arg  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function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right-arg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1 2 3 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×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1 10 100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1 20 300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operand   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operator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 ×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/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1 2 3 4 5 6</a:t>
                      </a:r>
                      <a:br>
                        <a:rPr lang="da-DK" sz="1600" dirty="0">
                          <a:latin typeface="APL385 Unicode" panose="020B0709000202000203" pitchFamily="49" charset="0"/>
                        </a:rPr>
                      </a:b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2 +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/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1 2 3 4 5 6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720</a:t>
                      </a:r>
                      <a:br>
                        <a:rPr lang="da-DK" sz="1600" dirty="0">
                          <a:latin typeface="APL385 Unicode" panose="020B0709000202000203" pitchFamily="49" charset="0"/>
                        </a:rPr>
                      </a:b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3 5 7 9 11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left-opnd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sz="1600" b="1" baseline="0" dirty="0">
                          <a:latin typeface="APL385 Unicode" panose="020B0709000202000203" pitchFamily="49" charset="0"/>
                        </a:rPr>
                        <a:t>operator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right-opnd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1 0 2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+</a:t>
                      </a:r>
                      <a:r>
                        <a:rPr lang="da-DK" sz="1600" b="1" baseline="0" dirty="0">
                          <a:latin typeface="APL385 Unicode" panose="020B0709000202000203" pitchFamily="49" charset="0"/>
                        </a:rPr>
                        <a:t>.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× 1 2 3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7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array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[indices]</a:t>
                      </a:r>
                      <a:endParaRPr lang="en-US" sz="1600" b="1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'ABCDEF'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[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2 5 5 6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]</a:t>
                      </a:r>
                      <a:endParaRPr lang="en-US" sz="1600" b="1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BEEF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33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Comments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The ”lamp” symbol (</a:t>
            </a:r>
            <a:r>
              <a:rPr lang="da-DK" dirty="0">
                <a:latin typeface="APL385 Unicode" panose="020B0709000202000203" pitchFamily="49" charset="0"/>
              </a:rPr>
              <a:t>⍝</a:t>
            </a:r>
            <a:r>
              <a:rPr lang="da-DK" dirty="0"/>
              <a:t>) indicates the beginning of a comment: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2×3 ⍝ two times three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6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2050" name="Picture 2" descr="Image result for miners l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55618"/>
            <a:ext cx="4464496" cy="284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1 2 3 + 4 5 6  ⍝ addition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5 7 9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10 20 30 &gt; 25  ⍝ greater than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0 0 1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1 2 3 ⌈ 3 2 1  ⍝ maximum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3 2 3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10 × 2 3 ⍴ ⍳ 6 ⍝ scalar extension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10 20 30  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40 50 60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? 6 6 6 6      ⍝ roll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4 3 5 4</a:t>
            </a:r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" y="0"/>
            <a:ext cx="9219488" cy="69712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 rot="12961482">
            <a:off x="2362200" y="2819400"/>
            <a:ext cx="2286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</TotalTime>
  <Words>2242</Words>
  <Application>Microsoft Office PowerPoint</Application>
  <PresentationFormat>On-screen Show (4:3)</PresentationFormat>
  <Paragraphs>631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APL385 Unicode</vt:lpstr>
      <vt:lpstr>Arial</vt:lpstr>
      <vt:lpstr>Calibri</vt:lpstr>
      <vt:lpstr>Courier New</vt:lpstr>
      <vt:lpstr>Klavika Medium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Notation as a Tool of Thought</vt:lpstr>
      <vt:lpstr>A Programming Language (for Math)</vt:lpstr>
      <vt:lpstr>Reading APL…</vt:lpstr>
      <vt:lpstr>Syntax of APL</vt:lpstr>
      <vt:lpstr>Comments</vt:lpstr>
      <vt:lpstr>Scalar Functions</vt:lpstr>
      <vt:lpstr>PowerPoint Presentation</vt:lpstr>
      <vt:lpstr>Reduction (f/ or f⌿ or f/[n])</vt:lpstr>
      <vt:lpstr>Scan (f\ or f⍀ or f\[n])</vt:lpstr>
      <vt:lpstr>Outer Product (∘.f)</vt:lpstr>
      <vt:lpstr>Inner Product (f.g)</vt:lpstr>
      <vt:lpstr>Inner Product (f.g)</vt:lpstr>
      <vt:lpstr>Selected Mixed Functions 1/4</vt:lpstr>
      <vt:lpstr>Selected Mixed Functions 2/4</vt:lpstr>
      <vt:lpstr>Selected Mixed Functions 3/4</vt:lpstr>
      <vt:lpstr>Selected Mixed Functions 4/4</vt:lpstr>
      <vt:lpstr>Summary: Basic [Parallel] Forms</vt:lpstr>
      <vt:lpstr>1982: Nested Arrays</vt:lpstr>
      <vt:lpstr>Each Operator (¨)</vt:lpstr>
      <vt:lpstr>“Function Trains”</vt:lpstr>
      <vt:lpstr>User-defined Functions</vt:lpstr>
      <vt:lpstr>Power Operator</vt:lpstr>
      <vt:lpstr>Parallelism: Basic Primitives</vt:lpstr>
      <vt:lpstr>The Parallel Dot (1/2)</vt:lpstr>
      <vt:lpstr>The Parallel Dot (2/2)</vt:lpstr>
      <vt:lpstr>Futures and Isolates</vt:lpstr>
      <vt:lpstr>Parallel Operator</vt:lpstr>
      <vt:lpstr>Extensions Inspired by J / SHARP APL</vt:lpstr>
      <vt:lpstr>Rank Operator (1 of 2)</vt:lpstr>
      <vt:lpstr>Rank Operator (2 of 2)</vt:lpstr>
      <vt:lpstr>Extension of ⍳ to Higher Rank</vt:lpstr>
      <vt:lpstr>Key Operator</vt:lpstr>
      <vt:lpstr>Proposed Operators (1 of 2)</vt:lpstr>
      <vt:lpstr>John Conway’s Game of Life</vt:lpstr>
      <vt:lpstr>John Conway’s Game of Life, contd.</vt:lpstr>
      <vt:lpstr>Neural Networks</vt:lpstr>
      <vt:lpstr>Proposed Operator @ (2 of 2)</vt:lpstr>
      <vt:lpstr>Proposed Operator @ (2 of 2)</vt:lpstr>
      <vt:lpstr>Why is APL Valuable?</vt:lpstr>
      <vt:lpstr>How to Optimise {⍺,≢⍵}⌸ ?</vt:lpstr>
      <vt:lpstr>Notation as a Tool of Thought</vt:lpstr>
      <vt:lpstr>Conclusion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89</cp:revision>
  <dcterms:created xsi:type="dcterms:W3CDTF">2016-07-29T08:25:06Z</dcterms:created>
  <dcterms:modified xsi:type="dcterms:W3CDTF">2016-10-15T15:35:07Z</dcterms:modified>
</cp:coreProperties>
</file>