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BE"/>
    <a:srgbClr val="F6F6D9"/>
    <a:srgbClr val="7C7DCF"/>
    <a:srgbClr val="FF9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AEF8A-5BB8-41C8-B8C2-160617C17EF4}" type="datetimeFigureOut">
              <a:rPr lang="en-GB" smtClean="0"/>
              <a:t>15/10/2016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0660A-27FD-4528-AE7F-EC6080404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13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Enjoyed teaching his mates</a:t>
            </a:r>
            <a:r>
              <a:rPr lang="en-US" baseline="0" dirty="0"/>
              <a:t> math in the armed forces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8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dirty="0" err="1"/>
              <a:t>Leontied</a:t>
            </a:r>
            <a:r>
              <a:rPr lang="da-DK" sz="1200" dirty="0"/>
              <a:t> </a:t>
            </a:r>
            <a:r>
              <a:rPr lang="da-DK" sz="1200" dirty="0" err="1"/>
              <a:t>was</a:t>
            </a:r>
            <a:r>
              <a:rPr lang="da-DK" sz="1200" dirty="0"/>
              <a:t> </a:t>
            </a:r>
            <a:r>
              <a:rPr lang="da-DK" sz="1200" dirty="0" err="1"/>
              <a:t>awarded</a:t>
            </a:r>
            <a:r>
              <a:rPr lang="da-DK" sz="1200" dirty="0"/>
              <a:t> the Nobel </a:t>
            </a:r>
            <a:r>
              <a:rPr lang="da-DK" sz="1200" dirty="0" err="1"/>
              <a:t>Prize</a:t>
            </a:r>
            <a:r>
              <a:rPr lang="da-DK" sz="1200" dirty="0"/>
              <a:t> for</a:t>
            </a:r>
            <a:r>
              <a:rPr lang="da-DK" sz="1200" baseline="0" dirty="0"/>
              <a:t> </a:t>
            </a:r>
            <a:r>
              <a:rPr lang="da-DK" sz="1200" dirty="0" err="1"/>
              <a:t>Economics</a:t>
            </a:r>
            <a:r>
              <a:rPr lang="da-DK" sz="1200" dirty="0"/>
              <a:t> in</a:t>
            </a:r>
            <a:r>
              <a:rPr lang="da-DK" sz="1200" baseline="0" dirty="0"/>
              <a:t> …?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2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836712"/>
            <a:ext cx="3038103" cy="1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6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SzPct val="100000"/>
              <a:buFont typeface="Calibri" panose="020F0502020204030204" pitchFamily="34" charset="0"/>
              <a:buChar char="–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828800" indent="-457200">
              <a:buFont typeface="Courier New" panose="02070309020205020404" pitchFamily="49" charset="0"/>
              <a:buChar char="o"/>
              <a:defRPr/>
            </a:lvl4pPr>
            <a:lvl5pPr marL="2154238" indent="-325438">
              <a:buFont typeface="Calibri" panose="020F0502020204030204" pitchFamily="34" charset="0"/>
              <a:buChar char="‐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Array Oriented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800"/>
            </a:lvl1pPr>
            <a:lvl2pPr marL="742950" indent="-285750">
              <a:buFont typeface="Calibri" panose="020F0502020204030204" pitchFamily="34" charset="0"/>
              <a:buChar char="–"/>
              <a:defRPr sz="2400"/>
            </a:lvl2pPr>
            <a:lvl3pPr>
              <a:defRPr sz="2000"/>
            </a:lvl3pPr>
            <a:lvl4pPr>
              <a:defRPr sz="1800"/>
            </a:lvl4pPr>
            <a:lvl5pPr marL="2154238" indent="-325438">
              <a:buFont typeface="Calibri" panose="020F0502020204030204" pitchFamily="34" charset="0"/>
              <a:buChar char="‐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Array Oriented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32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Array Oriented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4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Array Oriented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69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575" y="692696"/>
            <a:ext cx="7632849" cy="853676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55575" y="1700213"/>
            <a:ext cx="7632849" cy="432107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88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rgbClr val="FF9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16" y="833191"/>
            <a:ext cx="5112568" cy="5265783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cxnSp>
        <p:nvCxnSpPr>
          <p:cNvPr id="11" name="Straight Connector 10"/>
          <p:cNvCxnSpPr/>
          <p:nvPr userDrawn="1"/>
        </p:nvCxnSpPr>
        <p:spPr>
          <a:xfrm>
            <a:off x="0" y="6345324"/>
            <a:ext cx="9144000" cy="0"/>
          </a:xfrm>
          <a:prstGeom prst="line">
            <a:avLst/>
          </a:prstGeom>
          <a:ln w="25400">
            <a:solidFill>
              <a:srgbClr val="7C7D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FF9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764704"/>
            <a:ext cx="836327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600200"/>
            <a:ext cx="83632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4653" y="6453336"/>
            <a:ext cx="64977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/>
              <a:t>Array Oriented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877272"/>
            <a:ext cx="808847" cy="814583"/>
          </a:xfrm>
          <a:prstGeom prst="rect">
            <a:avLst/>
          </a:prstGeom>
        </p:spPr>
      </p:pic>
      <p:cxnSp>
        <p:nvCxnSpPr>
          <p:cNvPr id="41" name="Straight Connector 40"/>
          <p:cNvCxnSpPr/>
          <p:nvPr userDrawn="1"/>
        </p:nvCxnSpPr>
        <p:spPr>
          <a:xfrm>
            <a:off x="0" y="512676"/>
            <a:ext cx="9144000" cy="0"/>
          </a:xfrm>
          <a:prstGeom prst="line">
            <a:avLst/>
          </a:prstGeom>
          <a:ln w="25400">
            <a:solidFill>
              <a:srgbClr val="7C7D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943" y="78087"/>
            <a:ext cx="173736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Date Placeholder 3"/>
          <p:cNvSpPr txBox="1">
            <a:spLocks/>
          </p:cNvSpPr>
          <p:nvPr userDrawn="1"/>
        </p:nvSpPr>
        <p:spPr>
          <a:xfrm>
            <a:off x="8388424" y="0"/>
            <a:ext cx="720080" cy="476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0" kern="1200">
                <a:solidFill>
                  <a:schemeClr val="bg1"/>
                </a:solidFill>
                <a:latin typeface="Klavika Medium" panose="02000603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2EDF88B-1B61-4481-9BD6-D2E23BF0DCD8}" type="slidenum">
              <a:rPr lang="en-GB" sz="1800" smtClean="0"/>
              <a:t>‹#›</a:t>
            </a:fld>
            <a:endParaRPr lang="en-GB" sz="1800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" y="6372063"/>
            <a:ext cx="1308412" cy="47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9421"/>
        </a:buClr>
        <a:buFont typeface="Wingdings" panose="05000000000000000000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942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942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942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325438" algn="l" defTabSz="914400" rtl="0" eaLnBrk="1" latinLnBrk="0" hangingPunct="1">
        <a:spcBef>
          <a:spcPct val="20000"/>
        </a:spcBef>
        <a:buClr>
          <a:srgbClr val="FF9421"/>
        </a:buClr>
        <a:buFont typeface="Calibri" panose="020F050202020403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a9xAKttWgP4" TargetMode="External"/><Relationship Id="rId2" Type="http://schemas.openxmlformats.org/officeDocument/2006/relationships/hyperlink" Target="http://dfns.dyalog.com/n_life.htm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da-DK" dirty="0"/>
              <a:t>Array Oriented </a:t>
            </a:r>
            <a:br>
              <a:rPr lang="da-DK" dirty="0"/>
            </a:br>
            <a:r>
              <a:rPr lang="da-DK" dirty="0"/>
              <a:t>Functional Programming</a:t>
            </a:r>
            <a:br>
              <a:rPr lang="da-DK" dirty="0"/>
            </a:br>
            <a:r>
              <a:rPr lang="da-DK" dirty="0"/>
              <a:t>With Dyalog APL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br>
              <a:rPr lang="da-DK" dirty="0"/>
            </a:br>
            <a:r>
              <a:rPr lang="da-DK" dirty="0"/>
              <a:t>Jay Foad</a:t>
            </a:r>
            <a:br>
              <a:rPr lang="da-DK" dirty="0"/>
            </a:br>
            <a:r>
              <a:rPr lang="da-DK" dirty="0"/>
              <a:t>Morten Kromberg</a:t>
            </a:r>
            <a:br>
              <a:rPr lang="da-DK" dirty="0"/>
            </a:br>
            <a:r>
              <a:rPr lang="da-DK" dirty="0"/>
              <a:t>Roger Hui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3311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Your Work, continued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sz="2000" dirty="0"/>
              <a:t>In the last few years, it has become more popular to use Unicode text files (and SVN/GIT), especially for source code</a:t>
            </a:r>
            <a:endParaRPr lang="en-GB" sz="2000" dirty="0"/>
          </a:p>
          <a:p>
            <a:r>
              <a:rPr lang="da-DK" sz="2000" dirty="0"/>
              <a:t>You can save a fn/var, namespace or class using</a:t>
            </a:r>
            <a:r>
              <a:rPr lang="da-DK" sz="2000" dirty="0">
                <a:latin typeface="APL385 Unicode" panose="020B0709000202000203" pitchFamily="49" charset="0"/>
              </a:rPr>
              <a:t>]save </a:t>
            </a:r>
            <a:r>
              <a:rPr lang="da-DK" sz="2000" dirty="0"/>
              <a:t>(</a:t>
            </a:r>
            <a:r>
              <a:rPr lang="da-DK" sz="2000" dirty="0">
                <a:latin typeface="APL385 Unicode" panose="020B0709000202000203" pitchFamily="49" charset="0"/>
              </a:rPr>
              <a:t>]save </a:t>
            </a:r>
            <a:r>
              <a:rPr lang="da-DK" sz="2000" dirty="0"/>
              <a:t>is a ”user command” - written in APL):</a:t>
            </a:r>
            <a:br>
              <a:rPr lang="da-DK" sz="2000" dirty="0"/>
            </a:br>
            <a:r>
              <a:rPr lang="da-DK" sz="2000" dirty="0">
                <a:latin typeface="APL385 Unicode" panose="020B0709000202000203" pitchFamily="49" charset="0"/>
              </a:rPr>
              <a:t>   ]save name /path/name[.dyalog]</a:t>
            </a:r>
            <a:br>
              <a:rPr lang="da-DK" sz="2000" dirty="0"/>
            </a:br>
            <a:r>
              <a:rPr lang="da-DK" sz="2000" dirty="0"/>
              <a:t>(it is customary to use the same name for the file)</a:t>
            </a:r>
            <a:endParaRPr lang="en-GB" sz="2000" dirty="0"/>
          </a:p>
          <a:p>
            <a:r>
              <a:rPr lang="en-US" sz="2000" dirty="0"/>
              <a:t>You can bring it back into the active workspace using</a:t>
            </a:r>
            <a:br>
              <a:rPr lang="en-US" sz="2000" dirty="0"/>
            </a:br>
            <a:r>
              <a:rPr lang="en-US" sz="2000" dirty="0">
                <a:latin typeface="APL385 Unicode" panose="020B0709000202000203" pitchFamily="49" charset="0"/>
              </a:rPr>
              <a:t>   ]load /path/name</a:t>
            </a:r>
            <a:br>
              <a:rPr lang="en-US" sz="2000" dirty="0">
                <a:latin typeface="APL385 Unicode" panose="020B0709000202000203" pitchFamily="49" charset="0"/>
              </a:rPr>
            </a:br>
            <a:r>
              <a:rPr lang="en-US" sz="2000" dirty="0">
                <a:latin typeface="APL385 Unicode" panose="020B0709000202000203" pitchFamily="49" charset="0"/>
              </a:rPr>
              <a:t>   ]load /path/*</a:t>
            </a:r>
          </a:p>
          <a:p>
            <a:r>
              <a:rPr lang="en-US" sz="2000" dirty="0"/>
              <a:t>If you edit objects that were </a:t>
            </a:r>
            <a:r>
              <a:rPr lang="en-US" sz="2000" dirty="0">
                <a:latin typeface="APL385 Unicode" panose="020B0709000202000203" pitchFamily="49" charset="0"/>
              </a:rPr>
              <a:t>]load</a:t>
            </a:r>
            <a:r>
              <a:rPr lang="en-US" sz="2000" dirty="0"/>
              <a:t>ed, the system will offer to update the file each time you make a change</a:t>
            </a:r>
          </a:p>
          <a:p>
            <a:r>
              <a:rPr lang="en-US" sz="2000" dirty="0"/>
              <a:t>From version 15.0, the interpreter (editor) knows how to open and view source files without user commands.</a:t>
            </a:r>
          </a:p>
        </p:txBody>
      </p:sp>
    </p:spTree>
    <p:extLst>
      <p:ext uri="{BB962C8B-B14F-4D97-AF65-F5344CB8AC3E}">
        <p14:creationId xmlns:p14="http://schemas.microsoft.com/office/powerpoint/2010/main" val="36215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Indexing and Partial Assignment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1800" dirty="0"/>
              <a:t>]demo indexing.txt</a:t>
            </a:r>
            <a:endParaRPr lang="en-GB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10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APL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a-DK" altLang="en-US" sz="2800" b="1" dirty="0">
                <a:latin typeface="APL385 Unicode" panose="020B0709000202000203" pitchFamily="49" charset="0"/>
              </a:rPr>
              <a:t>   CB←{⍵[1+(⍴⍵)|X∘.+X←(⍳⍺)-1]}</a:t>
            </a:r>
          </a:p>
          <a:p>
            <a:pPr>
              <a:buFontTx/>
              <a:buNone/>
            </a:pPr>
            <a:endParaRPr lang="da-DK" altLang="en-US" sz="2400" dirty="0"/>
          </a:p>
          <a:p>
            <a:pPr>
              <a:buFontTx/>
              <a:buNone/>
            </a:pPr>
            <a:r>
              <a:rPr lang="da-DK" altLang="en-US" sz="2400" dirty="0"/>
              <a:t>Imagine arguments:</a:t>
            </a:r>
            <a:r>
              <a:rPr lang="da-DK" altLang="en-US" sz="2400" b="1" dirty="0">
                <a:latin typeface="APL385 Unicode" panose="020B0709000202000203" pitchFamily="49" charset="0"/>
              </a:rPr>
              <a:t>    8 CB ' ⎕'</a:t>
            </a:r>
          </a:p>
        </p:txBody>
      </p:sp>
    </p:spTree>
    <p:extLst>
      <p:ext uri="{BB962C8B-B14F-4D97-AF65-F5344CB8AC3E}">
        <p14:creationId xmlns:p14="http://schemas.microsoft.com/office/powerpoint/2010/main" val="1024154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APL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300" b="1" dirty="0">
                <a:latin typeface="APL385 Unicode" panose="020B0709000202000203" pitchFamily="49" charset="0"/>
              </a:rPr>
              <a:t>life←{↑1 ⍵∨.∧3 4=+/,¯1 0 1∘.⊖¯1 0 1∘.⌽⊂⍵}</a:t>
            </a:r>
          </a:p>
          <a:p>
            <a:pPr marL="0" indent="0">
              <a:buNone/>
            </a:pPr>
            <a:endParaRPr lang="da-DK" sz="24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2400" dirty="0">
                <a:hlinkClick r:id="rId2"/>
              </a:rPr>
              <a:t>http://dfns.dyalog.com/n_life.htm</a:t>
            </a:r>
            <a:br>
              <a:rPr lang="en-GB" sz="2400" dirty="0"/>
            </a:br>
            <a:r>
              <a:rPr lang="en-GB" sz="2400" dirty="0">
                <a:hlinkClick r:id="rId3"/>
              </a:rPr>
              <a:t>http://www.youtube.com/watch?v=a9xAKttWgP4</a:t>
            </a:r>
            <a:endParaRPr lang="en-GB" sz="2400" dirty="0"/>
          </a:p>
          <a:p>
            <a:pPr marL="0" indent="0">
              <a:buNone/>
            </a:pPr>
            <a:endParaRPr lang="en-GB" sz="2400" dirty="0">
              <a:latin typeface="APL385 Unicode" panose="020B0709000202000203" pitchFamily="49" charset="0"/>
            </a:endParaRPr>
          </a:p>
          <a:p>
            <a:r>
              <a:rPr lang="en-GB" sz="2400" dirty="0"/>
              <a:t>Try it out in small chunks, starting from the right.</a:t>
            </a:r>
          </a:p>
          <a:p>
            <a:r>
              <a:rPr lang="en-GB" sz="2400" dirty="0"/>
              <a:t>Know what's a function and what's an operator.</a:t>
            </a:r>
          </a:p>
          <a:p>
            <a:r>
              <a:rPr lang="en-GB" sz="2400" dirty="0"/>
              <a:t>Note the creative use of inner product.</a:t>
            </a:r>
          </a:p>
          <a:p>
            <a:r>
              <a:rPr lang="en-GB" sz="2400" dirty="0"/>
              <a:t>Finally try reading it from left to right.</a:t>
            </a:r>
          </a:p>
          <a:p>
            <a:pPr marL="0" indent="0">
              <a:buNone/>
            </a:pPr>
            <a:endParaRPr lang="en-GB" sz="24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912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Quirks that you may notice:</a:t>
            </a:r>
            <a:br>
              <a:rPr lang="en-GB" dirty="0"/>
            </a:b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2800" dirty="0"/>
              <a:t>Some APL programmers like to avoid parentheses, to reduce the cognitive load!</a:t>
            </a:r>
          </a:p>
          <a:p>
            <a:r>
              <a:rPr lang="en-GB" sz="2800" dirty="0"/>
              <a:t>Hence, put simple argument on left: </a:t>
            </a:r>
            <a:r>
              <a:rPr lang="en-GB" sz="2800" dirty="0">
                <a:latin typeface="APL385 Unicode" panose="020B0709000202000203" pitchFamily="49" charset="0"/>
              </a:rPr>
              <a:t>1+...</a:t>
            </a:r>
          </a:p>
          <a:p>
            <a:r>
              <a:rPr lang="en-GB" sz="2800" dirty="0"/>
              <a:t>Or, use Commute: </a:t>
            </a:r>
            <a:r>
              <a:rPr lang="en-GB" sz="2800" dirty="0">
                <a:latin typeface="APL385 Unicode" panose="020B0709000202000203" pitchFamily="49" charset="0"/>
              </a:rPr>
              <a:t>2*⍨</a:t>
            </a:r>
            <a:r>
              <a:rPr lang="en-GB" sz="2800" dirty="0"/>
              <a:t>...</a:t>
            </a:r>
          </a:p>
          <a:p>
            <a:r>
              <a:rPr lang="en-GB" sz="2800" dirty="0"/>
              <a:t>N.B. game of life has no parentheses, partly because (some) primitives (e.g. Residue) were carefully designed to be most useful with a simple constant on the </a:t>
            </a:r>
            <a:r>
              <a:rPr lang="en-GB" sz="2800" i="1" dirty="0"/>
              <a:t>left</a:t>
            </a:r>
            <a:r>
              <a:rPr lang="en-GB" sz="2800" dirty="0"/>
              <a:t>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82523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APL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400" dirty="0"/>
              <a:t>What does this function do?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APL385 Unicode" panose="020B0709000202000203" pitchFamily="49" charset="0"/>
              </a:rPr>
              <a:t>	{(~R∊R∘.×R)/R←1↓⍳⍵}</a:t>
            </a:r>
          </a:p>
          <a:p>
            <a:pPr marL="0" indent="0">
              <a:buNone/>
            </a:pPr>
            <a:endParaRPr lang="da-DK" sz="1600" dirty="0"/>
          </a:p>
          <a:p>
            <a:pPr marL="0" indent="0">
              <a:buNone/>
            </a:pPr>
            <a:r>
              <a:rPr lang="da-DK" sz="2400" dirty="0"/>
              <a:t>Or:</a:t>
            </a: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APL385 Unicode" panose="020B0709000202000203" pitchFamily="49" charset="0"/>
              </a:rPr>
              <a:t>	{{(~⍵∊⍵∘.×⍵)/⍵}1↓⍳⍵}</a:t>
            </a:r>
          </a:p>
        </p:txBody>
      </p:sp>
    </p:spTree>
    <p:extLst>
      <p:ext uri="{BB962C8B-B14F-4D97-AF65-F5344CB8AC3E}">
        <p14:creationId xmlns:p14="http://schemas.microsoft.com/office/powerpoint/2010/main" val="440400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“Procedures”</a:t>
            </a:r>
            <a:br>
              <a:rPr lang="en-GB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Before </a:t>
            </a:r>
            <a:r>
              <a:rPr lang="en-GB" dirty="0" err="1"/>
              <a:t>dfns</a:t>
            </a:r>
            <a:r>
              <a:rPr lang="en-GB" dirty="0"/>
              <a:t>, APL had an imperative form now known as “</a:t>
            </a:r>
            <a:r>
              <a:rPr lang="en-GB" dirty="0" err="1"/>
              <a:t>tradfns</a:t>
            </a:r>
            <a:r>
              <a:rPr lang="en-GB" dirty="0"/>
              <a:t>”</a:t>
            </a:r>
          </a:p>
          <a:p>
            <a:r>
              <a:rPr lang="en-GB" dirty="0"/>
              <a:t>The only control flow was </a:t>
            </a:r>
            <a:r>
              <a:rPr lang="en-GB" dirty="0">
                <a:latin typeface="APL385 Unicode" panose="020B0709000202000203" pitchFamily="49" charset="0"/>
              </a:rPr>
              <a:t>→</a:t>
            </a:r>
            <a:r>
              <a:rPr lang="en-GB" dirty="0"/>
              <a:t> (</a:t>
            </a:r>
            <a:r>
              <a:rPr lang="en-GB" dirty="0" err="1"/>
              <a:t>goto</a:t>
            </a:r>
            <a:r>
              <a:rPr lang="en-GB" dirty="0"/>
              <a:t>)</a:t>
            </a:r>
          </a:p>
          <a:p>
            <a:r>
              <a:rPr lang="en-GB" dirty="0"/>
              <a:t>Control structures (</a:t>
            </a:r>
            <a:r>
              <a:rPr lang="en-GB" dirty="0">
                <a:latin typeface="APL385 Unicode" panose="020B0709000202000203" pitchFamily="49" charset="0"/>
              </a:rPr>
              <a:t>:If</a:t>
            </a:r>
            <a:r>
              <a:rPr lang="en-GB" dirty="0"/>
              <a:t> </a:t>
            </a:r>
            <a:r>
              <a:rPr lang="en-GB" dirty="0" err="1"/>
              <a:t>etc</a:t>
            </a:r>
            <a:r>
              <a:rPr lang="en-GB" dirty="0"/>
              <a:t>) arrived in the late 1980’s</a:t>
            </a:r>
          </a:p>
          <a:p>
            <a:r>
              <a:rPr lang="en-GB" dirty="0"/>
              <a:t>Within “</a:t>
            </a:r>
            <a:r>
              <a:rPr lang="en-GB" dirty="0" err="1"/>
              <a:t>tradfns</a:t>
            </a:r>
            <a:r>
              <a:rPr lang="en-GB" dirty="0"/>
              <a:t>”, names have dynamic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96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Procedures / Tradfns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27583" y="1628800"/>
            <a:ext cx="7632849" cy="1872803"/>
          </a:xfrm>
        </p:spPr>
        <p:txBody>
          <a:bodyPr/>
          <a:lstStyle/>
          <a:p>
            <a:pPr marL="0" indent="0">
              <a:buNone/>
            </a:pPr>
            <a:r>
              <a:rPr lang="da-DK" sz="2000" b="1" dirty="0"/>
              <a:t>Monadic:</a:t>
            </a:r>
          </a:p>
          <a:p>
            <a:pPr marL="0" indent="0">
              <a:buNone/>
            </a:pPr>
            <a:r>
              <a:rPr lang="da-DK" sz="2000" dirty="0">
                <a:latin typeface="APL385 Unicode" panose="020B0709000202000203" pitchFamily="49" charset="0"/>
              </a:rPr>
              <a:t>     ∇ R←Sum X                      </a:t>
            </a:r>
          </a:p>
          <a:p>
            <a:pPr marL="0" indent="0">
              <a:buNone/>
            </a:pPr>
            <a:r>
              <a:rPr lang="da-DK" sz="2000" dirty="0">
                <a:latin typeface="APL385 Unicode" panose="020B0709000202000203" pitchFamily="49" charset="0"/>
              </a:rPr>
              <a:t>[1]    R←+/X                            </a:t>
            </a:r>
          </a:p>
          <a:p>
            <a:pPr marL="0" indent="0">
              <a:buNone/>
            </a:pPr>
            <a:r>
              <a:rPr lang="da-DK" sz="2000" dirty="0">
                <a:latin typeface="APL385 Unicode" panose="020B0709000202000203" pitchFamily="49" charset="0"/>
              </a:rPr>
              <a:t>     ∇  </a:t>
            </a:r>
            <a:endParaRPr lang="en-GB" sz="2000" dirty="0">
              <a:latin typeface="APL385 Unicode" panose="020B0709000202000203" pitchFamily="49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35882" y="3284985"/>
            <a:ext cx="7632849" cy="151216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a-DK" sz="1800" b="1" kern="0" dirty="0"/>
              <a:t>Dyadic:</a:t>
            </a:r>
          </a:p>
          <a:p>
            <a:pPr marL="0" indent="0">
              <a:buFontTx/>
              <a:buNone/>
            </a:pPr>
            <a:r>
              <a:rPr lang="da-DK" sz="1800" kern="0" dirty="0">
                <a:latin typeface="APL385 Unicode" panose="020B0709000202000203" pitchFamily="49" charset="0"/>
              </a:rPr>
              <a:t>     ∇ R←A MatMult B                      </a:t>
            </a:r>
          </a:p>
          <a:p>
            <a:pPr marL="0" indent="0">
              <a:buFontTx/>
              <a:buNone/>
            </a:pPr>
            <a:r>
              <a:rPr lang="da-DK" sz="1800" kern="0" dirty="0">
                <a:latin typeface="APL385 Unicode" panose="020B0709000202000203" pitchFamily="49" charset="0"/>
              </a:rPr>
              <a:t>[1]    R←A+.×B                            </a:t>
            </a:r>
          </a:p>
          <a:p>
            <a:pPr marL="0" indent="0">
              <a:buFontTx/>
              <a:buNone/>
            </a:pPr>
            <a:r>
              <a:rPr lang="da-DK" sz="1800" kern="0" dirty="0">
                <a:latin typeface="APL385 Unicode" panose="020B0709000202000203" pitchFamily="49" charset="0"/>
              </a:rPr>
              <a:t>     ∇  </a:t>
            </a:r>
            <a:endParaRPr lang="en-GB" sz="1800" kern="0" dirty="0">
              <a:latin typeface="APL385 Unicode" panose="020B0709000202000203" pitchFamily="49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835882" y="4850881"/>
            <a:ext cx="7632849" cy="151216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a-DK" sz="1800" b="1" kern="0" dirty="0"/>
              <a:t>Niladic:</a:t>
            </a:r>
          </a:p>
          <a:p>
            <a:pPr marL="0" indent="0">
              <a:buFontTx/>
              <a:buNone/>
            </a:pPr>
            <a:r>
              <a:rPr lang="da-DK" sz="1800" kern="0" dirty="0">
                <a:latin typeface="APL385 Unicode" panose="020B0709000202000203" pitchFamily="49" charset="0"/>
              </a:rPr>
              <a:t>     ∇ Run                      </a:t>
            </a:r>
          </a:p>
          <a:p>
            <a:pPr marL="0" indent="0">
              <a:buFontTx/>
              <a:buNone/>
            </a:pPr>
            <a:r>
              <a:rPr lang="da-DK" sz="1800" kern="0" dirty="0">
                <a:latin typeface="APL385 Unicode" panose="020B0709000202000203" pitchFamily="49" charset="0"/>
              </a:rPr>
              <a:t>[1]    ⎕←'Boo Hiss!'                            </a:t>
            </a:r>
          </a:p>
          <a:p>
            <a:pPr marL="0" indent="0">
              <a:buFontTx/>
              <a:buNone/>
            </a:pPr>
            <a:r>
              <a:rPr lang="da-DK" sz="1800" kern="0" dirty="0">
                <a:latin typeface="APL385 Unicode" panose="020B0709000202000203" pitchFamily="49" charset="0"/>
              </a:rPr>
              <a:t>     ∇  </a:t>
            </a:r>
            <a:endParaRPr lang="en-GB" sz="1800" kern="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411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Procedures / Tradfns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27583" y="1628800"/>
            <a:ext cx="7632849" cy="18728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a-DK" sz="2000" b="1" dirty="0"/>
              <a:t>”Ambi-valent” (+ use a control structure)</a:t>
            </a:r>
          </a:p>
          <a:p>
            <a:pPr marL="0" indent="0">
              <a:buNone/>
            </a:pPr>
            <a:br>
              <a:rPr lang="da-DK" sz="2000" dirty="0">
                <a:latin typeface="APL385 Unicode" panose="020B0709000202000203" pitchFamily="49" charset="0"/>
              </a:rPr>
            </a:br>
            <a:r>
              <a:rPr lang="da-DK" sz="2000" dirty="0">
                <a:latin typeface="APL385 Unicode" panose="020B0709000202000203" pitchFamily="49" charset="0"/>
              </a:rPr>
              <a:t>     ∇ R←{Window} Sum X                      </a:t>
            </a:r>
          </a:p>
          <a:p>
            <a:pPr marL="0" indent="0">
              <a:buNone/>
            </a:pPr>
            <a:r>
              <a:rPr lang="da-DK" sz="2000" dirty="0">
                <a:latin typeface="APL385 Unicode" panose="020B0709000202000203" pitchFamily="49" charset="0"/>
              </a:rPr>
              <a:t>[1]    :If 0=⎕NC 'Window' ⋄ R←+/X</a:t>
            </a:r>
            <a:br>
              <a:rPr lang="da-DK" sz="2000" dirty="0">
                <a:latin typeface="APL385 Unicode" panose="020B0709000202000203" pitchFamily="49" charset="0"/>
              </a:rPr>
            </a:br>
            <a:r>
              <a:rPr lang="da-DK" sz="2000" dirty="0">
                <a:latin typeface="APL385 Unicode" panose="020B0709000202000203" pitchFamily="49" charset="0"/>
              </a:rPr>
              <a:t>[2]    :Else ⋄ R←Window +/ X</a:t>
            </a:r>
          </a:p>
          <a:p>
            <a:pPr marL="0" indent="0">
              <a:buNone/>
            </a:pPr>
            <a:r>
              <a:rPr lang="da-DK" sz="2000" dirty="0">
                <a:latin typeface="APL385 Unicode" panose="020B0709000202000203" pitchFamily="49" charset="0"/>
              </a:rPr>
              <a:t>[3]    :EndIf                            </a:t>
            </a:r>
          </a:p>
          <a:p>
            <a:pPr marL="0" indent="0">
              <a:buNone/>
            </a:pPr>
            <a:r>
              <a:rPr lang="da-DK" sz="2000" dirty="0">
                <a:latin typeface="APL385 Unicode" panose="020B0709000202000203" pitchFamily="49" charset="0"/>
              </a:rPr>
              <a:t>     ∇  </a:t>
            </a:r>
            <a:endParaRPr lang="en-GB" sz="20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70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Procedures / Tradfns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7584" y="1592329"/>
            <a:ext cx="7632849" cy="43210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da-DK" sz="1800" b="1" dirty="0"/>
              <a:t>Name Elements of Right Argument</a:t>
            </a:r>
          </a:p>
          <a:p>
            <a:pPr marL="0" indent="0">
              <a:buFontTx/>
              <a:buNone/>
            </a:pPr>
            <a:r>
              <a:rPr lang="da-DK" sz="1800" b="1" dirty="0"/>
              <a:t>   + Local Variable</a:t>
            </a:r>
          </a:p>
          <a:p>
            <a:pPr marL="0" indent="0">
              <a:buFontTx/>
              <a:buNone/>
            </a:pPr>
            <a:r>
              <a:rPr lang="da-DK" sz="1800" b="1" dirty="0"/>
              <a:t>   + Class / DotNet declarations</a:t>
            </a:r>
            <a:br>
              <a:rPr lang="da-DK" sz="1800" b="1" dirty="0"/>
            </a:br>
            <a:endParaRPr lang="da-DK" sz="1800" b="1" dirty="0"/>
          </a:p>
          <a:p>
            <a:pPr marL="0" indent="0">
              <a:buFontTx/>
              <a:buNone/>
            </a:pPr>
            <a:r>
              <a:rPr lang="da-DK" sz="1800" dirty="0">
                <a:latin typeface="APL385 Unicode" panose="020B0709000202000203" pitchFamily="49" charset="0"/>
              </a:rPr>
              <a:t>    ∇ r←Round(n decimals);base</a:t>
            </a:r>
          </a:p>
          <a:p>
            <a:pPr marL="0" indent="0">
              <a:buFontTx/>
              <a:buNone/>
            </a:pPr>
            <a:r>
              <a:rPr lang="da-DK" sz="1800" dirty="0">
                <a:latin typeface="APL385 Unicode" panose="020B0709000202000203" pitchFamily="49" charset="0"/>
              </a:rPr>
              <a:t>[1]   :Access Public Shared</a:t>
            </a:r>
          </a:p>
          <a:p>
            <a:pPr marL="0" indent="0">
              <a:buFontTx/>
              <a:buNone/>
            </a:pPr>
            <a:r>
              <a:rPr lang="da-DK" sz="1800" dirty="0">
                <a:latin typeface="APL385 Unicode" panose="020B0709000202000203" pitchFamily="49" charset="0"/>
              </a:rPr>
              <a:t>[2]   :Signature Double←Round Double N, Int32 Decimals</a:t>
            </a:r>
          </a:p>
          <a:p>
            <a:pPr marL="0" indent="0">
              <a:buFontTx/>
              <a:buNone/>
            </a:pPr>
            <a:r>
              <a:rPr lang="da-DK" sz="1800" dirty="0">
                <a:latin typeface="APL385 Unicode" panose="020B0709000202000203" pitchFamily="49" charset="0"/>
              </a:rPr>
              <a:t>[3]   base←10*decimals</a:t>
            </a:r>
          </a:p>
          <a:p>
            <a:pPr marL="0" indent="0">
              <a:buFontTx/>
              <a:buNone/>
            </a:pPr>
            <a:r>
              <a:rPr lang="da-DK" sz="1800" dirty="0">
                <a:latin typeface="APL385 Unicode" panose="020B0709000202000203" pitchFamily="49" charset="0"/>
              </a:rPr>
              <a:t>[4]   r←(⌊0.5+n×base)÷base</a:t>
            </a:r>
          </a:p>
          <a:p>
            <a:pPr marL="0" indent="0">
              <a:buFontTx/>
              <a:buNone/>
            </a:pPr>
            <a:r>
              <a:rPr lang="da-DK" sz="1800" dirty="0">
                <a:latin typeface="APL385 Unicode" panose="020B0709000202000203" pitchFamily="49" charset="0"/>
              </a:rPr>
              <a:t>    ∇</a:t>
            </a:r>
            <a:endParaRPr lang="en-GB" sz="18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04599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APL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50362" y="1529001"/>
            <a:ext cx="5868377" cy="4321075"/>
          </a:xfrm>
        </p:spPr>
        <p:txBody>
          <a:bodyPr/>
          <a:lstStyle/>
          <a:p>
            <a:r>
              <a:rPr lang="en-US" sz="2000" dirty="0"/>
              <a:t>Canadian of Norwegian Descent</a:t>
            </a:r>
          </a:p>
          <a:p>
            <a:r>
              <a:rPr lang="en-GB" sz="2000" dirty="0"/>
              <a:t>Born on a small farm in Alberta (Canada)</a:t>
            </a:r>
          </a:p>
          <a:p>
            <a:r>
              <a:rPr lang="en-GB" sz="2000" dirty="0"/>
              <a:t>Finished one-room school after 9</a:t>
            </a:r>
            <a:r>
              <a:rPr lang="en-GB" sz="2000" baseline="30000" dirty="0"/>
              <a:t>th</a:t>
            </a:r>
            <a:r>
              <a:rPr lang="en-GB" sz="2000" dirty="0"/>
              <a:t> grade and worked on the farm</a:t>
            </a:r>
          </a:p>
          <a:p>
            <a:r>
              <a:rPr lang="en-GB" sz="2000" dirty="0"/>
              <a:t>Army 1942, Flight Engineer in Air Force from 1943</a:t>
            </a:r>
          </a:p>
          <a:p>
            <a:pPr lvl="1"/>
            <a:r>
              <a:rPr lang="en-GB" sz="1600" dirty="0"/>
              <a:t>Almost finished High School in the service</a:t>
            </a:r>
          </a:p>
          <a:p>
            <a:pPr lvl="1"/>
            <a:r>
              <a:rPr lang="en-GB" sz="1600" dirty="0"/>
              <a:t>Promised his officers and mates that he would pursue an academic career after the war</a:t>
            </a:r>
          </a:p>
          <a:p>
            <a:r>
              <a:rPr lang="en-GB" sz="2000" dirty="0"/>
              <a:t>B.A. from Queens University, Kingston Ontario</a:t>
            </a:r>
          </a:p>
          <a:p>
            <a:pPr lvl="1"/>
            <a:r>
              <a:rPr lang="en-GB" sz="1600" dirty="0"/>
              <a:t>Ken didn’t know there was such a thing as University before he joined the army!</a:t>
            </a:r>
          </a:p>
          <a:p>
            <a:endParaRPr lang="en-US" sz="2000" dirty="0"/>
          </a:p>
        </p:txBody>
      </p:sp>
      <p:pic>
        <p:nvPicPr>
          <p:cNvPr id="4" name="Picture 5" descr="ken laugh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19995"/>
            <a:ext cx="2005012" cy="247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54012" y="4107620"/>
            <a:ext cx="15621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a-DK" altLang="en-US" sz="1400" dirty="0"/>
              <a:t>Kenneth E. Iverson</a:t>
            </a:r>
            <a:br>
              <a:rPr lang="da-DK" altLang="en-US" sz="1400" dirty="0"/>
            </a:br>
            <a:r>
              <a:rPr lang="da-DK" altLang="en-US" sz="1400" dirty="0"/>
              <a:t>1920-2004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7859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Errors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 1 2 3÷4 5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LENGTH ERROR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      1 2 3÷4 5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     ∧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 ⎕EN 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5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 1÷0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DOMAIN ERROR: Divide by zero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      1÷0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     ∧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 ⎕EN (⎕EM 11)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11  DOMAIN ERROR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 ⎕</a:t>
            </a:r>
            <a:r>
              <a:rPr lang="en-GB" sz="1800" dirty="0" err="1">
                <a:latin typeface="APL385 Unicode" panose="020B0709000202000203" pitchFamily="49" charset="0"/>
              </a:rPr>
              <a:t>DMX.Message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Divide by zero</a:t>
            </a:r>
          </a:p>
        </p:txBody>
      </p:sp>
    </p:spTree>
    <p:extLst>
      <p:ext uri="{BB962C8B-B14F-4D97-AF65-F5344CB8AC3E}">
        <p14:creationId xmlns:p14="http://schemas.microsoft.com/office/powerpoint/2010/main" val="1541632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Errors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 1  WS FULL     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 2  SYNTAX ERROR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 3  INDEX ERROR 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 4  RANK ERROR  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 5  LENGTH ERROR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 6  VALUE ERROR 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 7  FORMAT ERROR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10  LIMIT ERROR 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11  DOMAIN ERROR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12  HOLD ERROR        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FFC000"/>
                </a:solidFill>
                <a:latin typeface="APL385 Unicode" panose="020B0709000202000203" pitchFamily="49" charset="0"/>
              </a:rPr>
              <a:t>13  OPTION ERROR      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FFC000"/>
                </a:solidFill>
                <a:latin typeface="APL385 Unicode" panose="020B0709000202000203" pitchFamily="49" charset="0"/>
              </a:rPr>
              <a:t>15  LST FULL    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16  NONCE ERROR   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17  ACCESS ERROR      </a:t>
            </a:r>
          </a:p>
          <a:p>
            <a:pPr marL="228600" indent="-228600">
              <a:buAutoNum type="arabicPlain" startAt="20"/>
            </a:pPr>
            <a:endParaRPr lang="en-GB" sz="1400" dirty="0">
              <a:latin typeface="APL385 Unicode" panose="020B0709000202000203" pitchFamily="49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953543" y="1546372"/>
            <a:ext cx="4464496" cy="43210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18  FILE TIE ERROR   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19  FILE ACCESS ERROR 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20  FILE INDEX ERROR </a:t>
            </a:r>
          </a:p>
          <a:p>
            <a:pPr marL="0" indent="0">
              <a:buFontTx/>
              <a:buNone/>
            </a:pPr>
            <a:r>
              <a:rPr lang="en-GB" sz="1400" dirty="0">
                <a:latin typeface="APL385 Unicode" panose="020B0709000202000203" pitchFamily="49" charset="0"/>
              </a:rPr>
              <a:t>21  FILE FULL                           </a:t>
            </a:r>
          </a:p>
          <a:p>
            <a:pPr marL="0" indent="0">
              <a:buFontTx/>
              <a:buNone/>
            </a:pPr>
            <a:r>
              <a:rPr lang="en-GB" sz="1400" dirty="0">
                <a:latin typeface="APL385 Unicode" panose="020B0709000202000203" pitchFamily="49" charset="0"/>
              </a:rPr>
              <a:t>22  FILE NAME ERROR                     </a:t>
            </a:r>
          </a:p>
          <a:p>
            <a:pPr marL="0" indent="0">
              <a:buFontTx/>
              <a:buNone/>
            </a:pPr>
            <a:r>
              <a:rPr lang="en-GB" sz="1400" dirty="0">
                <a:latin typeface="APL385 Unicode" panose="020B0709000202000203" pitchFamily="49" charset="0"/>
              </a:rPr>
              <a:t>23  FILE DAMAGED             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latin typeface="APL385 Unicode" panose="020B0709000202000203" pitchFamily="49" charset="0"/>
              </a:rPr>
              <a:t>24  FILE TIED                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latin typeface="APL385 Unicode" panose="020B0709000202000203" pitchFamily="49" charset="0"/>
              </a:rPr>
              <a:t>25  FILE TIED REMOTELY       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latin typeface="APL385 Unicode" panose="020B0709000202000203" pitchFamily="49" charset="0"/>
              </a:rPr>
              <a:t>26  FILE SYSTEM ERROR        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latin typeface="APL385 Unicode" panose="020B0709000202000203" pitchFamily="49" charset="0"/>
              </a:rPr>
              <a:t>28  FILE SYSTEM NOT AVAILABLE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latin typeface="APL385 Unicode" panose="020B0709000202000203" pitchFamily="49" charset="0"/>
              </a:rPr>
              <a:t>30  FILE SYSTEM TIES USED UP 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latin typeface="APL385 Unicode" panose="020B0709000202000203" pitchFamily="49" charset="0"/>
              </a:rPr>
              <a:t>31  FILE TIE QUOTA USED UP   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latin typeface="APL385 Unicode" panose="020B0709000202000203" pitchFamily="49" charset="0"/>
              </a:rPr>
              <a:t>32  FILE NAME QUOTA USED UP  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latin typeface="APL385 Unicode" panose="020B0709000202000203" pitchFamily="49" charset="0"/>
              </a:rPr>
              <a:t>34  FILE SYSTEM NO SPACE     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solidFill>
                  <a:srgbClr val="FFC000"/>
                </a:solidFill>
                <a:latin typeface="APL385 Unicode" panose="020B0709000202000203" pitchFamily="49" charset="0"/>
              </a:rPr>
              <a:t>35  FILE ACCESS ERROR - CONVERTING FILE </a:t>
            </a:r>
          </a:p>
          <a:p>
            <a:pPr marL="0" indent="0">
              <a:buFontTx/>
              <a:buNone/>
            </a:pPr>
            <a:r>
              <a:rPr lang="en-GB" sz="1400" kern="0" dirty="0">
                <a:solidFill>
                  <a:srgbClr val="FFC000"/>
                </a:solidFill>
                <a:latin typeface="APL385 Unicode" panose="020B0709000202000203" pitchFamily="49" charset="0"/>
              </a:rPr>
              <a:t>36  INCOMPATIBLE ARRAY       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latin typeface="APL385 Unicode" panose="020B0709000202000203" pitchFamily="49" charset="0"/>
              </a:rPr>
              <a:t>38  FILE COMPONENT DAMAGED   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latin typeface="APL385 Unicode" panose="020B0709000202000203" pitchFamily="49" charset="0"/>
              </a:rPr>
              <a:t>                            </a:t>
            </a:r>
          </a:p>
          <a:p>
            <a:pPr marL="0" indent="0">
              <a:buFontTx/>
              <a:buNone/>
            </a:pPr>
            <a:r>
              <a:rPr lang="en-GB" sz="1400" kern="0" dirty="0">
                <a:latin typeface="APL385 Unicode" panose="020B0709000202000203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9646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Trapping: </a:t>
            </a:r>
            <a:r>
              <a:rPr lang="en-US" dirty="0" err="1"/>
              <a:t>Dfns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div←{0::'Something Else is Wrong' 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    11::0 ⍝ DOMAIN error: return 0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    ⍺÷⍵}</a:t>
            </a:r>
          </a:p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3 div 0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0</a:t>
            </a:r>
          </a:p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1 2 3 div 4 5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Something Else is Wrong</a:t>
            </a:r>
          </a:p>
          <a:p>
            <a:endParaRPr lang="en-US" sz="20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476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Error Trapping: Tradfns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Using </a:t>
            </a:r>
            <a:r>
              <a:rPr lang="da-DK" dirty="0">
                <a:latin typeface="APL385 Unicode" panose="020B0709000202000203" pitchFamily="49" charset="0"/>
              </a:rPr>
              <a:t>:Trap</a:t>
            </a:r>
            <a:br>
              <a:rPr lang="da-DK" dirty="0"/>
            </a:br>
            <a:endParaRPr lang="da-DK" dirty="0"/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∇ R←A DIV B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[1]    :Trap 0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[2]        R←A÷B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[3]    :Case 11 ⋄ R←0 ⍝ DOMAIN error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[4]    :Else ⋄ </a:t>
            </a:r>
            <a:r>
              <a:rPr lang="en-GB" sz="1800" dirty="0" err="1">
                <a:latin typeface="APL385 Unicode" panose="020B0709000202000203" pitchFamily="49" charset="0"/>
              </a:rPr>
              <a:t>R←'Something</a:t>
            </a:r>
            <a:r>
              <a:rPr lang="en-GB" sz="1800" dirty="0">
                <a:latin typeface="APL385 Unicode" panose="020B0709000202000203" pitchFamily="49" charset="0"/>
              </a:rPr>
              <a:t> Else is Wrong'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[5]    :</a:t>
            </a:r>
            <a:r>
              <a:rPr lang="en-GB" sz="1800" dirty="0" err="1">
                <a:latin typeface="APL385 Unicode" panose="020B0709000202000203" pitchFamily="49" charset="0"/>
              </a:rPr>
              <a:t>EndTrap</a:t>
            </a:r>
            <a:endParaRPr lang="en-GB" sz="18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∇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3647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Error Trapping: Tradfns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Using </a:t>
            </a:r>
            <a:r>
              <a:rPr lang="da-DK" dirty="0">
                <a:latin typeface="APL385 Unicode" panose="020B0709000202000203" pitchFamily="49" charset="0"/>
              </a:rPr>
              <a:t>⎕TRAP</a:t>
            </a:r>
            <a:br>
              <a:rPr lang="da-DK" dirty="0"/>
            </a:br>
            <a:endParaRPr lang="da-DK" dirty="0"/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∇ R←A DIVQ B;⎕TRAP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[1]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[2]    ⎕TRAP←(11 'E' '→DOMERR')(0 'C' '→CATCHALL')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[3]    R←A÷B ⋄ →0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[4]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[5]   DOMERR:→R←0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[6]   </a:t>
            </a:r>
            <a:r>
              <a:rPr lang="en-GB" sz="1800" dirty="0" err="1">
                <a:latin typeface="APL385 Unicode" panose="020B0709000202000203" pitchFamily="49" charset="0"/>
              </a:rPr>
              <a:t>CATCHALL:R←'Something</a:t>
            </a:r>
            <a:r>
              <a:rPr lang="en-GB" sz="1800" dirty="0">
                <a:latin typeface="APL385 Unicode" panose="020B0709000202000203" pitchFamily="49" charset="0"/>
              </a:rPr>
              <a:t> Else is Wrong'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∇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4830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Functions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(built-in library functions)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]demo sysfns.txt</a:t>
            </a:r>
          </a:p>
        </p:txBody>
      </p:sp>
    </p:spTree>
    <p:extLst>
      <p:ext uri="{BB962C8B-B14F-4D97-AF65-F5344CB8AC3E}">
        <p14:creationId xmlns:p14="http://schemas.microsoft.com/office/powerpoint/2010/main" val="672594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Applications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Delivery Mechanisms:</a:t>
            </a:r>
          </a:p>
          <a:p>
            <a:r>
              <a:rPr lang="da-DK" sz="2400" dirty="0"/>
              <a:t>Saved Workspace</a:t>
            </a:r>
          </a:p>
          <a:p>
            <a:r>
              <a:rPr lang="da-DK" sz="2400" dirty="0"/>
              <a:t>Workspace Bound with Interpreter as an .exe</a:t>
            </a:r>
          </a:p>
          <a:p>
            <a:r>
              <a:rPr lang="en-US" sz="2400" dirty="0"/>
              <a:t>COM Server</a:t>
            </a:r>
          </a:p>
          <a:p>
            <a:r>
              <a:rPr lang="en-US" sz="2400" dirty="0" err="1"/>
              <a:t>Microsoft.Net</a:t>
            </a:r>
            <a:r>
              <a:rPr lang="en-US" sz="2400" dirty="0"/>
              <a:t> Assembly</a:t>
            </a:r>
          </a:p>
          <a:p>
            <a:pPr lvl="1"/>
            <a:r>
              <a:rPr lang="en-US" sz="2000" dirty="0" err="1"/>
              <a:t>ASP.Net</a:t>
            </a:r>
            <a:r>
              <a:rPr lang="en-US" sz="2000" dirty="0"/>
              <a:t> scripting language, Web Services, SharePoint Web Parts, WCF, </a:t>
            </a:r>
            <a:r>
              <a:rPr lang="en-US" sz="2000" dirty="0" err="1"/>
              <a:t>etc</a:t>
            </a:r>
            <a:r>
              <a:rPr lang="en-US" sz="2000" dirty="0"/>
              <a:t> </a:t>
            </a:r>
            <a:r>
              <a:rPr lang="en-US" sz="2000" dirty="0" err="1"/>
              <a:t>etc</a:t>
            </a:r>
            <a:r>
              <a:rPr lang="en-US" sz="2000" dirty="0"/>
              <a:t> </a:t>
            </a:r>
            <a:r>
              <a:rPr lang="en-US" sz="2000" dirty="0" err="1"/>
              <a:t>etc</a:t>
            </a:r>
            <a:r>
              <a:rPr lang="en-US" sz="2000" dirty="0"/>
              <a:t>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400" dirty="0"/>
              <a:t>“Stand Alone” Web Server, Web Service</a:t>
            </a:r>
          </a:p>
        </p:txBody>
      </p:sp>
    </p:spTree>
    <p:extLst>
      <p:ext uri="{BB962C8B-B14F-4D97-AF65-F5344CB8AC3E}">
        <p14:creationId xmlns:p14="http://schemas.microsoft.com/office/powerpoint/2010/main" val="1084178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Star Wars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4577"/>
            <a:ext cx="9144000" cy="33288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50" y="1412776"/>
            <a:ext cx="9144000" cy="42374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44" y="0"/>
            <a:ext cx="8578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APL, continued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11760" y="1637375"/>
            <a:ext cx="7632849" cy="4321075"/>
          </a:xfrm>
        </p:spPr>
        <p:txBody>
          <a:bodyPr/>
          <a:lstStyle/>
          <a:p>
            <a:r>
              <a:rPr lang="da-DK" sz="2000" dirty="0" err="1"/>
              <a:t>Doctoral</a:t>
            </a:r>
            <a:r>
              <a:rPr lang="da-DK" sz="2000" dirty="0"/>
              <a:t> </a:t>
            </a:r>
            <a:r>
              <a:rPr lang="da-DK" sz="2000" dirty="0" err="1"/>
              <a:t>work</a:t>
            </a:r>
            <a:r>
              <a:rPr lang="da-DK" sz="2000" dirty="0"/>
              <a:t> at Harvard with </a:t>
            </a:r>
            <a:r>
              <a:rPr lang="da-DK" sz="2000" dirty="0" err="1"/>
              <a:t>Aiken</a:t>
            </a:r>
            <a:r>
              <a:rPr lang="da-DK" sz="2000" dirty="0"/>
              <a:t> and </a:t>
            </a:r>
            <a:r>
              <a:rPr lang="da-DK" sz="2000" dirty="0" err="1"/>
              <a:t>Leontief</a:t>
            </a:r>
            <a:endParaRPr lang="da-DK" sz="2000" dirty="0"/>
          </a:p>
          <a:p>
            <a:r>
              <a:rPr lang="da-DK" sz="2000" dirty="0" err="1"/>
              <a:t>Taught</a:t>
            </a:r>
            <a:r>
              <a:rPr lang="da-DK" sz="2000" dirty="0"/>
              <a:t> at Harvard for 6 </a:t>
            </a:r>
            <a:r>
              <a:rPr lang="da-DK" sz="2000" dirty="0" err="1"/>
              <a:t>years</a:t>
            </a:r>
            <a:r>
              <a:rPr lang="da-DK" sz="2000" dirty="0"/>
              <a:t>, </a:t>
            </a:r>
          </a:p>
          <a:p>
            <a:pPr lvl="1"/>
            <a:r>
              <a:rPr lang="da-DK" sz="1600" dirty="0" err="1"/>
              <a:t>frustrated</a:t>
            </a:r>
            <a:r>
              <a:rPr lang="da-DK" sz="1600" dirty="0"/>
              <a:t> with </a:t>
            </a:r>
            <a:r>
              <a:rPr lang="da-DK" sz="1600" dirty="0" err="1"/>
              <a:t>inadequacies</a:t>
            </a:r>
            <a:r>
              <a:rPr lang="da-DK" sz="1600" dirty="0"/>
              <a:t> of </a:t>
            </a:r>
            <a:r>
              <a:rPr lang="da-DK" sz="1600" dirty="0" err="1"/>
              <a:t>mathematical</a:t>
            </a:r>
            <a:r>
              <a:rPr lang="da-DK" sz="1600" dirty="0"/>
              <a:t> notation</a:t>
            </a:r>
          </a:p>
          <a:p>
            <a:r>
              <a:rPr lang="da-DK" sz="2000" dirty="0" err="1"/>
              <a:t>Developed</a:t>
            </a:r>
            <a:r>
              <a:rPr lang="da-DK" sz="2000" dirty="0"/>
              <a:t> ”Iverson Notation” in </a:t>
            </a:r>
            <a:r>
              <a:rPr lang="da-DK" sz="2000" dirty="0" err="1"/>
              <a:t>response</a:t>
            </a:r>
            <a:endParaRPr lang="da-DK" sz="2000" dirty="0"/>
          </a:p>
          <a:p>
            <a:pPr lvl="1" indent="-342900">
              <a:buFontTx/>
              <a:buChar char="•"/>
              <a:defRPr/>
            </a:pPr>
            <a:r>
              <a:rPr lang="da-DK" sz="1600" dirty="0" err="1">
                <a:solidFill>
                  <a:srgbClr val="333333"/>
                </a:solidFill>
                <a:effectLst/>
                <a:latin typeface="+mn-lt"/>
                <a:ea typeface="+mn-ea"/>
                <a:cs typeface="+mn-cs"/>
              </a:rPr>
              <a:t>Published</a:t>
            </a:r>
            <a:r>
              <a:rPr lang="da-DK" sz="1600" dirty="0">
                <a:solidFill>
                  <a:srgbClr val="333333"/>
                </a:solidFill>
                <a:effectLst/>
                <a:latin typeface="+mn-lt"/>
                <a:ea typeface="+mn-ea"/>
                <a:cs typeface="+mn-cs"/>
              </a:rPr>
              <a:t> ”A Programming Language” in 1962</a:t>
            </a:r>
            <a:endParaRPr lang="en-GB" sz="1600" dirty="0">
              <a:effectLst/>
            </a:endParaRPr>
          </a:p>
          <a:p>
            <a:endParaRPr lang="da-DK" sz="2000" dirty="0"/>
          </a:p>
          <a:p>
            <a:r>
              <a:rPr lang="da-DK" sz="2000" dirty="0" err="1"/>
              <a:t>Failed</a:t>
            </a:r>
            <a:r>
              <a:rPr lang="da-DK" sz="2000" dirty="0"/>
              <a:t> to </a:t>
            </a:r>
            <a:r>
              <a:rPr lang="da-DK" sz="2000" dirty="0" err="1"/>
              <a:t>get</a:t>
            </a:r>
            <a:r>
              <a:rPr lang="da-DK" sz="2000" dirty="0"/>
              <a:t> </a:t>
            </a:r>
            <a:r>
              <a:rPr lang="da-DK" sz="2000" dirty="0" err="1"/>
              <a:t>tenure</a:t>
            </a:r>
            <a:r>
              <a:rPr lang="da-DK" sz="2000" dirty="0"/>
              <a:t> at Harvard; </a:t>
            </a:r>
            <a:r>
              <a:rPr lang="da-DK" sz="2000" dirty="0" err="1"/>
              <a:t>moved</a:t>
            </a:r>
            <a:r>
              <a:rPr lang="da-DK" sz="2000" dirty="0"/>
              <a:t> to  IBM</a:t>
            </a:r>
          </a:p>
          <a:p>
            <a:r>
              <a:rPr lang="da-DK" sz="2000" dirty="0" err="1"/>
              <a:t>Used</a:t>
            </a:r>
            <a:r>
              <a:rPr lang="da-DK" sz="2000" dirty="0"/>
              <a:t> APL for </a:t>
            </a:r>
            <a:r>
              <a:rPr lang="da-DK" sz="2000" dirty="0" err="1"/>
              <a:t>modelling</a:t>
            </a:r>
            <a:r>
              <a:rPr lang="da-DK" sz="2000" dirty="0"/>
              <a:t> and </a:t>
            </a:r>
            <a:r>
              <a:rPr lang="da-DK" sz="2000" dirty="0" err="1"/>
              <a:t>teaching</a:t>
            </a:r>
            <a:endParaRPr lang="da-DK" sz="2000" dirty="0"/>
          </a:p>
          <a:p>
            <a:r>
              <a:rPr lang="da-DK" sz="2000" dirty="0"/>
              <a:t>First APL Interpreter in 1966</a:t>
            </a:r>
          </a:p>
          <a:p>
            <a:r>
              <a:rPr lang="da-DK" sz="2000" dirty="0"/>
              <a:t>IBM Fellow in 1970</a:t>
            </a:r>
          </a:p>
          <a:p>
            <a:r>
              <a:rPr lang="da-DK" sz="2000" dirty="0"/>
              <a:t>J (”</a:t>
            </a:r>
            <a:r>
              <a:rPr lang="da-DK" sz="2000" dirty="0" err="1"/>
              <a:t>rationalised</a:t>
            </a:r>
            <a:r>
              <a:rPr lang="da-DK" sz="2000" dirty="0"/>
              <a:t> APL”) from ca. 1989</a:t>
            </a:r>
          </a:p>
          <a:p>
            <a:endParaRPr lang="en-US" sz="2000" dirty="0"/>
          </a:p>
        </p:txBody>
      </p:sp>
      <p:pic>
        <p:nvPicPr>
          <p:cNvPr id="6" name="Picture 6" descr="ken at the black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7321"/>
            <a:ext cx="1712913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05000" y="3655375"/>
            <a:ext cx="7162799" cy="304698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ACM Turing award in 1979:</a:t>
            </a:r>
            <a:br>
              <a:rPr lang="en-US" b="1" dirty="0">
                <a:latin typeface="+mj-lt"/>
              </a:rPr>
            </a:br>
            <a:endParaRPr lang="en-US" b="1" dirty="0">
              <a:latin typeface="+mj-lt"/>
            </a:endParaRPr>
          </a:p>
          <a:p>
            <a:r>
              <a:rPr lang="en-GB" i="1" dirty="0"/>
              <a:t>“For his pioneering effort in programming languages</a:t>
            </a:r>
            <a:br>
              <a:rPr lang="en-GB" i="1" dirty="0"/>
            </a:br>
            <a:r>
              <a:rPr lang="en-GB" i="1" dirty="0"/>
              <a:t>and mathematical notation resulting in what the </a:t>
            </a:r>
          </a:p>
          <a:p>
            <a:r>
              <a:rPr lang="en-GB" i="1" dirty="0"/>
              <a:t>computing field now knows as APL, </a:t>
            </a:r>
            <a:br>
              <a:rPr lang="en-GB" i="1" dirty="0"/>
            </a:br>
            <a:r>
              <a:rPr lang="en-GB" i="1" dirty="0"/>
              <a:t>for his contributions to the implementation of interactive systems, to educational uses of APL, </a:t>
            </a:r>
            <a:br>
              <a:rPr lang="en-GB" i="1" dirty="0"/>
            </a:br>
            <a:r>
              <a:rPr lang="en-GB" i="1" dirty="0"/>
              <a:t>and to programming language theory and practice.”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6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892" y="3043713"/>
            <a:ext cx="320916" cy="8857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821254"/>
            <a:ext cx="824579" cy="6240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460" y="5099177"/>
            <a:ext cx="723900" cy="847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Syntaxes</a:t>
            </a:r>
            <a:r>
              <a:rPr lang="da-DK" dirty="0"/>
              <a:t> of </a:t>
            </a:r>
            <a:r>
              <a:rPr lang="da-DK" dirty="0" err="1"/>
              <a:t>Mathematics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AutoShape 2" descr="data:image/png;base64,iVBORw0KGgoAAAANSUhEUgAAAMUAAAD/CAMAAAB2B+IJAAAAe1BMVEX///8AAACUlJRsbGz4+PhBQUHLy8uzs7PW1tb09PTg4ODo6Ojx8fGwsLDQ0ND7+/s2NjakpKTDw8OMjIx7e3sUFBRUVFS8vLw9PT2dnZ1paWlaWlpEREQqKiqoqKhLS0uDg4N0dHQaGhovLy8hISFhYWFYWFgNDQ0ZGRkAaZf8AAAEF0lEQVR4nO3a63aqMBBAYeNdK1bBa6tVqx77/k94hIiEFoRIIC1rf39aETHjmElCbDQAAAAAAAAAAAAAAAAAAAAAAAAAAMCv9zJdN03xXmxFcRYGjS0FMTQZhLUo3v03f2uZcR7aCaLvB7Gx897mvPlRdG23oqAgFTvbrSjqnVT8Fgub1dGUeqRi40fRt92KgsZ+EAvbrShqV4dUdGuRiloUqCAV77ZbUVR9esWfT8XEj8LScsCYIBX/bLeiqFUdUuHWIhW1mEEtg1sGtltRVKc2qWjZbkVR29oUqD/fK05+FNbuCxtSj15xrE0q/nyvOOYoUEM35X7hqOt2X823SZvjBzF7eEr7nBLoi9yx2ZfSMC2fmb0i3Jf5kY61PP45KKFZk9VVJ7TZbFbNB2c7mR9mtLn0LdaDPDovpTAk7Es9eJ95VipGn/fLxDdnztkXLyAhinPqydm9YieE56zkdRzleLlBJEWRuiPx+uU/O3pwNUdc/HYu5HXa9+Oz66Pterkua/aVFMUqtY1Xh8dXc/0/A3mdaXj44/pgbbDRPyyXy540icL4SD43s1cMw40AJ5aM/oP8mtZXspE4NE0ze4UrU9EIUyx7Rnte5ZrqEEWxT3o+R/fcheE3g5O3wf8tcQ+uAi9KMhIau04NL8EgqhO9kvvEd+soioSbl5esAhUjE9sK4ql21+w1GrJSJhBe7msNw/591gjdjGV6tW3rpeL2swThdIXoGW1jDp3UaptdoL6Rn8hxa+HOuvpDoVi1bQeHtKajDwpF2WZRFLFBWqtAKS8R4tEUuSyj5Gr7KjR7ReOe14q7tpRcbZt6BUqSU1s7d0JPSdX2VjX19MIhw4JuFMU2POb5j7QH4JF4KngzFj+qbfu5L7gnL+Jkn1kCtdrKz/GpXnG/jqWdWKXa7v3Ho+e+GB0xWdgaMBrhFyiqtt5TZf+6vhvLxZLOiG/QNIpi8WwqBv5r5TAzt3Q7UFm8jmWv0E7FIchjK7hG5dNBaRxFcZTrHd2P05WBy7J9KqONOSi/gQ/2v6bZL4m5dq1j8I8cQytcsKrU6dQzvWIXzjw+rCZjHwtCNxWz+0h/W38vw2cO1U4O52oUmr2iqfwUbx8rU0P9wbMQRwlCcwZ1zcTlHvctGbfFSkc7rQVt7kHMc76iH1TU4UrEhmtP+SQ8zeVicWPdVPSF2DX3waQjtqa4XeXQ7e0s/LS+FUaR73TlBml8YeQq381lyovLE1bbfN/kKIjT99lfVO9sDOKeRq+Ivn8JOwO3MfRkZ/EavHe+Rc6oeYshcZ8leHJtaVLo3xj7yv3efddN/anzKG0HvAoLW+tNo/riYrsJJhwqHmrLYeXGHgAAAAAAAAAAAAAAAAAAAAAAAAAAAAAAAAAAAAAAwF/xH8pDI+IQF6k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834" y="4191000"/>
            <a:ext cx="730327" cy="615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1876" y="5049395"/>
            <a:ext cx="730327" cy="776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1837" y="4646814"/>
            <a:ext cx="988901" cy="526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" y="3124929"/>
            <a:ext cx="581025" cy="6572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1002" y="4274589"/>
            <a:ext cx="1127740" cy="5323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76334" y="2908205"/>
            <a:ext cx="956503" cy="5211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53000" y="1671205"/>
            <a:ext cx="2495550" cy="6095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2"/>
          <a:srcRect b="1979"/>
          <a:stretch/>
        </p:blipFill>
        <p:spPr>
          <a:xfrm>
            <a:off x="5616617" y="5099177"/>
            <a:ext cx="2209800" cy="8869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43400" y="3171673"/>
            <a:ext cx="1505382" cy="5609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97569" y="2245785"/>
            <a:ext cx="7162799" cy="298543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Problems:</a:t>
            </a:r>
          </a:p>
          <a:p>
            <a:br>
              <a:rPr lang="en-GB" i="1" dirty="0"/>
            </a:br>
            <a:r>
              <a:rPr lang="en-GB" i="1" dirty="0"/>
              <a:t>- Wide variety of syntactical forms</a:t>
            </a:r>
          </a:p>
          <a:p>
            <a:r>
              <a:rPr lang="en-GB" i="1" dirty="0"/>
              <a:t>- Strange and inconsistent precedence rules</a:t>
            </a:r>
            <a:br>
              <a:rPr lang="en-GB" i="1" dirty="0"/>
            </a:br>
            <a:r>
              <a:rPr lang="en-GB" i="1" dirty="0"/>
              <a:t>- Things get worse when you deal with matrices</a:t>
            </a:r>
            <a:br>
              <a:rPr lang="en-GB" i="1" dirty="0"/>
            </a:br>
            <a:br>
              <a:rPr lang="en-GB" i="1" dirty="0"/>
            </a:br>
            <a:r>
              <a:rPr lang="en-GB" sz="2000" dirty="0">
                <a:latin typeface="+mn-lt"/>
              </a:rPr>
              <a:t>See http://www.jsoftware.com/papers/EvalOrder.htm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4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3" y="498829"/>
            <a:ext cx="8291300" cy="853676"/>
          </a:xfrm>
        </p:spPr>
        <p:txBody>
          <a:bodyPr/>
          <a:lstStyle/>
          <a:p>
            <a:r>
              <a:rPr lang="da-DK" dirty="0"/>
              <a:t>Iverson Notation: </a:t>
            </a:r>
            <a:r>
              <a:rPr lang="da-DK" sz="2400" dirty="0"/>
              <a:t>Description of IBM\360 </a:t>
            </a:r>
            <a:endParaRPr lang="en-GB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17"/>
          <a:stretch/>
        </p:blipFill>
        <p:spPr>
          <a:xfrm>
            <a:off x="179512" y="1340768"/>
            <a:ext cx="4267373" cy="5285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81" b="-42118"/>
          <a:stretch/>
        </p:blipFill>
        <p:spPr>
          <a:xfrm>
            <a:off x="4716820" y="1340768"/>
            <a:ext cx="4114032" cy="9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19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A Programming Language</a:t>
            </a:r>
            <a:br>
              <a:rPr lang="da-DK" dirty="0"/>
            </a:br>
            <a:endParaRPr lang="en-GB" dirty="0"/>
          </a:p>
        </p:txBody>
      </p:sp>
      <p:sp>
        <p:nvSpPr>
          <p:cNvPr id="6" name="AutoShape 1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3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4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5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6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7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AutoShape 8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AutoShape 9" descr="http://wwe.jsoftware.com/papers/APLimg/circleplus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AutoShape 10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AutoShape 11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AutoShape 12" descr="http://wwe.jsoftware.com/papers/APLimg/matrixr8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AutoShape 13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AutoShape 14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AutoShape 15" descr="http://wwe.jsoftware.com/papers/APLimg/eps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AutoShape 16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AutoShape 17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790753"/>
            <a:ext cx="8378272" cy="1931355"/>
          </a:xfrm>
          <a:prstGeom prst="rect">
            <a:avLst/>
          </a:prstGeom>
        </p:spPr>
      </p:pic>
      <p:sp>
        <p:nvSpPr>
          <p:cNvPr id="2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5575" y="1700213"/>
            <a:ext cx="7632849" cy="936699"/>
          </a:xfrm>
        </p:spPr>
        <p:txBody>
          <a:bodyPr/>
          <a:lstStyle/>
          <a:p>
            <a:r>
              <a:rPr lang="en-GB" sz="2400" dirty="0"/>
              <a:t>The book, 1962</a:t>
            </a:r>
          </a:p>
        </p:txBody>
      </p:sp>
    </p:spTree>
    <p:extLst>
      <p:ext uri="{BB962C8B-B14F-4D97-AF65-F5344CB8AC3E}">
        <p14:creationId xmlns:p14="http://schemas.microsoft.com/office/powerpoint/2010/main" val="213291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https://nhlife.files.wordpress.com/2015/08/aplgolfb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93096"/>
            <a:ext cx="30289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Linearization =&gt; APL\360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2400" dirty="0"/>
              <a:t>The 5: Ken Iverson, Adin </a:t>
            </a:r>
            <a:r>
              <a:rPr lang="en-GB" sz="2400" dirty="0" err="1"/>
              <a:t>Falkoff</a:t>
            </a:r>
            <a:r>
              <a:rPr lang="en-GB" sz="2400" dirty="0"/>
              <a:t>, Larry Breed, Dick </a:t>
            </a:r>
            <a:r>
              <a:rPr lang="en-GB" sz="2400" dirty="0" err="1"/>
              <a:t>Lathwell</a:t>
            </a:r>
            <a:r>
              <a:rPr lang="en-GB" sz="2400" dirty="0"/>
              <a:t>, Roger Moore. Operated by “Quaker Consensus”.</a:t>
            </a:r>
          </a:p>
        </p:txBody>
      </p:sp>
      <p:sp>
        <p:nvSpPr>
          <p:cNvPr id="6" name="AutoShape 1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3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4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5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6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7" descr="http://wwe.jsoftware.com/papers/APLimg/u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AutoShape 8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AutoShape 9" descr="http://wwe.jsoftware.com/papers/APLimg/circleplus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AutoShape 10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AutoShape 11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AutoShape 12" descr="http://wwe.jsoftware.com/papers/APLimg/matrixr8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AutoShape 13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AutoShape 14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AutoShape 15" descr="http://wwe.jsoftware.com/papers/APLimg/epsboscore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AutoShape 16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AutoShape 17" descr="http://wwe.jsoftware.com/papers/APLimg/link.bmp"/>
          <p:cNvSpPr>
            <a:spLocks noChangeAspect="1" noChangeArrowheads="1"/>
          </p:cNvSpPr>
          <p:nvPr/>
        </p:nvSpPr>
        <p:spPr bwMode="auto">
          <a:xfrm>
            <a:off x="3117850" y="171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068960"/>
            <a:ext cx="5867400" cy="1352550"/>
          </a:xfrm>
          <a:prstGeom prst="rect">
            <a:avLst/>
          </a:prstGeom>
        </p:spPr>
      </p:pic>
      <p:sp>
        <p:nvSpPr>
          <p:cNvPr id="25" name="Text Placeholder 3"/>
          <p:cNvSpPr txBox="1">
            <a:spLocks/>
          </p:cNvSpPr>
          <p:nvPr/>
        </p:nvSpPr>
        <p:spPr>
          <a:xfrm>
            <a:off x="467544" y="4869160"/>
            <a:ext cx="7632849" cy="130452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400" kern="0" dirty="0">
                <a:solidFill>
                  <a:srgbClr val="545454"/>
                </a:solidFill>
                <a:cs typeface="Arial" panose="020B0604020202020204" pitchFamily="34" charset="0"/>
              </a:rPr>
              <a:t>The first saved workspace:</a:t>
            </a:r>
            <a:br>
              <a:rPr lang="en-US" altLang="en-US" sz="2400" kern="0" dirty="0">
                <a:solidFill>
                  <a:srgbClr val="545454"/>
                </a:solidFill>
                <a:cs typeface="Arial" panose="020B0604020202020204" pitchFamily="34" charset="0"/>
              </a:rPr>
            </a:br>
            <a:endParaRPr lang="en-US" altLang="en-US" sz="800" kern="0" dirty="0">
              <a:solidFill>
                <a:srgbClr val="545454"/>
              </a:solidFill>
              <a:latin typeface="Old English Text MT" panose="03040902040508030806" pitchFamily="66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en-US" altLang="en-US" sz="2400" kern="0" dirty="0">
                <a:solidFill>
                  <a:srgbClr val="545454"/>
                </a:solidFill>
                <a:latin typeface="Old English Text MT" panose="03040902040508030806" pitchFamily="66" charset="0"/>
                <a:cs typeface="Arial" panose="020B0604020202020204" pitchFamily="34" charset="0"/>
              </a:rPr>
              <a:t>     )LOAD </a:t>
            </a:r>
            <a:r>
              <a:rPr lang="en-US" altLang="en-US" sz="2400" b="1" kern="0" dirty="0">
                <a:solidFill>
                  <a:srgbClr val="6A6A6A"/>
                </a:solidFill>
                <a:latin typeface="Old English Text MT" panose="03040902040508030806" pitchFamily="66" charset="0"/>
                <a:cs typeface="Arial" panose="020B0604020202020204" pitchFamily="34" charset="0"/>
              </a:rPr>
              <a:t>1 CLEANSPACE</a:t>
            </a:r>
            <a:br>
              <a:rPr lang="en-US" altLang="en-US" sz="2400" b="1" kern="0" dirty="0">
                <a:solidFill>
                  <a:srgbClr val="6A6A6A"/>
                </a:solidFill>
                <a:latin typeface="Old English Text MT" panose="03040902040508030806" pitchFamily="66" charset="0"/>
                <a:cs typeface="Arial" panose="020B0604020202020204" pitchFamily="34" charset="0"/>
              </a:rPr>
            </a:br>
            <a:r>
              <a:rPr lang="en-US" altLang="en-US" sz="2400" b="1" kern="0" dirty="0">
                <a:solidFill>
                  <a:srgbClr val="6A6A6A"/>
                </a:solidFill>
                <a:latin typeface="Old English Text MT" panose="03040902040508030806" pitchFamily="66" charset="0"/>
                <a:cs typeface="Arial" panose="020B0604020202020204" pitchFamily="34" charset="0"/>
              </a:rPr>
              <a:t>SAVED  1966-11-27  </a:t>
            </a:r>
            <a:r>
              <a:rPr lang="en-US" altLang="en-US" sz="2400" kern="0" dirty="0">
                <a:solidFill>
                  <a:srgbClr val="545454"/>
                </a:solidFill>
                <a:latin typeface="Old English Text MT" panose="03040902040508030806" pitchFamily="66" charset="0"/>
                <a:cs typeface="Arial" panose="020B0604020202020204" pitchFamily="34" charset="0"/>
              </a:rPr>
              <a:t>15.53.59 (GMT-7)</a:t>
            </a:r>
          </a:p>
          <a:p>
            <a:pPr marL="0" indent="0">
              <a:buFontTx/>
              <a:buNone/>
            </a:pPr>
            <a:endParaRPr lang="en-US" altLang="en-US" sz="2400" kern="0" dirty="0">
              <a:solidFill>
                <a:srgbClr val="545454"/>
              </a:solidFill>
              <a:latin typeface="Old English Text MT" panose="03040902040508030806" pitchFamily="66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en-US" altLang="en-US" sz="2400" kern="0" dirty="0">
                <a:solidFill>
                  <a:srgbClr val="545454"/>
                </a:solidFill>
                <a:latin typeface="Old English Text MT" panose="03040902040508030806" pitchFamily="66" charset="0"/>
                <a:cs typeface="Arial" panose="020B0604020202020204" pitchFamily="34" charset="0"/>
              </a:rPr>
              <a:t> </a:t>
            </a:r>
            <a:r>
              <a:rPr lang="en-US" altLang="en-US" sz="2400" kern="0" dirty="0">
                <a:solidFill>
                  <a:schemeClr val="tx1"/>
                </a:solidFill>
                <a:latin typeface="Old English Text MT" panose="03040902040508030806" pitchFamily="66" charset="0"/>
              </a:rPr>
              <a:t> </a:t>
            </a:r>
          </a:p>
          <a:p>
            <a:endParaRPr lang="da-DK" sz="2400" kern="0" dirty="0"/>
          </a:p>
          <a:p>
            <a:endParaRPr lang="en-GB" sz="2400" kern="0" dirty="0"/>
          </a:p>
        </p:txBody>
      </p:sp>
    </p:spTree>
    <p:extLst>
      <p:ext uri="{BB962C8B-B14F-4D97-AF65-F5344CB8AC3E}">
        <p14:creationId xmlns:p14="http://schemas.microsoft.com/office/powerpoint/2010/main" val="88566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6" y="-16964"/>
            <a:ext cx="7632849" cy="853676"/>
          </a:xfrm>
        </p:spPr>
        <p:txBody>
          <a:bodyPr>
            <a:normAutofit fontScale="90000"/>
          </a:bodyPr>
          <a:lstStyle/>
          <a:p>
            <a:pPr algn="r"/>
            <a:r>
              <a:rPr lang="da-DK" sz="3200" dirty="0"/>
              <a:t>A Programming Language</a:t>
            </a:r>
            <a:br>
              <a:rPr lang="da-DK" sz="3200" dirty="0"/>
            </a:br>
            <a:r>
              <a:rPr lang="da-DK" sz="3200" dirty="0"/>
              <a:t> (for </a:t>
            </a:r>
            <a:r>
              <a:rPr lang="da-DK" sz="3200" dirty="0" err="1"/>
              <a:t>Mathematics</a:t>
            </a:r>
            <a:r>
              <a:rPr lang="da-DK" sz="3200" dirty="0"/>
              <a:t>)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AutoShape 2" descr="data:image/png;base64,iVBORw0KGgoAAAANSUhEUgAAAMUAAAD/CAMAAAB2B+IJAAAAe1BMVEX///8AAACUlJRsbGz4+PhBQUHLy8uzs7PW1tb09PTg4ODo6Ojx8fGwsLDQ0ND7+/s2NjakpKTDw8OMjIx7e3sUFBRUVFS8vLw9PT2dnZ1paWlaWlpEREQqKiqoqKhLS0uDg4N0dHQaGhovLy8hISFhYWFYWFgNDQ0ZGRkAaZf8AAAEF0lEQVR4nO3a63aqMBBAYeNdK1bBa6tVqx77/k94hIiEFoRIIC1rf39aETHjmElCbDQAAAAAAAAAAAAAAAAAAAAAAAAAAMCv9zJdN03xXmxFcRYGjS0FMTQZhLUo3v03f2uZcR7aCaLvB7Gx897mvPlRdG23oqAgFTvbrSjqnVT8Fgub1dGUeqRi40fRt92KgsZ+EAvbrShqV4dUdGuRiloUqCAV77ZbUVR9esWfT8XEj8LScsCYIBX/bLeiqFUdUuHWIhW1mEEtg1sGtltRVKc2qWjZbkVR29oUqD/fK05+FNbuCxtSj15xrE0q/nyvOOYoUEM35X7hqOt2X823SZvjBzF7eEr7nBLoi9yx2ZfSMC2fmb0i3Jf5kY61PP45KKFZk9VVJ7TZbFbNB2c7mR9mtLn0LdaDPDovpTAk7Es9eJ95VipGn/fLxDdnztkXLyAhinPqydm9YieE56zkdRzleLlBJEWRuiPx+uU/O3pwNUdc/HYu5HXa9+Oz66Pterkua/aVFMUqtY1Xh8dXc/0/A3mdaXj44/pgbbDRPyyXy540icL4SD43s1cMw40AJ5aM/oP8mtZXspE4NE0ze4UrU9EIUyx7Rnte5ZrqEEWxT3o+R/fcheE3g5O3wf8tcQ+uAi9KMhIau04NL8EgqhO9kvvEd+soioSbl5esAhUjE9sK4ql21+w1GrJSJhBe7msNw/591gjdjGV6tW3rpeL2swThdIXoGW1jDp3UaptdoL6Rn8hxa+HOuvpDoVi1bQeHtKajDwpF2WZRFLFBWqtAKS8R4tEUuSyj5Gr7KjR7ReOe14q7tpRcbZt6BUqSU1s7d0JPSdX2VjX19MIhw4JuFMU2POb5j7QH4JF4KngzFj+qbfu5L7gnL+Jkn1kCtdrKz/GpXnG/jqWdWKXa7v3Ho+e+GB0xWdgaMBrhFyiqtt5TZf+6vhvLxZLOiG/QNIpi8WwqBv5r5TAzt3Q7UFm8jmWv0E7FIchjK7hG5dNBaRxFcZTrHd2P05WBy7J9KqONOSi/gQ/2v6bZL4m5dq1j8I8cQytcsKrU6dQzvWIXzjw+rCZjHwtCNxWz+0h/W38vw2cO1U4O52oUmr2iqfwUbx8rU0P9wbMQRwlCcwZ1zcTlHvctGbfFSkc7rQVt7kHMc76iH1TU4UrEhmtP+SQ8zeVicWPdVPSF2DX3waQjtqa4XeXQ7e0s/LS+FUaR73TlBml8YeQq381lyovLE1bbfN/kKIjT99lfVO9sDOKeRq+Ivn8JOwO3MfRkZ/EavHe+Rc6oeYshcZ8leHJtaVLo3xj7yv3efddN/anzKG0HvAoLW+tNo/riYrsJJhwqHmrLYeXGHgAAAAAAAAAAAAAAAAAAAAAAAAAAAAAAAAAAAAAAwF/xH8pDI+IQF6k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34" y="4191000"/>
            <a:ext cx="730327" cy="615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876" y="5049395"/>
            <a:ext cx="730327" cy="776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754" y="4244679"/>
            <a:ext cx="988901" cy="526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124929"/>
            <a:ext cx="581025" cy="6572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076526"/>
            <a:ext cx="1066800" cy="5035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9806" y="2831628"/>
            <a:ext cx="961938" cy="524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3000" y="1671206"/>
            <a:ext cx="2362200" cy="5769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9"/>
          <a:srcRect b="1089"/>
          <a:stretch/>
        </p:blipFill>
        <p:spPr>
          <a:xfrm>
            <a:off x="5421721" y="5049396"/>
            <a:ext cx="1896417" cy="7680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04752" y="149523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PL385 Unicode" panose="020B0709000202000203" pitchFamily="49" charset="0"/>
              </a:rPr>
              <a:t>a×b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12931" y="2292582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*x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5403" y="3124929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PL385 Unicode" panose="020B0709000202000203" pitchFamily="49" charset="0"/>
              </a:rPr>
              <a:t>x÷y</a:t>
            </a:r>
            <a:endParaRPr lang="en-US" sz="2000" dirty="0">
              <a:solidFill>
                <a:srgbClr val="C00000"/>
              </a:solidFill>
              <a:latin typeface="APL385 Unicode" panose="020B0709000202000203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31548" y="4124980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PL385 Unicode" panose="020B0709000202000203" pitchFamily="49" charset="0"/>
              </a:rPr>
              <a:t>b⍟a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12931" y="4945737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a*÷n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43348" y="1634912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Mat1 +.× Mat2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43348" y="229258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f g x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0788" y="3237039"/>
            <a:ext cx="1214137" cy="45243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343347" y="2864165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(</a:t>
            </a:r>
            <a:r>
              <a:rPr lang="en-US" dirty="0" err="1">
                <a:latin typeface="APL385 Unicode" panose="020B0709000202000203" pitchFamily="49" charset="0"/>
              </a:rPr>
              <a:t>f+g</a:t>
            </a:r>
            <a:r>
              <a:rPr lang="en-US" dirty="0">
                <a:latin typeface="APL385 Unicode" panose="020B0709000202000203" pitchFamily="49" charset="0"/>
              </a:rPr>
              <a:t>) x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69929" y="3551321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(3</a:t>
            </a:r>
            <a:r>
              <a:rPr lang="en-US" b="1" dirty="0">
                <a:latin typeface="APL385 Unicode" panose="020B0709000202000203" pitchFamily="49" charset="0"/>
              </a:rPr>
              <a:t>○</a:t>
            </a:r>
            <a:r>
              <a:rPr lang="en-US" dirty="0">
                <a:latin typeface="APL385 Unicode" panose="020B0709000202000203" pitchFamily="49" charset="0"/>
              </a:rPr>
              <a:t>x)*2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65307" y="4092185"/>
            <a:ext cx="1285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+/4×⍳6</a:t>
            </a:r>
            <a:br>
              <a:rPr lang="en-US" dirty="0">
                <a:latin typeface="APL385 Unicode" panose="020B0709000202000203" pitchFamily="49" charset="0"/>
              </a:rPr>
            </a:br>
            <a:r>
              <a:rPr lang="en-US" dirty="0">
                <a:latin typeface="APL385 Unicode" panose="020B0709000202000203" pitchFamily="49" charset="0"/>
              </a:rPr>
              <a:t>×/4×⍳6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14983" y="5815510"/>
            <a:ext cx="6053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PL385 Unicode" panose="020B0709000202000203" pitchFamily="49" charset="0"/>
              </a:rPr>
              <a:t>(2×a)÷⍨(-b)(+,-)0.5*⍨(b*2)-4×a×c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79766" y="5030922"/>
            <a:ext cx="689902" cy="8079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62892" y="3043713"/>
            <a:ext cx="320916" cy="88572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72189" y="1828169"/>
            <a:ext cx="7048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1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0.18646 -0.049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00156 -0.1247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05556E-6 -3.33333E-6 L -0.14774 -0.0055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6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07407E-6 L -0.16285 -0.0254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-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375 0.1034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0.12083 -0.0201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42" y="-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-0.0526 -0.0844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0.09253 -0.049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8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48148E-6 L -0.11649 -0.0796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-0.01643 L 0.26719 -0.1337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08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04149 -0.1314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-0.12986 -0.0083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3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Your 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5575" y="1546372"/>
            <a:ext cx="7632849" cy="4321075"/>
          </a:xfrm>
        </p:spPr>
        <p:txBody>
          <a:bodyPr>
            <a:normAutofit lnSpcReduction="10000"/>
          </a:bodyPr>
          <a:lstStyle/>
          <a:p>
            <a:r>
              <a:rPr lang="da-DK" sz="2000" dirty="0"/>
              <a:t>Historically, APL users have saved workspaces containing code and data as a single file</a:t>
            </a:r>
          </a:p>
          <a:p>
            <a:pPr lvl="1"/>
            <a:r>
              <a:rPr lang="da-DK" sz="1800" dirty="0"/>
              <a:t>Similar to an Excel Spreadsheet</a:t>
            </a:r>
          </a:p>
          <a:p>
            <a:pPr lvl="1"/>
            <a:r>
              <a:rPr lang="da-DK" sz="1800" dirty="0"/>
              <a:t>Takes a ”snapshot of the VM”</a:t>
            </a:r>
          </a:p>
          <a:p>
            <a:pPr lvl="1"/>
            <a:r>
              <a:rPr lang="da-DK" sz="1800" dirty="0"/>
              <a:t>Beware: also saves the execution stack if there is one</a:t>
            </a:r>
          </a:p>
          <a:p>
            <a:r>
              <a:rPr lang="da-DK" sz="2000" dirty="0"/>
              <a:t>Save your work using</a:t>
            </a:r>
            <a:br>
              <a:rPr lang="da-DK" sz="2000" dirty="0"/>
            </a:br>
            <a:r>
              <a:rPr lang="da-DK" sz="2000" dirty="0">
                <a:latin typeface="APL385 Unicode" panose="020B0709000202000203" pitchFamily="49" charset="0"/>
              </a:rPr>
              <a:t>   )save /path/mywsname[.dws]</a:t>
            </a:r>
          </a:p>
          <a:p>
            <a:r>
              <a:rPr lang="da-DK" sz="2000" dirty="0"/>
              <a:t>Load it again with</a:t>
            </a:r>
            <a:br>
              <a:rPr lang="da-DK" sz="2000" dirty="0"/>
            </a:br>
            <a:r>
              <a:rPr lang="da-DK" sz="2000" dirty="0">
                <a:latin typeface="APL385 Unicode" panose="020B0709000202000203" pitchFamily="49" charset="0"/>
              </a:rPr>
              <a:t>   )load /path/mywsname</a:t>
            </a:r>
          </a:p>
          <a:p>
            <a:r>
              <a:rPr lang="da-DK" sz="2000" dirty="0"/>
              <a:t>You can extract named objects from a workspace:</a:t>
            </a:r>
            <a:br>
              <a:rPr lang="da-DK" sz="2000" dirty="0"/>
            </a:br>
            <a:r>
              <a:rPr lang="da-DK" sz="2000" dirty="0">
                <a:latin typeface="APL385 Unicode" panose="020B0709000202000203" pitchFamily="49" charset="0"/>
              </a:rPr>
              <a:t>   )copy /path/mywsname foo goo x y</a:t>
            </a:r>
          </a:p>
          <a:p>
            <a:r>
              <a:rPr lang="da-DK" sz="2000" dirty="0"/>
              <a:t>Saved workspaces can have a ”latent expression” </a:t>
            </a:r>
            <a:r>
              <a:rPr lang="da-DK" sz="2000" dirty="0">
                <a:latin typeface="APL385 Unicode" panose="020B0709000202000203" pitchFamily="49" charset="0"/>
              </a:rPr>
              <a:t>⎕LX</a:t>
            </a:r>
            <a:r>
              <a:rPr lang="da-DK" sz="2000" dirty="0"/>
              <a:t>, which is executed when the workspace is loaded, unless you</a:t>
            </a:r>
            <a:br>
              <a:rPr lang="da-DK" sz="2000" dirty="0"/>
            </a:br>
            <a:r>
              <a:rPr lang="da-DK" sz="2000" dirty="0">
                <a:latin typeface="APL385 Unicode" panose="020B0709000202000203" pitchFamily="49" charset="0"/>
              </a:rPr>
              <a:t>   )xload /path/mywsname</a:t>
            </a:r>
          </a:p>
        </p:txBody>
      </p:sp>
    </p:spTree>
    <p:extLst>
      <p:ext uri="{BB962C8B-B14F-4D97-AF65-F5344CB8AC3E}">
        <p14:creationId xmlns:p14="http://schemas.microsoft.com/office/powerpoint/2010/main" val="344500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7360</TotalTime>
  <Words>882</Words>
  <Application>Microsoft Office PowerPoint</Application>
  <PresentationFormat>On-screen Show (4:3)</PresentationFormat>
  <Paragraphs>212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APL385 Unicode</vt:lpstr>
      <vt:lpstr>Arial</vt:lpstr>
      <vt:lpstr>Calibri</vt:lpstr>
      <vt:lpstr>Courier New</vt:lpstr>
      <vt:lpstr>Klavika Medium</vt:lpstr>
      <vt:lpstr>Old English Text MT</vt:lpstr>
      <vt:lpstr>Wingdings</vt:lpstr>
      <vt:lpstr>Office Theme</vt:lpstr>
      <vt:lpstr>Array Oriented  Functional Programming With Dyalog APL</vt:lpstr>
      <vt:lpstr>History of APL</vt:lpstr>
      <vt:lpstr>History of APL, continued</vt:lpstr>
      <vt:lpstr>Syntaxes of Mathematics</vt:lpstr>
      <vt:lpstr>Iverson Notation: Description of IBM\360 </vt:lpstr>
      <vt:lpstr>A Programming Language </vt:lpstr>
      <vt:lpstr>Linearization =&gt; APL\360</vt:lpstr>
      <vt:lpstr>A Programming Language  (for Mathematics)</vt:lpstr>
      <vt:lpstr>Saving Your Work</vt:lpstr>
      <vt:lpstr>Saving Your Work, continued</vt:lpstr>
      <vt:lpstr>Indexing and Partial Assignment</vt:lpstr>
      <vt:lpstr>Reading APL</vt:lpstr>
      <vt:lpstr>Reading APL</vt:lpstr>
      <vt:lpstr>Quirks that you may notice: </vt:lpstr>
      <vt:lpstr>Reading APL</vt:lpstr>
      <vt:lpstr>“Procedures” </vt:lpstr>
      <vt:lpstr>Procedures / Tradfns</vt:lpstr>
      <vt:lpstr>Procedures / Tradfns</vt:lpstr>
      <vt:lpstr>Procedures / Tradfns</vt:lpstr>
      <vt:lpstr>Errors</vt:lpstr>
      <vt:lpstr>Errors</vt:lpstr>
      <vt:lpstr>Error Trapping: Dfns</vt:lpstr>
      <vt:lpstr>Error Trapping: Tradfns</vt:lpstr>
      <vt:lpstr>Error Trapping: Tradfns</vt:lpstr>
      <vt:lpstr>System Functions</vt:lpstr>
      <vt:lpstr>Building Applications</vt:lpstr>
      <vt:lpstr>Star Wars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Smith</dc:creator>
  <cp:lastModifiedBy>Morten Kromberg</cp:lastModifiedBy>
  <cp:revision>57</cp:revision>
  <dcterms:created xsi:type="dcterms:W3CDTF">2016-07-29T08:25:06Z</dcterms:created>
  <dcterms:modified xsi:type="dcterms:W3CDTF">2016-10-16T01:09:07Z</dcterms:modified>
</cp:coreProperties>
</file>