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69" r:id="rId8"/>
    <p:sldId id="259" r:id="rId9"/>
    <p:sldId id="267" r:id="rId10"/>
    <p:sldId id="260" r:id="rId11"/>
    <p:sldId id="261" r:id="rId12"/>
    <p:sldId id="273" r:id="rId13"/>
    <p:sldId id="277" r:id="rId14"/>
    <p:sldId id="262" r:id="rId15"/>
    <p:sldId id="263" r:id="rId16"/>
    <p:sldId id="264" r:id="rId17"/>
    <p:sldId id="265" r:id="rId18"/>
    <p:sldId id="27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C9F283B-F684-41F0-A648-D85BF189E8D7}">
          <p14:sldIdLst/>
        </p14:section>
        <p14:section name="Untitled Section" id="{FBE9F3BE-D6B1-42F6-9A4A-D8B2EB0FCBC4}">
          <p14:sldIdLst>
            <p14:sldId id="256"/>
            <p14:sldId id="257"/>
            <p14:sldId id="258"/>
          </p14:sldIdLst>
        </p14:section>
        <p14:section name="Untitled Section" id="{E2602B32-06DB-4844-91E4-ADB14D8409A2}">
          <p14:sldIdLst>
            <p14:sldId id="274"/>
            <p14:sldId id="275"/>
            <p14:sldId id="276"/>
            <p14:sldId id="269"/>
            <p14:sldId id="259"/>
            <p14:sldId id="267"/>
            <p14:sldId id="260"/>
            <p14:sldId id="261"/>
            <p14:sldId id="273"/>
            <p14:sldId id="277"/>
            <p14:sldId id="262"/>
            <p14:sldId id="263"/>
            <p14:sldId id="264"/>
            <p14:sldId id="265"/>
            <p14:sldId id="27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19909"/>
            <a:ext cx="10363200" cy="509954"/>
          </a:xfrm>
        </p:spPr>
        <p:txBody>
          <a:bodyPr/>
          <a:lstStyle/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Subsidy Chain: Promising Transparency and Integrity in Government Fund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707" y="1529863"/>
            <a:ext cx="3970594" cy="552184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NUMBER: CBC-09</a:t>
            </a:r>
          </a:p>
          <a:p>
            <a:pPr algn="l"/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462808" y="1663499"/>
            <a:ext cx="5514292" cy="2373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pPr algn="l"/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Ms.Arshiya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Lubna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l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Engineering</a:t>
            </a:r>
          </a:p>
          <a:p>
            <a:pPr algn="l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PIP2001 Capstone Project</a:t>
            </a:r>
          </a:p>
          <a:p>
            <a:r>
              <a:rPr lang="en-GB" dirty="0"/>
              <a:t>VIVA-VOCE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55537"/>
              </p:ext>
            </p:extLst>
          </p:nvPr>
        </p:nvGraphicFramePr>
        <p:xfrm>
          <a:off x="1310052" y="1943101"/>
          <a:ext cx="5020410" cy="213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205">
                  <a:extLst>
                    <a:ext uri="{9D8B030D-6E8A-4147-A177-3AD203B41FA5}">
                      <a16:colId xmlns:a16="http://schemas.microsoft.com/office/drawing/2014/main" val="3652534192"/>
                    </a:ext>
                  </a:extLst>
                </a:gridCol>
                <a:gridCol w="2510205">
                  <a:extLst>
                    <a:ext uri="{9D8B030D-6E8A-4147-A177-3AD203B41FA5}">
                      <a16:colId xmlns:a16="http://schemas.microsoft.com/office/drawing/2014/main" val="2726391422"/>
                    </a:ext>
                  </a:extLst>
                </a:gridCol>
              </a:tblGrid>
              <a:tr h="427306">
                <a:tc>
                  <a:txBody>
                    <a:bodyPr/>
                    <a:lstStyle/>
                    <a:p>
                      <a:r>
                        <a:rPr lang="en-IN" dirty="0"/>
                        <a:t>ROLL</a:t>
                      </a:r>
                      <a:r>
                        <a:rPr lang="en-IN" baseline="0" dirty="0"/>
                        <a:t>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STUDENT</a:t>
                      </a:r>
                      <a:r>
                        <a:rPr lang="en-IN" baseline="0" dirty="0"/>
                        <a:t> 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12904"/>
                  </a:ext>
                </a:extLst>
              </a:tr>
              <a:tr h="427306">
                <a:tc>
                  <a:txBody>
                    <a:bodyPr/>
                    <a:lstStyle/>
                    <a:p>
                      <a:r>
                        <a:rPr lang="en-IN" dirty="0"/>
                        <a:t>20211CBC0039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 Harshitha Reddy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396776"/>
                  </a:ext>
                </a:extLst>
              </a:tr>
              <a:tr h="427306">
                <a:tc>
                  <a:txBody>
                    <a:bodyPr/>
                    <a:lstStyle/>
                    <a:p>
                      <a:r>
                        <a:rPr lang="en-IN" dirty="0"/>
                        <a:t>20211CBC0046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</a:t>
                      </a:r>
                      <a:r>
                        <a:rPr lang="en-IN" dirty="0" err="1"/>
                        <a:t>Dyamalli</a:t>
                      </a:r>
                      <a:r>
                        <a:rPr lang="en-IN" dirty="0"/>
                        <a:t>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28292"/>
                  </a:ext>
                </a:extLst>
              </a:tr>
              <a:tr h="427306">
                <a:tc>
                  <a:txBody>
                    <a:bodyPr/>
                    <a:lstStyle/>
                    <a:p>
                      <a:r>
                        <a:rPr lang="en-IN" dirty="0"/>
                        <a:t>20211CBC0049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Monica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53221"/>
                  </a:ext>
                </a:extLst>
              </a:tr>
              <a:tr h="427306">
                <a:tc>
                  <a:txBody>
                    <a:bodyPr/>
                    <a:lstStyle/>
                    <a:p>
                      <a:r>
                        <a:rPr lang="en-IN" dirty="0"/>
                        <a:t>20211CBC0061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Rupalagudi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Likhitha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823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A1F2DB1-26B6-30C6-CCB9-45F7AC115DE5}"/>
              </a:ext>
            </a:extLst>
          </p:cNvPr>
          <p:cNvSpPr txBox="1"/>
          <p:nvPr/>
        </p:nvSpPr>
        <p:spPr>
          <a:xfrm>
            <a:off x="633045" y="4171058"/>
            <a:ext cx="113177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CSE(Blockchain)                                                                                                                                                                     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1800" b="1" dirty="0" err="1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18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Dr.Pravintha</a:t>
            </a: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Raja                                                                                                                                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i="0" u="none" strike="noStrike" cap="none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Ms. Suma NG             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Sampath A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 /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AbdulKhadar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/ Mr. Md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</a:p>
          <a:p>
            <a:pPr lvl="0">
              <a:buClr>
                <a:srgbClr val="17365D"/>
              </a:buClr>
              <a:buSzPct val="100000"/>
            </a:pPr>
            <a:endParaRPr lang="en-US"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endParaRPr lang="en-US"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Transparency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Accountability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Beneficiaries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Fund Disbursement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Data Integrity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Public Trust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Collaboration</a:t>
            </a:r>
          </a:p>
          <a:p>
            <a:pPr marL="457200" indent="-457200" algn="just">
              <a:buFont typeface="Arial" pitchFamily="34" charset="0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469EB-FC21-F10A-D71F-242C7F05CBBB}"/>
              </a:ext>
            </a:extLst>
          </p:cNvPr>
          <p:cNvSpPr txBox="1"/>
          <p:nvPr/>
        </p:nvSpPr>
        <p:spPr>
          <a:xfrm>
            <a:off x="341907" y="1081378"/>
            <a:ext cx="113067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Subsidy Chain project includes key modules to ensure secure and transparent subsidy distribution: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1.Government Registration: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government agencies to register subsidy programs and store them on the blockchain for transparency.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2.Beneficiary Registration: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Verifies and registers eligible beneficiaries using government databases, securing their data on the blockchain.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3.Smart Contract Management: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subsidy distribution with predefined rules, reducing delays and corruption.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Subsidy Disbursement: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Transfers funds securely through the blockchain, making all transactions traceable.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Fund Tracking: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Beneficiaries can track the status of their subsidies in real-time.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Data Integrity: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data secure and tamper-proof using blockchain encryption.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Corruption Detection: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for suspicious activities and reports issues to prevent fraud.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3101-938B-E21D-ADD5-DC42F836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800" b="0" dirty="0">
                <a:effectLst/>
                <a:ea typeface="Times New Roman" panose="02020603050405020304" pitchFamily="18" charset="0"/>
              </a:rPr>
            </a:b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A14C-142A-0118-967C-38C4C82E0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09" y="1502229"/>
            <a:ext cx="5658245" cy="4167051"/>
          </a:xfrm>
        </p:spPr>
        <p:txBody>
          <a:bodyPr/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Entities and Their Roles: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Submits subsidy applications and tracks claim status.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Verifies eligibility, approves, and disburses subsidies.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transactions securely and automates the process through smart contracts.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63A48-8E59-6442-8472-397800E4F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10" y="1294957"/>
            <a:ext cx="4772090" cy="34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1631-1D88-DBCE-5388-7195F243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146919-F3A3-6E0E-2B9B-A7C96D44B4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0162" y="1223712"/>
            <a:ext cx="1050523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Interaction Flow</a:t>
            </a:r>
            <a:endParaRPr lang="en-IN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 → Government: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Farmers submit applications with eligibility and identity details.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→ Blockchain: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Government verifies and approves, triggering subsidy disbursement via smart contracts.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→ Farmer: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Farmers receive confirmation and can verify transactions on the blockchain.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 → Blockchain: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Farmers check transaction details and report issues if needed.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→ Blockchain: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Government audits blockchain records for transparency and accuracy.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4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C7A559-6CBF-F351-B5BF-09E57CAA6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685" y="1401888"/>
            <a:ext cx="8176846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Outcomes/Results Obtained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Transparency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Accountability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Access for Beneficiaries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Fraud: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Data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Subsidy Chain project uses blockchain to create a transparent, secure, and efficient subsidy distribution system.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processes through smart contracts, it eliminates corruption, minimizes delays, and ensures timely delivery of funds to beneficiaries.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allows real-time tracking of payments, enhances accountability, and fosters trust in the government’s subsidy programs, ultimately leading to a more fair and efficient distribution process for all parties involved.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Zheng et al., 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Technology: Applications and Use Cases,"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Industrial Information Integration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pp. 22-28, 2018.</a:t>
            </a:r>
          </a:p>
          <a:p>
            <a:pPr marL="0" lv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Alharbi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Public Sector Services: An Empirical Analysis,"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Information Management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52, pp. 102-113, 2020.</a:t>
            </a:r>
          </a:p>
          <a:p>
            <a:pPr marL="0" lv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Kshetri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"Can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Strengthen the Global Economy?"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Business Research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70, pp. 228-234, 2017.</a:t>
            </a:r>
          </a:p>
          <a:p>
            <a:pPr marL="0" lv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Treleaven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in Finance: A New Paradigm,"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and Telecommunications Law Review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23, no. 4, pp. 120-126, 2017.</a:t>
            </a:r>
          </a:p>
          <a:p>
            <a:pPr marL="0" lv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Omar et al., "Smart Contracts for Subsidy Distribution: A Case Study in Agricultural Finance,"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8, pp. 4230, 2021.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F17B-2A28-680F-0C73-F7C7B917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Publication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E1615-2248-8AD2-18AD-9853C1E55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69240"/>
            <a:ext cx="10668000" cy="3168074"/>
          </a:xfrm>
        </p:spPr>
      </p:pic>
    </p:spTree>
    <p:extLst>
      <p:ext uri="{BB962C8B-B14F-4D97-AF65-F5344CB8AC3E}">
        <p14:creationId xmlns:p14="http://schemas.microsoft.com/office/powerpoint/2010/main" val="215443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1377" y="1391478"/>
            <a:ext cx="4845385" cy="4556098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Subsidy Chain leverages blockchain technology, using the Polygon network and Solidity smart contracts, to create a transparent, immutable tracking system for government subsidies. This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every step of subsidy distribution is recorded and accessible.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verification processes, Subsidy Chain minimizes human error and fraud. Beneficiaries can track their subsidies, ensuring funds reach them as intended, thus enhancing trust and integrity in the system.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B217C75-5354-C0E7-FCD2-DD935D81E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238" y="2061720"/>
            <a:ext cx="5429239" cy="272729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F7E4D2-09AF-3292-4CE5-20A77FE6A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159450"/>
              </p:ext>
            </p:extLst>
          </p:nvPr>
        </p:nvGraphicFramePr>
        <p:xfrm>
          <a:off x="898497" y="1143000"/>
          <a:ext cx="10582303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089">
                  <a:extLst>
                    <a:ext uri="{9D8B030D-6E8A-4147-A177-3AD203B41FA5}">
                      <a16:colId xmlns:a16="http://schemas.microsoft.com/office/drawing/2014/main" val="794822385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96442040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836593764"/>
                    </a:ext>
                  </a:extLst>
                </a:gridCol>
                <a:gridCol w="1367624">
                  <a:extLst>
                    <a:ext uri="{9D8B030D-6E8A-4147-A177-3AD203B41FA5}">
                      <a16:colId xmlns:a16="http://schemas.microsoft.com/office/drawing/2014/main" val="3824002557"/>
                    </a:ext>
                  </a:extLst>
                </a:gridCol>
                <a:gridCol w="3306859">
                  <a:extLst>
                    <a:ext uri="{9D8B030D-6E8A-4147-A177-3AD203B41FA5}">
                      <a16:colId xmlns:a16="http://schemas.microsoft.com/office/drawing/2014/main" val="254437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     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    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   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  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3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            </a:t>
                      </a:r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       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Blockchain's Architectural Framework and Applications.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Zheng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     </a:t>
                      </a:r>
                    </a:p>
                    <a:p>
                      <a:pPr algn="just"/>
                      <a:r>
                        <a:rPr lang="en-IN" dirty="0"/>
                        <a:t> 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Blockchain’s decentralization and immutability create trust, addressing inefficiencies and corruption in traditional subsidy distribution systems.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2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           </a:t>
                      </a:r>
                    </a:p>
                    <a:p>
                      <a:pPr algn="just"/>
                      <a:r>
                        <a:rPr lang="en-IN" dirty="0"/>
                        <a:t>       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Blockchain Implementation in Public Sector Services.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Alharbi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Blockchain improves transparency, reduces fraud, and enhances accountability in public services through real-time tracking of funds.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0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CC132A-557F-A518-2665-3BA127C4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36464"/>
              </p:ext>
            </p:extLst>
          </p:nvPr>
        </p:nvGraphicFramePr>
        <p:xfrm>
          <a:off x="739471" y="1073426"/>
          <a:ext cx="10789921" cy="492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280">
                  <a:extLst>
                    <a:ext uri="{9D8B030D-6E8A-4147-A177-3AD203B41FA5}">
                      <a16:colId xmlns:a16="http://schemas.microsoft.com/office/drawing/2014/main" val="3417557178"/>
                    </a:ext>
                  </a:extLst>
                </a:gridCol>
                <a:gridCol w="2272802">
                  <a:extLst>
                    <a:ext uri="{9D8B030D-6E8A-4147-A177-3AD203B41FA5}">
                      <a16:colId xmlns:a16="http://schemas.microsoft.com/office/drawing/2014/main" val="2360027869"/>
                    </a:ext>
                  </a:extLst>
                </a:gridCol>
                <a:gridCol w="2224953">
                  <a:extLst>
                    <a:ext uri="{9D8B030D-6E8A-4147-A177-3AD203B41FA5}">
                      <a16:colId xmlns:a16="http://schemas.microsoft.com/office/drawing/2014/main" val="1375487578"/>
                    </a:ext>
                  </a:extLst>
                </a:gridCol>
                <a:gridCol w="956970">
                  <a:extLst>
                    <a:ext uri="{9D8B030D-6E8A-4147-A177-3AD203B41FA5}">
                      <a16:colId xmlns:a16="http://schemas.microsoft.com/office/drawing/2014/main" val="1891411462"/>
                    </a:ext>
                  </a:extLst>
                </a:gridCol>
                <a:gridCol w="4130916">
                  <a:extLst>
                    <a:ext uri="{9D8B030D-6E8A-4147-A177-3AD203B41FA5}">
                      <a16:colId xmlns:a16="http://schemas.microsoft.com/office/drawing/2014/main" val="2463222801"/>
                    </a:ext>
                  </a:extLst>
                </a:gridCol>
              </a:tblGrid>
              <a:tr h="530948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65433"/>
                  </a:ext>
                </a:extLst>
              </a:tr>
              <a:tr h="1483531"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       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  <a:p>
                      <a:pPr algn="just"/>
                      <a:r>
                        <a:rPr lang="en-US" dirty="0"/>
                        <a:t>Blockchain’s Role in Public Finance Transparency.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  </a:t>
                      </a:r>
                      <a:r>
                        <a:rPr lang="en-IN" dirty="0" err="1"/>
                        <a:t>Kshetri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Blockchain helps mitigate corruption in subsidy programs, especially in programs targeting low-income households, by improving transparency.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08818"/>
                  </a:ext>
                </a:extLst>
              </a:tr>
              <a:tr h="1724171"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       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/>
                    </a:p>
                    <a:p>
                      <a:pPr algn="just"/>
                      <a:r>
                        <a:rPr lang="en-US" dirty="0"/>
                        <a:t>Financial Flow Transparency with Blockchain.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  </a:t>
                      </a:r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  </a:t>
                      </a:r>
                      <a:r>
                        <a:rPr lang="en-IN" dirty="0" err="1"/>
                        <a:t>Treleaven</a:t>
                      </a:r>
                      <a:r>
                        <a:rPr lang="en-IN" dirty="0"/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Blockchain's ability to trace financial flows enhances accountability and transparency, deterring fraud in subsidy distribution.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00504"/>
                  </a:ext>
                </a:extLst>
              </a:tr>
              <a:tr h="1167305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        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Blockchain in Agricultural Finance: A Case Study.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Omar et al.</a:t>
                      </a: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Smart contracts automate subsidy disbursement, ensuring funds are used as intended, thus increasing subsidy program efficacy.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216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81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52C6A6-A2CC-E72A-7FE3-33582EB00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56198"/>
              </p:ext>
            </p:extLst>
          </p:nvPr>
        </p:nvGraphicFramePr>
        <p:xfrm>
          <a:off x="652007" y="1065475"/>
          <a:ext cx="10829675" cy="4882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88">
                  <a:extLst>
                    <a:ext uri="{9D8B030D-6E8A-4147-A177-3AD203B41FA5}">
                      <a16:colId xmlns:a16="http://schemas.microsoft.com/office/drawing/2014/main" val="603675704"/>
                    </a:ext>
                  </a:extLst>
                </a:gridCol>
                <a:gridCol w="2735248">
                  <a:extLst>
                    <a:ext uri="{9D8B030D-6E8A-4147-A177-3AD203B41FA5}">
                      <a16:colId xmlns:a16="http://schemas.microsoft.com/office/drawing/2014/main" val="3381717425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1330966471"/>
                    </a:ext>
                  </a:extLst>
                </a:gridCol>
                <a:gridCol w="1168842">
                  <a:extLst>
                    <a:ext uri="{9D8B030D-6E8A-4147-A177-3AD203B41FA5}">
                      <a16:colId xmlns:a16="http://schemas.microsoft.com/office/drawing/2014/main" val="2924471586"/>
                    </a:ext>
                  </a:extLst>
                </a:gridCol>
                <a:gridCol w="3904089">
                  <a:extLst>
                    <a:ext uri="{9D8B030D-6E8A-4147-A177-3AD203B41FA5}">
                      <a16:colId xmlns:a16="http://schemas.microsoft.com/office/drawing/2014/main" val="361181105"/>
                    </a:ext>
                  </a:extLst>
                </a:gridCol>
              </a:tblGrid>
              <a:tr h="492981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33862"/>
                  </a:ext>
                </a:extLst>
              </a:tr>
              <a:tr h="1164865"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  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Empirical Analysis of Blockchain’s Impact on Public Finance.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Hassan &amp; Kyriakou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Blockchain reduces transaction costs and enhances fund distribution efficiency, making it particularly useful for managing subsidies.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93130"/>
                  </a:ext>
                </a:extLst>
              </a:tr>
              <a:tr h="1164865"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  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Designing </a:t>
                      </a:r>
                      <a:r>
                        <a:rPr lang="en-US" dirty="0" err="1"/>
                        <a:t>DApps</a:t>
                      </a:r>
                      <a:r>
                        <a:rPr lang="en-US" dirty="0"/>
                        <a:t> for Transparency in the Public Sector.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 </a:t>
                      </a:r>
                    </a:p>
                    <a:p>
                      <a:pPr algn="just"/>
                      <a:r>
                        <a:rPr lang="en-IN" dirty="0"/>
                        <a:t>Alvarez &amp; K. 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Successful blockchain integration in public finance requires careful planning, addressing technological, organizational, and regulatory challenges.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6528"/>
                  </a:ext>
                </a:extLst>
              </a:tr>
              <a:tr h="1164865"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   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Legal and Regulatory Challenges in Blockchain Integration.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Cai &amp; Zhu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 supportive legal framework is essential for the successful implementation of blockchain applications in public finance.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58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30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EAEB5A-F029-E3EF-CECF-6B14C5FCA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753397"/>
              </p:ext>
            </p:extLst>
          </p:nvPr>
        </p:nvGraphicFramePr>
        <p:xfrm>
          <a:off x="780552" y="711642"/>
          <a:ext cx="10630895" cy="515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871">
                  <a:extLst>
                    <a:ext uri="{9D8B030D-6E8A-4147-A177-3AD203B41FA5}">
                      <a16:colId xmlns:a16="http://schemas.microsoft.com/office/drawing/2014/main" val="854783808"/>
                    </a:ext>
                  </a:extLst>
                </a:gridCol>
                <a:gridCol w="2393343">
                  <a:extLst>
                    <a:ext uri="{9D8B030D-6E8A-4147-A177-3AD203B41FA5}">
                      <a16:colId xmlns:a16="http://schemas.microsoft.com/office/drawing/2014/main" val="1092217501"/>
                    </a:ext>
                  </a:extLst>
                </a:gridCol>
                <a:gridCol w="2019631">
                  <a:extLst>
                    <a:ext uri="{9D8B030D-6E8A-4147-A177-3AD203B41FA5}">
                      <a16:colId xmlns:a16="http://schemas.microsoft.com/office/drawing/2014/main" val="984290712"/>
                    </a:ext>
                  </a:extLst>
                </a:gridCol>
                <a:gridCol w="1296063">
                  <a:extLst>
                    <a:ext uri="{9D8B030D-6E8A-4147-A177-3AD203B41FA5}">
                      <a16:colId xmlns:a16="http://schemas.microsoft.com/office/drawing/2014/main" val="2803564234"/>
                    </a:ext>
                  </a:extLst>
                </a:gridCol>
                <a:gridCol w="3267987">
                  <a:extLst>
                    <a:ext uri="{9D8B030D-6E8A-4147-A177-3AD203B41FA5}">
                      <a16:colId xmlns:a16="http://schemas.microsoft.com/office/drawing/2014/main" val="3404266773"/>
                    </a:ext>
                  </a:extLst>
                </a:gridCol>
              </a:tblGrid>
              <a:tr h="870668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256070"/>
                  </a:ext>
                </a:extLst>
              </a:tr>
              <a:tr h="2083241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      </a:t>
                      </a:r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         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US" dirty="0"/>
                        <a:t>Blockchain in Social Welfare Programs.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Kumar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   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Blockchain </a:t>
                      </a:r>
                      <a:r>
                        <a:rPr lang="en-US" dirty="0" err="1"/>
                        <a:t>DApps</a:t>
                      </a:r>
                      <a:r>
                        <a:rPr lang="en-US" dirty="0"/>
                        <a:t> empower beneficiaries by providing transparency in subsidy distribution, reducing fraud, and fostering trust among citizens.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94058"/>
                  </a:ext>
                </a:extLst>
              </a:tr>
              <a:tr h="2202072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 </a:t>
                      </a:r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         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Blockchain for Government Fund Transparency: A Critical Assessment.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 Zhao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  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Blockchain can revolutionize government fund management by enhancing transparency and integrity in subsidy distribution systems.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2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7053"/>
            <a:ext cx="10668000" cy="4873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81455"/>
            <a:ext cx="10668000" cy="501454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methods of government subsidy distribution predominantly rely on traditional approaches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Databases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Processing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Traceability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Beneficiary Engagement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Inflexibility to Adapt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Administrative Costs</a:t>
            </a:r>
            <a:br>
              <a:rPr lang="en-IN" dirty="0"/>
            </a:br>
            <a:br>
              <a:rPr lang="en-IN" dirty="0"/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84662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5628-7244-AAF8-B07B-56F2654D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System Architecture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Agencies: Initiate and record disbursements.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Contracts: Automate rules on the Polygon blockchain.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Beneficiaries: Users tracking fund status via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Workflow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Agencies create subsidy programs; beneficiaries apply with verified credentials.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Approved programs deploy smart contracts with eligibility criteria.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Funds are released to verified beneficiaries' wallets after eligibility checks.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Beneficiaries monitor real-time subsidy status, enhancing transparency.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43C9-E096-DA2E-459E-A4C89501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Methodology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565811-7B21-3349-B1B3-E86F84F7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Smart contracts handle fund release based on predefined conditions, reducing manual intervention.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 transactions are recorded on the blockchain, ensuring public verifiability and accountability.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Dashboards track programs, and beneficiaries receive instant notifications about their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encryption for transaction security while maintaining privacy for sensitive data.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3002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444</TotalTime>
  <Words>1318</Words>
  <Application>Microsoft Office PowerPoint</Application>
  <PresentationFormat>Widescreen</PresentationFormat>
  <Paragraphs>247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Bookman Old Style</vt:lpstr>
      <vt:lpstr>Cambria</vt:lpstr>
      <vt:lpstr>Times New Roman</vt:lpstr>
      <vt:lpstr>Verdana</vt:lpstr>
      <vt:lpstr>Bioinformatics</vt:lpstr>
      <vt:lpstr>       Subsidy Chain: Promising Transparency and Integrity in Government Fund Distribution</vt:lpstr>
      <vt:lpstr>Introduction</vt:lpstr>
      <vt:lpstr>Literature Review</vt:lpstr>
      <vt:lpstr>PowerPoint Presentation</vt:lpstr>
      <vt:lpstr>PowerPoint Presentation</vt:lpstr>
      <vt:lpstr>PowerPoint Presentation</vt:lpstr>
      <vt:lpstr>Research Gaps Identified</vt:lpstr>
      <vt:lpstr>Proposed Methodology</vt:lpstr>
      <vt:lpstr>Proposed Methodology</vt:lpstr>
      <vt:lpstr>Objectives</vt:lpstr>
      <vt:lpstr>Methodology/Modules</vt:lpstr>
      <vt:lpstr>  </vt:lpstr>
      <vt:lpstr>PowerPoint Presentation</vt:lpstr>
      <vt:lpstr>Timeline of Project</vt:lpstr>
      <vt:lpstr>Outcomes/Results Obtained</vt:lpstr>
      <vt:lpstr>Conclusion</vt:lpstr>
      <vt:lpstr>References</vt:lpstr>
      <vt:lpstr>Publication Details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Kushal Naidu</cp:lastModifiedBy>
  <cp:revision>26</cp:revision>
  <dcterms:created xsi:type="dcterms:W3CDTF">2023-03-16T03:26:27Z</dcterms:created>
  <dcterms:modified xsi:type="dcterms:W3CDTF">2025-01-12T08:53:28Z</dcterms:modified>
</cp:coreProperties>
</file>