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7"/>
  </p:notesMasterIdLst>
  <p:sldIdLst>
    <p:sldId id="256" r:id="rId2"/>
    <p:sldId id="301" r:id="rId3"/>
    <p:sldId id="257" r:id="rId4"/>
    <p:sldId id="269" r:id="rId5"/>
    <p:sldId id="282" r:id="rId6"/>
    <p:sldId id="283" r:id="rId7"/>
    <p:sldId id="287" r:id="rId8"/>
    <p:sldId id="288" r:id="rId9"/>
    <p:sldId id="289" r:id="rId10"/>
    <p:sldId id="275" r:id="rId11"/>
    <p:sldId id="276" r:id="rId12"/>
    <p:sldId id="328" r:id="rId13"/>
    <p:sldId id="329" r:id="rId14"/>
    <p:sldId id="327" r:id="rId15"/>
    <p:sldId id="296" r:id="rId16"/>
    <p:sldId id="280" r:id="rId17"/>
    <p:sldId id="330" r:id="rId18"/>
    <p:sldId id="331" r:id="rId19"/>
    <p:sldId id="332" r:id="rId20"/>
    <p:sldId id="297" r:id="rId21"/>
    <p:sldId id="299" r:id="rId22"/>
    <p:sldId id="281" r:id="rId23"/>
    <p:sldId id="265" r:id="rId24"/>
    <p:sldId id="300" r:id="rId25"/>
    <p:sldId id="266"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94660"/>
  </p:normalViewPr>
  <p:slideViewPr>
    <p:cSldViewPr snapToGrid="0">
      <p:cViewPr varScale="1">
        <p:scale>
          <a:sx n="43" d="100"/>
          <a:sy n="43" d="100"/>
        </p:scale>
        <p:origin x="120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128285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030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90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198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6875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75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28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PSCS2</a:t>
            </a:r>
            <a:r>
              <a:rPr lang="en-US" altLang="en-GB" dirty="0">
                <a:solidFill>
                  <a:schemeClr val="tx1"/>
                </a:solidFill>
                <a:latin typeface="Cambria" panose="02040503050406030204" pitchFamily="18" charset="0"/>
                <a:ea typeface="Cambria" panose="02040503050406030204" pitchFamily="18" charset="0"/>
              </a:rPr>
              <a:t>15</a:t>
            </a:r>
            <a:r>
              <a:rPr lang="en-GB" dirty="0">
                <a:solidFill>
                  <a:schemeClr val="tx1"/>
                </a:solidFill>
                <a:latin typeface="Cambria" panose="02040503050406030204" pitchFamily="18" charset="0"/>
                <a:ea typeface="Cambria" panose="02040503050406030204" pitchFamily="18" charset="0"/>
              </a:rPr>
              <a:t>-</a:t>
            </a:r>
            <a:r>
              <a:rPr lang="en-GB" dirty="0">
                <a:solidFill>
                  <a:schemeClr val="tx1"/>
                </a:solidFill>
                <a:latin typeface="Times New Roman" panose="02020603050405020304" pitchFamily="18" charset="0"/>
                <a:cs typeface="Times New Roman" panose="02020603050405020304" pitchFamily="18" charset="0"/>
                <a:sym typeface="+mn-ea"/>
              </a:rPr>
              <a:t> Subsidy Chain: Promising Transparency and Integrity in Government Fund Distribution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CBC-0</a:t>
            </a:r>
            <a:r>
              <a:rPr lang="en-US" altLang="en-GB" dirty="0">
                <a:latin typeface="Cambria" panose="02040503050406030204" pitchFamily="18" charset="0"/>
                <a:ea typeface="Cambria" panose="02040503050406030204" pitchFamily="18" charset="0"/>
              </a:rPr>
              <a:t>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custDataLst>
              <p:tags r:id="rId1"/>
            </p:custDataLst>
          </p:nvPr>
        </p:nvGraphicFramePr>
        <p:xfrm>
          <a:off x="553085" y="2438400"/>
          <a:ext cx="5418455" cy="2194620"/>
        </p:xfrm>
        <a:graphic>
          <a:graphicData uri="http://schemas.openxmlformats.org/drawingml/2006/table">
            <a:tbl>
              <a:tblPr firstRow="1" bandRow="1">
                <a:noFill/>
                <a:tableStyleId>{57690726-49DA-4552-BDEB-330DD8EA8BD9}</a:tableStyleId>
              </a:tblPr>
              <a:tblGrid>
                <a:gridCol w="2084705"/>
                <a:gridCol w="3333750"/>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Font typeface="+mj-lt"/>
                        <a:buNone/>
                      </a:pPr>
                      <a:r>
                        <a:rPr lang="en-US" sz="1800" u="none" strike="noStrike" cap="none" dirty="0">
                          <a:solidFill>
                            <a:schemeClr val="tx1">
                              <a:lumMod val="95000"/>
                              <a:lumOff val="5000"/>
                            </a:schemeClr>
                          </a:solidFill>
                        </a:rPr>
                        <a:t>20211CBC0046</a:t>
                      </a:r>
                      <a:endParaRPr sz="1800" u="none" strike="noStrike" cap="none" dirty="0">
                        <a:solidFill>
                          <a:schemeClr val="tx1">
                            <a:lumMod val="95000"/>
                            <a:lumOff val="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DYAMALLI. K</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r>
                        <a:rPr lang="en-US" sz="1800" u="none" strike="noStrike" cap="none" dirty="0"/>
                        <a:t>20211CBC0049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MONICA. 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r>
                        <a:rPr lang="en-US" sz="1800" u="none" strike="noStrike" cap="none" dirty="0"/>
                        <a:t>20211CBC0039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Y.HARSHITHA REDDY</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r>
                        <a:rPr lang="en-US" sz="1800" u="none" strike="noStrike" cap="none" dirty="0"/>
                        <a:t>20211CBC0061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RUPALAGUDDI LIKHITHA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 ARSHIYA LUBNA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VIVA-VOCE</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COMPUTER SCIENCE AND ENGINEERING(BLOCKCHAIN)</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 PRAVINTHA RAJA</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SUMA GOWDA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endParaRPr lang="en-IN" dirty="0"/>
          </a:p>
        </p:txBody>
      </p:sp>
      <p:sp>
        <p:nvSpPr>
          <p:cNvPr id="3" name="Text Placeholder 2"/>
          <p:cNvSpPr>
            <a:spLocks noGrp="1"/>
          </p:cNvSpPr>
          <p:nvPr>
            <p:ph type="body" idx="1"/>
          </p:nvPr>
        </p:nvSpPr>
        <p:spPr>
          <a:xfrm>
            <a:off x="812800" y="1248697"/>
            <a:ext cx="10415639" cy="4650658"/>
          </a:xfrm>
        </p:spPr>
        <p:txBody>
          <a:bodyPr>
            <a:normAutofit/>
          </a:bodyPr>
          <a:lstStyle/>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mn-ea"/>
              </a:rPr>
              <a:t>Automation</a:t>
            </a:r>
            <a:r>
              <a:rPr lang="en-US" sz="2800" dirty="0">
                <a:latin typeface="Times New Roman" panose="02020603050405020304" pitchFamily="18" charset="0"/>
                <a:cs typeface="Times New Roman" panose="02020603050405020304" pitchFamily="18" charset="0"/>
                <a:sym typeface="+mn-ea"/>
              </a:rPr>
              <a:t>: Smart contracts handle fund release based on predefined conditions, reducing manual intervention.</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mn-ea"/>
              </a:rPr>
              <a:t>Transparency</a:t>
            </a:r>
            <a:r>
              <a:rPr lang="en-US" sz="2800" dirty="0">
                <a:latin typeface="Times New Roman" panose="02020603050405020304" pitchFamily="18" charset="0"/>
                <a:cs typeface="Times New Roman" panose="02020603050405020304" pitchFamily="18" charset="0"/>
                <a:sym typeface="+mn-ea"/>
              </a:rPr>
              <a:t>: All transactions are recorded on the blockchain, ensuring public verifiability and accountability.</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mn-ea"/>
              </a:rPr>
              <a:t>Real-Time Monitoring</a:t>
            </a:r>
            <a:r>
              <a:rPr lang="en-US" sz="2800" dirty="0">
                <a:latin typeface="Times New Roman" panose="02020603050405020304" pitchFamily="18" charset="0"/>
                <a:cs typeface="Times New Roman" panose="02020603050405020304" pitchFamily="18" charset="0"/>
                <a:sym typeface="+mn-ea"/>
              </a:rPr>
              <a:t>: Dashboards track programs, and beneficiaries receive instant notifications about their applications.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mn-ea"/>
              </a:rPr>
              <a:t>Security</a:t>
            </a:r>
            <a:r>
              <a:rPr lang="en-US" sz="2800" dirty="0">
                <a:latin typeface="Times New Roman" panose="02020603050405020304" pitchFamily="18" charset="0"/>
                <a:cs typeface="Times New Roman" panose="02020603050405020304" pitchFamily="18" charset="0"/>
                <a:sym typeface="+mn-ea"/>
              </a:rPr>
              <a:t>: Uses encryption for transaction security while maintaining privacy for sensitive data.</a:t>
            </a:r>
            <a:endParaRPr lang="en-US" sz="2800" dirty="0">
              <a:latin typeface="Times New Roman" panose="02020603050405020304" pitchFamily="18" charset="0"/>
              <a:cs typeface="Times New Roman" panose="02020603050405020304" pitchFamily="18" charset="0"/>
            </a:endParaRPr>
          </a:p>
          <a:p>
            <a:pPr marL="76200" indent="0" algn="just">
              <a:buNone/>
            </a:pPr>
            <a:endParaRPr lang="en-IN" sz="2800" dirty="0">
              <a:latin typeface="Times New Roman" panose="02020603050405020304" pitchFamily="18" charset="0"/>
              <a:cs typeface="Times New Roman" panose="02020603050405020304" pitchFamily="18" charset="0"/>
            </a:endParaRPr>
          </a:p>
          <a:p>
            <a:pPr marL="76200" indent="0" algn="just">
              <a:buNone/>
            </a:pPr>
            <a:endParaRPr lang="en-IN" sz="2800"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IN" dirty="0"/>
          </a:p>
        </p:txBody>
      </p:sp>
      <p:sp>
        <p:nvSpPr>
          <p:cNvPr id="3" name="Text Placeholder 2"/>
          <p:cNvSpPr>
            <a:spLocks noGrp="1"/>
          </p:cNvSpPr>
          <p:nvPr>
            <p:ph type="body"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sym typeface="+mn-ea"/>
              </a:rPr>
              <a:t>1. System Architecture</a:t>
            </a:r>
            <a:endParaRPr lang="en-US"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sym typeface="+mn-ea"/>
              </a:rPr>
              <a:t>Components</a:t>
            </a:r>
            <a:r>
              <a:rPr lang="en-US"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Government Agencies: Initiate and record disbursements.</a:t>
            </a:r>
            <a:endParaRPr lang="en-US" sz="24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Smart Contracts: Automate rules on the Polygon blockchain.</a:t>
            </a:r>
            <a:endParaRPr lang="en-US" sz="24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Beneficiaries: Users tracking fund status via </a:t>
            </a:r>
            <a:r>
              <a:rPr lang="en-US" sz="2400" dirty="0" err="1">
                <a:latin typeface="Times New Roman" panose="02020603050405020304" pitchFamily="18" charset="0"/>
                <a:cs typeface="Times New Roman" panose="02020603050405020304" pitchFamily="18" charset="0"/>
                <a:sym typeface="+mn-ea"/>
              </a:rPr>
              <a:t>DApp</a:t>
            </a:r>
            <a:r>
              <a:rPr lang="en-US"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a:p>
            <a:pPr marL="457200" lvl="1"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sym typeface="+mn-ea"/>
              </a:rPr>
              <a:t>2. Workflow</a:t>
            </a:r>
            <a:endParaRPr lang="en-US"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Phase 1: Agencies create subsidy programs; beneficiaries apply with verified credentials.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Phase 2: Approved programs deploy smart contracts with eligibility criteria.</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Phase 3: Funds are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ym typeface="+mn-ea"/>
              </a:rPr>
              <a:t>Methodology/Modules</a:t>
            </a:r>
            <a:endParaRPr lang="en-US"/>
          </a:p>
        </p:txBody>
      </p:sp>
      <p:sp>
        <p:nvSpPr>
          <p:cNvPr id="3" name="Text Placeholder 2"/>
          <p:cNvSpPr>
            <a:spLocks noGrp="1"/>
          </p:cNvSpPr>
          <p:nvPr>
            <p:ph type="body" idx="1"/>
          </p:nvPr>
        </p:nvSpPr>
        <p:spPr/>
        <p:txBody>
          <a:bodyPr>
            <a:noAutofit/>
          </a:bodyPr>
          <a:lstStyle/>
          <a:p>
            <a:pPr algn="just"/>
            <a:r>
              <a:rPr lang="en-US" sz="1700" dirty="0">
                <a:latin typeface="Arial" panose="020B0604020202020204" pitchFamily="34" charset="0"/>
                <a:cs typeface="Arial" panose="020B0604020202020204" pitchFamily="34" charset="0"/>
                <a:sym typeface="+mn-ea"/>
              </a:rPr>
              <a:t>The Subsidy Chain project includes key modules to ensure secure and transparent subsidy distribution:</a:t>
            </a:r>
            <a:endParaRPr lang="en-US" sz="1700" dirty="0">
              <a:latin typeface="Arial" panose="020B0604020202020204" pitchFamily="34" charset="0"/>
              <a:cs typeface="Arial" panose="020B0604020202020204" pitchFamily="34" charset="0"/>
            </a:endParaRPr>
          </a:p>
          <a:p>
            <a:pPr algn="just"/>
            <a:endParaRPr lang="en-US" sz="1700" dirty="0">
              <a:latin typeface="Arial" panose="020B0604020202020204" pitchFamily="34" charset="0"/>
              <a:cs typeface="Arial" panose="020B0604020202020204" pitchFamily="34" charset="0"/>
            </a:endParaRPr>
          </a:p>
          <a:p>
            <a:pPr algn="just"/>
            <a:r>
              <a:rPr lang="en-US" sz="1700" b="1" dirty="0">
                <a:latin typeface="Arial" panose="020B0604020202020204" pitchFamily="34" charset="0"/>
                <a:cs typeface="Arial" panose="020B0604020202020204" pitchFamily="34" charset="0"/>
                <a:sym typeface="+mn-ea"/>
              </a:rPr>
              <a:t>1.Government Registration: </a:t>
            </a:r>
            <a:r>
              <a:rPr lang="en-US" sz="1700" dirty="0">
                <a:latin typeface="Arial" panose="020B0604020202020204" pitchFamily="34" charset="0"/>
                <a:cs typeface="Arial" panose="020B0604020202020204" pitchFamily="34" charset="0"/>
                <a:sym typeface="+mn-ea"/>
              </a:rPr>
              <a:t>Allows government agencies to register subsidy programs and store them on the blockchain for transparency.</a:t>
            </a:r>
            <a:endParaRPr lang="en-US" sz="1700" dirty="0">
              <a:latin typeface="Arial" panose="020B0604020202020204" pitchFamily="34" charset="0"/>
              <a:cs typeface="Arial" panose="020B0604020202020204" pitchFamily="34" charset="0"/>
            </a:endParaRPr>
          </a:p>
          <a:p>
            <a:pPr algn="just"/>
            <a:r>
              <a:rPr lang="en-US" sz="1700" b="1" dirty="0">
                <a:latin typeface="Arial" panose="020B0604020202020204" pitchFamily="34" charset="0"/>
                <a:cs typeface="Arial" panose="020B0604020202020204" pitchFamily="34" charset="0"/>
                <a:sym typeface="+mn-ea"/>
              </a:rPr>
              <a:t>2.Beneficiary Registration: </a:t>
            </a:r>
            <a:r>
              <a:rPr lang="en-US" sz="1700" dirty="0">
                <a:latin typeface="Arial" panose="020B0604020202020204" pitchFamily="34" charset="0"/>
                <a:cs typeface="Arial" panose="020B0604020202020204" pitchFamily="34" charset="0"/>
                <a:sym typeface="+mn-ea"/>
              </a:rPr>
              <a:t>Verifies and registers eligible beneficiaries using government databases, securing their data on the blockchain.</a:t>
            </a:r>
            <a:endParaRPr lang="en-US" sz="1700" dirty="0">
              <a:latin typeface="Arial" panose="020B0604020202020204" pitchFamily="34" charset="0"/>
              <a:cs typeface="Arial" panose="020B0604020202020204" pitchFamily="34" charset="0"/>
            </a:endParaRPr>
          </a:p>
          <a:p>
            <a:pPr algn="just"/>
            <a:r>
              <a:rPr lang="en-US" sz="1700" b="1" dirty="0">
                <a:latin typeface="Arial" panose="020B0604020202020204" pitchFamily="34" charset="0"/>
                <a:cs typeface="Arial" panose="020B0604020202020204" pitchFamily="34" charset="0"/>
                <a:sym typeface="+mn-ea"/>
              </a:rPr>
              <a:t>3.Smart Contract Management: </a:t>
            </a:r>
            <a:r>
              <a:rPr lang="en-US" sz="1700" dirty="0">
                <a:latin typeface="Arial" panose="020B0604020202020204" pitchFamily="34" charset="0"/>
                <a:cs typeface="Arial" panose="020B0604020202020204" pitchFamily="34" charset="0"/>
                <a:sym typeface="+mn-ea"/>
              </a:rPr>
              <a:t>Automates subsidy distribution with predefined rules, reducing delays and corruption.</a:t>
            </a:r>
            <a:endParaRPr lang="en-US" sz="1700" dirty="0">
              <a:latin typeface="Arial" panose="020B0604020202020204" pitchFamily="34" charset="0"/>
              <a:cs typeface="Arial" panose="020B0604020202020204" pitchFamily="34" charset="0"/>
            </a:endParaRPr>
          </a:p>
          <a:p>
            <a:pPr algn="just"/>
            <a:r>
              <a:rPr lang="en-US" sz="1700" b="1" dirty="0">
                <a:latin typeface="Arial" panose="020B0604020202020204" pitchFamily="34" charset="0"/>
                <a:cs typeface="Arial" panose="020B0604020202020204" pitchFamily="34" charset="0"/>
                <a:sym typeface="+mn-ea"/>
              </a:rPr>
              <a:t>4. Subsidy Disbursement: </a:t>
            </a:r>
            <a:r>
              <a:rPr lang="en-US" sz="1700" dirty="0">
                <a:latin typeface="Arial" panose="020B0604020202020204" pitchFamily="34" charset="0"/>
                <a:cs typeface="Arial" panose="020B0604020202020204" pitchFamily="34" charset="0"/>
                <a:sym typeface="+mn-ea"/>
              </a:rPr>
              <a:t>Transfers funds securely through the blockchain, making all transactions traceable.</a:t>
            </a:r>
            <a:endParaRPr lang="en-US" sz="1700" dirty="0">
              <a:latin typeface="Arial" panose="020B0604020202020204" pitchFamily="34" charset="0"/>
              <a:cs typeface="Arial" panose="020B0604020202020204" pitchFamily="34" charset="0"/>
            </a:endParaRPr>
          </a:p>
          <a:p>
            <a:pPr algn="just"/>
            <a:r>
              <a:rPr lang="en-US" sz="1700" b="1" dirty="0">
                <a:latin typeface="Arial" panose="020B0604020202020204" pitchFamily="34" charset="0"/>
                <a:cs typeface="Arial" panose="020B0604020202020204" pitchFamily="34" charset="0"/>
                <a:sym typeface="+mn-ea"/>
              </a:rPr>
              <a:t>5. Fund Tracking: </a:t>
            </a:r>
            <a:r>
              <a:rPr lang="en-US" sz="1700" dirty="0">
                <a:latin typeface="Arial" panose="020B0604020202020204" pitchFamily="34" charset="0"/>
                <a:cs typeface="Arial" panose="020B0604020202020204" pitchFamily="34" charset="0"/>
                <a:sym typeface="+mn-ea"/>
              </a:rPr>
              <a:t>Beneficiaries can track the status of their subsidies in real-time.</a:t>
            </a:r>
            <a:endParaRPr lang="en-US" sz="1700" dirty="0">
              <a:latin typeface="Arial" panose="020B0604020202020204" pitchFamily="34" charset="0"/>
              <a:cs typeface="Arial" panose="020B0604020202020204" pitchFamily="34" charset="0"/>
            </a:endParaRPr>
          </a:p>
          <a:p>
            <a:pPr algn="just"/>
            <a:r>
              <a:rPr lang="en-US" sz="1700" b="1" dirty="0">
                <a:latin typeface="Arial" panose="020B0604020202020204" pitchFamily="34" charset="0"/>
                <a:cs typeface="Arial" panose="020B0604020202020204" pitchFamily="34" charset="0"/>
                <a:sym typeface="+mn-ea"/>
              </a:rPr>
              <a:t>6. Data Integrity: </a:t>
            </a:r>
            <a:r>
              <a:rPr lang="en-US" sz="1700" dirty="0">
                <a:latin typeface="Arial" panose="020B0604020202020204" pitchFamily="34" charset="0"/>
                <a:cs typeface="Arial" panose="020B0604020202020204" pitchFamily="34" charset="0"/>
                <a:sym typeface="+mn-ea"/>
              </a:rPr>
              <a:t>Keeps data secure and tamper-proof using blockchain encryption.</a:t>
            </a:r>
            <a:endParaRPr lang="en-US" sz="1700" dirty="0">
              <a:latin typeface="Arial" panose="020B0604020202020204" pitchFamily="34" charset="0"/>
              <a:cs typeface="Arial" panose="020B0604020202020204" pitchFamily="34" charset="0"/>
            </a:endParaRPr>
          </a:p>
          <a:p>
            <a:pPr algn="just"/>
            <a:r>
              <a:rPr lang="en-US" sz="1700" b="1" dirty="0">
                <a:latin typeface="Arial" panose="020B0604020202020204" pitchFamily="34" charset="0"/>
                <a:cs typeface="Arial" panose="020B0604020202020204" pitchFamily="34" charset="0"/>
                <a:sym typeface="+mn-ea"/>
              </a:rPr>
              <a:t>7. Corruption Detection: </a:t>
            </a:r>
            <a:r>
              <a:rPr lang="en-US" sz="1700" dirty="0">
                <a:latin typeface="Arial" panose="020B0604020202020204" pitchFamily="34" charset="0"/>
                <a:cs typeface="Arial" panose="020B0604020202020204" pitchFamily="34" charset="0"/>
                <a:sym typeface="+mn-ea"/>
              </a:rPr>
              <a:t>Monitors for suspicious activities and reports issues to prevent fraud.</a:t>
            </a:r>
            <a:endParaRPr lang="en-IN" sz="1700" dirty="0">
              <a:latin typeface="Arial" panose="020B0604020202020204" pitchFamily="34" charset="0"/>
              <a:cs typeface="Arial" panose="020B0604020202020204" pitchFamily="34" charset="0"/>
            </a:endParaRPr>
          </a:p>
          <a:p>
            <a:endParaRPr lang="en-IN" sz="10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2"/>
          </p:nvPr>
        </p:nvPicPr>
        <p:blipFill>
          <a:blip r:embed="rId2"/>
          <a:stretch>
            <a:fillRect/>
          </a:stretch>
        </p:blipFill>
        <p:spPr>
          <a:xfrm>
            <a:off x="963930" y="1986915"/>
            <a:ext cx="5132070" cy="3017520"/>
          </a:xfrm>
          <a:prstGeom prst="rect">
            <a:avLst/>
          </a:prstGeom>
        </p:spPr>
      </p:pic>
      <p:sp>
        <p:nvSpPr>
          <p:cNvPr id="7" name="Text Box 6"/>
          <p:cNvSpPr txBox="1"/>
          <p:nvPr/>
        </p:nvSpPr>
        <p:spPr>
          <a:xfrm>
            <a:off x="6330315" y="1301750"/>
            <a:ext cx="5092065" cy="4149725"/>
          </a:xfrm>
          <a:prstGeom prst="rect">
            <a:avLst/>
          </a:prstGeom>
          <a:noFill/>
        </p:spPr>
        <p:txBody>
          <a:bodyPr wrap="square" rtlCol="0" anchor="t">
            <a:no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Entities and Their Roles:</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sym typeface="+mn-ea"/>
              </a:rPr>
              <a:t>Farmer:</a:t>
            </a:r>
            <a:r>
              <a:rPr lang="en-US" sz="1800" dirty="0">
                <a:latin typeface="Times New Roman" panose="02020603050405020304" pitchFamily="18" charset="0"/>
                <a:cs typeface="Times New Roman" panose="02020603050405020304" pitchFamily="18" charset="0"/>
                <a:sym typeface="+mn-ea"/>
              </a:rPr>
              <a:t> Submits subsidy applications and tracks claim status.</a:t>
            </a: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sym typeface="+mn-ea"/>
              </a:rPr>
              <a:t>Government:</a:t>
            </a:r>
            <a:r>
              <a:rPr lang="en-US" sz="1800" dirty="0">
                <a:latin typeface="Times New Roman" panose="02020603050405020304" pitchFamily="18" charset="0"/>
                <a:cs typeface="Times New Roman" panose="02020603050405020304" pitchFamily="18" charset="0"/>
                <a:sym typeface="+mn-ea"/>
              </a:rPr>
              <a:t> Verifies eligibility, approves, and disburses subsidies.</a:t>
            </a: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sym typeface="+mn-ea"/>
              </a:rPr>
              <a:t>Blockchain:</a:t>
            </a:r>
            <a:r>
              <a:rPr lang="en-US" sz="1800" dirty="0">
                <a:latin typeface="Times New Roman" panose="02020603050405020304" pitchFamily="18" charset="0"/>
                <a:cs typeface="Times New Roman" panose="02020603050405020304" pitchFamily="18" charset="0"/>
                <a:sym typeface="+mn-ea"/>
              </a:rPr>
              <a:t> Records transactions securely and automates the process through smart contracts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0" indent="0" algn="just" eaLnBrk="0" fontAlgn="base" hangingPunct="0">
              <a:spcBef>
                <a:spcPct val="0"/>
              </a:spcBef>
              <a:spcAft>
                <a:spcPct val="0"/>
              </a:spcAft>
              <a:buFontTx/>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Interaction Flow</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mj-lt"/>
              <a:buAutoNum type="arabicPeriod"/>
            </a:pPr>
            <a:r>
              <a:rPr lang="en-US" b="1" dirty="0">
                <a:latin typeface="Times New Roman" panose="02020603050405020304" pitchFamily="18" charset="0"/>
                <a:cs typeface="Times New Roman" panose="02020603050405020304" pitchFamily="18" charset="0"/>
                <a:sym typeface="+mn-ea"/>
              </a:rPr>
              <a:t>Farmer → Government:</a:t>
            </a:r>
            <a:r>
              <a:rPr lang="en-US" dirty="0">
                <a:latin typeface="Times New Roman" panose="02020603050405020304" pitchFamily="18" charset="0"/>
                <a:cs typeface="Times New Roman" panose="02020603050405020304" pitchFamily="18" charset="0"/>
                <a:sym typeface="+mn-ea"/>
              </a:rPr>
              <a:t> Farmers submit applications with eligibility and identity details.</a:t>
            </a:r>
            <a:endParaRPr lang="en-US"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mj-lt"/>
              <a:buAutoNum type="arabicPeriod"/>
            </a:pPr>
            <a:r>
              <a:rPr lang="en-US" b="1" dirty="0">
                <a:latin typeface="Times New Roman" panose="02020603050405020304" pitchFamily="18" charset="0"/>
                <a:cs typeface="Times New Roman" panose="02020603050405020304" pitchFamily="18" charset="0"/>
                <a:sym typeface="+mn-ea"/>
              </a:rPr>
              <a:t>Government → Blockchain:</a:t>
            </a:r>
            <a:r>
              <a:rPr lang="en-US" dirty="0">
                <a:latin typeface="Times New Roman" panose="02020603050405020304" pitchFamily="18" charset="0"/>
                <a:cs typeface="Times New Roman" panose="02020603050405020304" pitchFamily="18" charset="0"/>
                <a:sym typeface="+mn-ea"/>
              </a:rPr>
              <a:t> Government verifies and approves, triggering subsidy disbursement via smart contracts.</a:t>
            </a:r>
            <a:endParaRPr lang="en-US"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mj-lt"/>
              <a:buAutoNum type="arabicPeriod"/>
            </a:pPr>
            <a:r>
              <a:rPr lang="en-US" b="1" dirty="0">
                <a:latin typeface="Times New Roman" panose="02020603050405020304" pitchFamily="18" charset="0"/>
                <a:cs typeface="Times New Roman" panose="02020603050405020304" pitchFamily="18" charset="0"/>
                <a:sym typeface="+mn-ea"/>
              </a:rPr>
              <a:t>Blockchain → Farmer:</a:t>
            </a:r>
            <a:r>
              <a:rPr lang="en-US" dirty="0">
                <a:latin typeface="Times New Roman" panose="02020603050405020304" pitchFamily="18" charset="0"/>
                <a:cs typeface="Times New Roman" panose="02020603050405020304" pitchFamily="18" charset="0"/>
                <a:sym typeface="+mn-ea"/>
              </a:rPr>
              <a:t> Farmers receive confirmation and can verify transactions on the blockchain.</a:t>
            </a:r>
            <a:endParaRPr lang="en-US"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mj-lt"/>
              <a:buAutoNum type="arabicPeriod"/>
            </a:pPr>
            <a:r>
              <a:rPr lang="en-US" b="1" dirty="0">
                <a:latin typeface="Times New Roman" panose="02020603050405020304" pitchFamily="18" charset="0"/>
                <a:cs typeface="Times New Roman" panose="02020603050405020304" pitchFamily="18" charset="0"/>
                <a:sym typeface="+mn-ea"/>
              </a:rPr>
              <a:t>Farmer → Blockchain:</a:t>
            </a:r>
            <a:r>
              <a:rPr lang="en-US" dirty="0">
                <a:latin typeface="Times New Roman" panose="02020603050405020304" pitchFamily="18" charset="0"/>
                <a:cs typeface="Times New Roman" panose="02020603050405020304" pitchFamily="18" charset="0"/>
                <a:sym typeface="+mn-ea"/>
              </a:rPr>
              <a:t> Farmers check transaction details and report issues if needed.</a:t>
            </a:r>
            <a:endParaRPr lang="en-US"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mj-lt"/>
              <a:buAutoNum type="arabicPeriod"/>
            </a:pPr>
            <a:r>
              <a:rPr lang="en-US" b="1" dirty="0">
                <a:latin typeface="Times New Roman" panose="02020603050405020304" pitchFamily="18" charset="0"/>
                <a:cs typeface="Times New Roman" panose="02020603050405020304" pitchFamily="18" charset="0"/>
                <a:sym typeface="+mn-ea"/>
              </a:rPr>
              <a:t>Government → Blockchain:</a:t>
            </a:r>
            <a:r>
              <a:rPr lang="en-US" dirty="0">
                <a:latin typeface="Times New Roman" panose="02020603050405020304" pitchFamily="18" charset="0"/>
                <a:cs typeface="Times New Roman" panose="02020603050405020304" pitchFamily="18" charset="0"/>
                <a:sym typeface="+mn-ea"/>
              </a:rPr>
              <a:t> Government audits blockchain records for transparency and accuracy.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2"/>
          </p:nvPr>
        </p:nvPicPr>
        <p:blipFill>
          <a:blip r:embed="rId2"/>
          <a:stretch>
            <a:fillRect/>
          </a:stretch>
        </p:blipFill>
        <p:spPr>
          <a:xfrm>
            <a:off x="2053590" y="1096645"/>
            <a:ext cx="7742555" cy="5151755"/>
          </a:xfrm>
          <a:prstGeom prst="rect">
            <a:avLst/>
          </a:prstGeom>
        </p:spPr>
      </p:pic>
      <p:sp>
        <p:nvSpPr>
          <p:cNvPr id="8" name="Text Box 7"/>
          <p:cNvSpPr txBox="1"/>
          <p:nvPr/>
        </p:nvSpPr>
        <p:spPr>
          <a:xfrm>
            <a:off x="833755" y="251460"/>
            <a:ext cx="6886575" cy="683895"/>
          </a:xfrm>
          <a:prstGeom prst="rect">
            <a:avLst/>
          </a:prstGeom>
          <a:noFill/>
        </p:spPr>
        <p:txBody>
          <a:bodyPr wrap="square" rtlCol="0">
            <a:noAutofit/>
          </a:bodyPr>
          <a:lstStyle/>
          <a:p>
            <a:r>
              <a:rPr lang="en-GB" sz="2800" dirty="0">
                <a:latin typeface="Verdana" panose="020B0604030504040204" pitchFamily="34" charset="0"/>
                <a:cs typeface="Verdana" panose="020B0604030504040204" pitchFamily="34" charset="0"/>
                <a:sym typeface="+mn-ea"/>
              </a:rPr>
              <a:t>Timeline of Project</a:t>
            </a:r>
            <a:endParaRPr lang="en-US" sz="2800">
              <a:latin typeface="Verdana" panose="020B0604030504040204" pitchFamily="34" charset="0"/>
              <a:cs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Outcomes/Results Obtained</a:t>
            </a:r>
            <a:endParaRPr lang="en-IN" dirty="0"/>
          </a:p>
        </p:txBody>
      </p:sp>
      <p:sp>
        <p:nvSpPr>
          <p:cNvPr id="3" name="Text Placeholder 2"/>
          <p:cNvSpPr>
            <a:spLocks noGrp="1"/>
          </p:cNvSpPr>
          <p:nvPr>
            <p:ph type="body" idx="1"/>
          </p:nvPr>
        </p:nvSpPr>
        <p:spPr/>
        <p:txBody>
          <a:bodyPr/>
          <a:lstStyle/>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sym typeface="+mn-ea"/>
              </a:rPr>
              <a:t>More Transparency</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sym typeface="+mn-ea"/>
              </a:rPr>
              <a:t>Better Accountability</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sym typeface="+mn-ea"/>
              </a:rPr>
              <a:t>Easier Access for Beneficiaries</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sym typeface="+mn-ea"/>
              </a:rPr>
              <a:t>Less Fraud:</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sym typeface="+mn-ea"/>
              </a:rPr>
              <a:t>Real-time Monitoring</a:t>
            </a:r>
            <a:endParaRPr lang="en-IN"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sym typeface="+mn-ea"/>
              </a:rPr>
              <a:t>Secure Data</a:t>
            </a:r>
            <a:endParaRPr lang="en-GB" dirty="0">
              <a:latin typeface="Times New Roman" panose="02020603050405020304" pitchFamily="18" charset="0"/>
              <a:cs typeface="Times New Roman" panose="02020603050405020304" pitchFamily="18" charset="0"/>
            </a:endParaRPr>
          </a:p>
          <a:p>
            <a:pPr marL="76200" indent="0">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Image 103"/>
          <p:cNvPicPr>
            <a:picLocks noGrp="1" noChangeAspect="1"/>
          </p:cNvPicPr>
          <p:nvPr>
            <p:ph type="pic" idx="2"/>
          </p:nvPr>
        </p:nvPicPr>
        <p:blipFill>
          <a:blip r:embed="rId2" cstate="print"/>
          <a:stretch>
            <a:fillRect/>
          </a:stretch>
        </p:blipFill>
        <p:spPr>
          <a:xfrm>
            <a:off x="1276350" y="1290320"/>
            <a:ext cx="9951720" cy="47345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 104" descr="A screenshot of a computer program  Description automatically generated"/>
          <p:cNvPicPr>
            <a:picLocks noGrp="1" noChangeAspect="1"/>
          </p:cNvPicPr>
          <p:nvPr>
            <p:ph type="pic" idx="2"/>
          </p:nvPr>
        </p:nvPicPr>
        <p:blipFill>
          <a:blip r:embed="rId2" cstate="print"/>
          <a:stretch>
            <a:fillRect/>
          </a:stretch>
        </p:blipFill>
        <p:spPr>
          <a:xfrm>
            <a:off x="1187450" y="1402080"/>
            <a:ext cx="9845040" cy="45535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Image 105" descr="A screenshot of a computer program  Description automatically generated"/>
          <p:cNvPicPr>
            <a:picLocks noGrp="1" noChangeAspect="1"/>
          </p:cNvPicPr>
          <p:nvPr>
            <p:ph type="pic" idx="2"/>
          </p:nvPr>
        </p:nvPicPr>
        <p:blipFill>
          <a:blip r:embed="rId2" cstate="print"/>
          <a:stretch>
            <a:fillRect/>
          </a:stretch>
        </p:blipFill>
        <p:spPr>
          <a:xfrm>
            <a:off x="1031240" y="1056640"/>
            <a:ext cx="10261600" cy="49923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Text Placeholder 2"/>
          <p:cNvSpPr>
            <a:spLocks noGrp="1"/>
          </p:cNvSpPr>
          <p:nvPr>
            <p:ph type="body" idx="1"/>
          </p:nvPr>
        </p:nvSpPr>
        <p:spPr>
          <a:xfrm>
            <a:off x="812800" y="1143001"/>
            <a:ext cx="10482729" cy="4953000"/>
          </a:xfrm>
        </p:spPr>
        <p:txBody>
          <a:bodyPr>
            <a:normAutofit/>
          </a:bodyPr>
          <a:lstStyle/>
          <a:p>
            <a:pPr marL="76200" indent="0">
              <a:buNone/>
            </a:pPr>
            <a:r>
              <a:rPr lang="en-US" sz="2000" b="1" dirty="0" err="1"/>
              <a:t>S.No</a:t>
            </a:r>
            <a:r>
              <a:rPr lang="en-US" sz="2000" b="1" dirty="0"/>
              <a:t>                      Contents                              </a:t>
            </a:r>
            <a:r>
              <a:rPr lang="en-US" sz="2000" b="1" dirty="0" smtClean="0"/>
              <a:t>           </a:t>
            </a:r>
            <a:r>
              <a:rPr lang="en-US" sz="2000" b="1" dirty="0"/>
              <a:t>Pg.no</a:t>
            </a:r>
            <a:endParaRPr lang="en-US" sz="2000" dirty="0"/>
          </a:p>
          <a:p>
            <a:pPr marL="76200" indent="0" algn="just">
              <a:buNone/>
            </a:pPr>
            <a:r>
              <a:rPr lang="en-US" sz="2000" dirty="0"/>
              <a:t>  1.                        Introduction                            </a:t>
            </a:r>
            <a:r>
              <a:rPr lang="en-US" sz="2000" dirty="0" smtClean="0"/>
              <a:t>            3</a:t>
            </a:r>
            <a:endParaRPr lang="en-US" sz="2000" dirty="0"/>
          </a:p>
          <a:p>
            <a:pPr marL="76200" indent="0" algn="just">
              <a:buNone/>
            </a:pPr>
            <a:r>
              <a:rPr lang="en-US" sz="2000" dirty="0"/>
              <a:t>  2.                        Literature Review                      </a:t>
            </a:r>
            <a:r>
              <a:rPr lang="en-US" sz="2000" dirty="0" smtClean="0"/>
              <a:t>          4-8</a:t>
            </a:r>
            <a:endParaRPr lang="en-US" sz="2000" dirty="0"/>
          </a:p>
          <a:p>
            <a:pPr marL="76200" indent="0" algn="just">
              <a:buNone/>
            </a:pPr>
            <a:r>
              <a:rPr lang="en-US" sz="2000" dirty="0"/>
              <a:t>  3.                        Research Gaps Identified             </a:t>
            </a:r>
            <a:r>
              <a:rPr lang="en-US" sz="2000" dirty="0" smtClean="0"/>
              <a:t>         9</a:t>
            </a:r>
            <a:endParaRPr lang="en-US" sz="2000" dirty="0"/>
          </a:p>
          <a:p>
            <a:pPr marL="76200" indent="0" algn="just">
              <a:buNone/>
            </a:pPr>
            <a:r>
              <a:rPr lang="en-US" sz="2000" dirty="0"/>
              <a:t>  4.                        Proposed Methodology        </a:t>
            </a:r>
            <a:r>
              <a:rPr lang="en-US" sz="2000" dirty="0" smtClean="0"/>
              <a:t>                 10</a:t>
            </a:r>
            <a:endParaRPr lang="en-US" sz="2000" dirty="0"/>
          </a:p>
          <a:p>
            <a:pPr marL="76200" indent="0" algn="just">
              <a:buNone/>
            </a:pPr>
            <a:r>
              <a:rPr lang="en-US" sz="2000" dirty="0"/>
              <a:t>  5.                        Objectives                                    </a:t>
            </a:r>
            <a:r>
              <a:rPr lang="en-US" sz="2000" dirty="0" smtClean="0"/>
              <a:t>     </a:t>
            </a:r>
            <a:r>
              <a:rPr lang="en-US" sz="2000" dirty="0" smtClean="0"/>
              <a:t>  </a:t>
            </a:r>
            <a:r>
              <a:rPr lang="en-US" sz="2000" dirty="0" smtClean="0"/>
              <a:t>11</a:t>
            </a:r>
            <a:endParaRPr lang="en-US" sz="2000" dirty="0"/>
          </a:p>
          <a:p>
            <a:pPr marL="76200" indent="0" algn="just">
              <a:buNone/>
            </a:pPr>
            <a:r>
              <a:rPr lang="en-US" sz="2000" dirty="0"/>
              <a:t>  6.                        Methodologies/Modules                   </a:t>
            </a:r>
            <a:r>
              <a:rPr lang="en-US" sz="2000" dirty="0" smtClean="0"/>
              <a:t>     12-14</a:t>
            </a:r>
            <a:endParaRPr lang="en-US" sz="2000" dirty="0"/>
          </a:p>
          <a:p>
            <a:pPr marL="76200" indent="0" algn="just">
              <a:buNone/>
            </a:pPr>
            <a:r>
              <a:rPr lang="en-US" sz="2000" dirty="0"/>
              <a:t>  7.                        Timeline of Project                        </a:t>
            </a:r>
            <a:r>
              <a:rPr lang="en-US" sz="2000" dirty="0" smtClean="0"/>
              <a:t>       </a:t>
            </a:r>
            <a:r>
              <a:rPr lang="en-US" sz="2000" dirty="0"/>
              <a:t>15</a:t>
            </a:r>
          </a:p>
          <a:p>
            <a:pPr marL="76200" indent="0" algn="just">
              <a:buNone/>
            </a:pPr>
            <a:r>
              <a:rPr lang="en-US" sz="2000" dirty="0"/>
              <a:t>  8.                        Outcomes / results Obtained             </a:t>
            </a:r>
            <a:r>
              <a:rPr lang="en-US" sz="2000" dirty="0" smtClean="0"/>
              <a:t>    16-21</a:t>
            </a:r>
            <a:endParaRPr lang="en-US" sz="2000" dirty="0"/>
          </a:p>
          <a:p>
            <a:pPr marL="76200" indent="0" algn="just">
              <a:buNone/>
            </a:pPr>
            <a:r>
              <a:rPr lang="en-US" sz="2000" dirty="0"/>
              <a:t>  9.                        Conclusion                           </a:t>
            </a:r>
            <a:r>
              <a:rPr lang="en-US" sz="2000" dirty="0" smtClean="0"/>
              <a:t>                </a:t>
            </a:r>
            <a:r>
              <a:rPr lang="en-US" sz="2000" dirty="0"/>
              <a:t>22</a:t>
            </a:r>
          </a:p>
          <a:p>
            <a:pPr marL="76200" indent="0" algn="just">
              <a:buNone/>
            </a:pPr>
            <a:r>
              <a:rPr lang="en-US" sz="2000" dirty="0"/>
              <a:t>  10.                      References                                      </a:t>
            </a:r>
            <a:r>
              <a:rPr lang="en-US" sz="2000" dirty="0" smtClean="0"/>
              <a:t>     </a:t>
            </a:r>
            <a:r>
              <a:rPr lang="en-US" sz="2000" dirty="0"/>
              <a:t>23</a:t>
            </a:r>
          </a:p>
          <a:p>
            <a:pPr marL="76200" indent="0" algn="just">
              <a:buNone/>
            </a:pPr>
            <a:r>
              <a:rPr lang="en-US" sz="2000" dirty="0"/>
              <a:t>  11.                      Publication </a:t>
            </a:r>
            <a:r>
              <a:rPr lang="en-US" sz="2000"/>
              <a:t>Details                </a:t>
            </a:r>
            <a:r>
              <a:rPr lang="en-US" sz="2000" smtClean="0"/>
              <a:t>                </a:t>
            </a:r>
            <a:r>
              <a:rPr lang="en-US" sz="2000" dirty="0" smtClean="0"/>
              <a:t>24</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just"/>
            <a:r>
              <a:rPr lang="en-US" dirty="0"/>
              <a:t>Using remix ide platform we need to a run solidity code for blockchain for the government to be able to track the origin and destination of product, To deploy a backend solidity code we need to connect to meta mask wallet and it should be there transaction fees in the wallet to deploy the code ,After deploying the code it will generate the ABI and Contract address</a:t>
            </a:r>
          </a:p>
          <a:p>
            <a:pPr algn="just"/>
            <a:endParaRPr lang="en-US" dirty="0"/>
          </a:p>
          <a:p>
            <a:pPr algn="just"/>
            <a:r>
              <a:rPr lang="en-US" dirty="0"/>
              <a:t>After deploying code and connecting to the meta mask we get the transaction confirmation from the meta mask wallet, after we will get the all transaction details in remix ide platform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lgn="just"/>
            <a:r>
              <a:rPr lang="en-US" dirty="0"/>
              <a:t>It will displays all the transaction details in the remix ide platform</a:t>
            </a:r>
          </a:p>
          <a:p>
            <a:pPr algn="just"/>
            <a:endParaRPr lang="en-US" dirty="0"/>
          </a:p>
          <a:p>
            <a:pPr algn="just"/>
            <a:r>
              <a:rPr lang="en-US" dirty="0"/>
              <a:t>The blockchain system successfully recorded all stages of the product lifecycle, from raw material sourcing to final delivery. Each transaction was timestamped and immutable, ensuring complete traceability. Stakeholders, including government agencies, gained real-time visibility into the supply chain.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IN" dirty="0"/>
          </a:p>
        </p:txBody>
      </p:sp>
      <p:sp>
        <p:nvSpPr>
          <p:cNvPr id="3" name="Text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sym typeface="+mn-ea"/>
              </a:rPr>
              <a:t>The Subsidy Chain project uses blockchain to create a transparent, secure, and efficient subsidy distribution system.</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By automating processes through smart contracts, it eliminates corruption, minimizes delays, and ensures timely delivery of funds to beneficiaries.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sym typeface="+mn-ea"/>
              </a:rPr>
              <a:t>The platform allows real-time tracking of payments, enhances accountability, and fosters trust in the government’s subsidy programs, ultimately leading to a more fair and efficient distribution process for all parties involved.</a:t>
            </a:r>
            <a:endParaRPr lang="en-GB" dirty="0">
              <a:latin typeface="Times New Roman" panose="02020603050405020304" pitchFamily="18" charset="0"/>
              <a:cs typeface="Times New Roman" panose="02020603050405020304" pitchFamily="18" charset="0"/>
            </a:endParaRPr>
          </a:p>
          <a:p>
            <a:pPr marL="76200" indent="0" algn="just">
              <a:buNone/>
            </a:pP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0000" lnSpcReduction="10000"/>
          </a:bodyPr>
          <a:lstStyle/>
          <a:p>
            <a:pPr lvl="0" algn="just"/>
            <a:r>
              <a:rPr lang="en-IN" dirty="0">
                <a:latin typeface="Times New Roman" panose="02020603050405020304" pitchFamily="18" charset="0"/>
                <a:cs typeface="Times New Roman" panose="02020603050405020304" pitchFamily="18" charset="0"/>
                <a:sym typeface="+mn-ea"/>
              </a:rPr>
              <a:t>Z. Zheng et al., "</a:t>
            </a:r>
            <a:r>
              <a:rPr lang="en-IN" dirty="0" err="1">
                <a:latin typeface="Times New Roman" panose="02020603050405020304" pitchFamily="18" charset="0"/>
                <a:cs typeface="Times New Roman" panose="02020603050405020304" pitchFamily="18" charset="0"/>
                <a:sym typeface="+mn-ea"/>
              </a:rPr>
              <a:t>Blockchain</a:t>
            </a:r>
            <a:r>
              <a:rPr lang="en-IN" dirty="0">
                <a:latin typeface="Times New Roman" panose="02020603050405020304" pitchFamily="18" charset="0"/>
                <a:cs typeface="Times New Roman" panose="02020603050405020304" pitchFamily="18" charset="0"/>
                <a:sym typeface="+mn-ea"/>
              </a:rPr>
              <a:t> Technology: Applications and Use Cases," </a:t>
            </a:r>
            <a:r>
              <a:rPr lang="en-IN" i="1" dirty="0">
                <a:latin typeface="Times New Roman" panose="02020603050405020304" pitchFamily="18" charset="0"/>
                <a:cs typeface="Times New Roman" panose="02020603050405020304" pitchFamily="18" charset="0"/>
                <a:sym typeface="+mn-ea"/>
              </a:rPr>
              <a:t>Journal of Industrial Information Integration</a:t>
            </a:r>
            <a:r>
              <a:rPr lang="en-IN" dirty="0">
                <a:latin typeface="Times New Roman" panose="02020603050405020304" pitchFamily="18" charset="0"/>
                <a:cs typeface="Times New Roman" panose="02020603050405020304" pitchFamily="18" charset="0"/>
                <a:sym typeface="+mn-ea"/>
              </a:rPr>
              <a:t>, vol. 10, pp. 22-28, 2018.</a:t>
            </a:r>
            <a:endParaRPr lang="en-IN" dirty="0">
              <a:latin typeface="Times New Roman" panose="02020603050405020304" pitchFamily="18" charset="0"/>
              <a:cs typeface="Times New Roman" panose="02020603050405020304" pitchFamily="18" charset="0"/>
            </a:endParaRPr>
          </a:p>
          <a:p>
            <a:pPr marL="0" lvl="0" indent="0" algn="just">
              <a:buNone/>
            </a:pPr>
            <a:endParaRPr lang="en-IN"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sym typeface="+mn-ea"/>
              </a:rPr>
              <a:t>M. A. </a:t>
            </a:r>
            <a:r>
              <a:rPr lang="en-IN" dirty="0" err="1">
                <a:latin typeface="Times New Roman" panose="02020603050405020304" pitchFamily="18" charset="0"/>
                <a:cs typeface="Times New Roman" panose="02020603050405020304" pitchFamily="18" charset="0"/>
                <a:sym typeface="+mn-ea"/>
              </a:rPr>
              <a:t>Alharbi</a:t>
            </a:r>
            <a:r>
              <a:rPr lang="en-IN" dirty="0">
                <a:latin typeface="Times New Roman" panose="02020603050405020304" pitchFamily="18" charset="0"/>
                <a:cs typeface="Times New Roman" panose="02020603050405020304" pitchFamily="18" charset="0"/>
                <a:sym typeface="+mn-ea"/>
              </a:rPr>
              <a:t> et al., "</a:t>
            </a:r>
            <a:r>
              <a:rPr lang="en-IN" dirty="0" err="1">
                <a:latin typeface="Times New Roman" panose="02020603050405020304" pitchFamily="18" charset="0"/>
                <a:cs typeface="Times New Roman" panose="02020603050405020304" pitchFamily="18" charset="0"/>
                <a:sym typeface="+mn-ea"/>
              </a:rPr>
              <a:t>Blockchain</a:t>
            </a:r>
            <a:r>
              <a:rPr lang="en-IN" dirty="0">
                <a:latin typeface="Times New Roman" panose="02020603050405020304" pitchFamily="18" charset="0"/>
                <a:cs typeface="Times New Roman" panose="02020603050405020304" pitchFamily="18" charset="0"/>
                <a:sym typeface="+mn-ea"/>
              </a:rPr>
              <a:t> in Public Sector Services: An Empirical Analysis," </a:t>
            </a:r>
            <a:r>
              <a:rPr lang="en-IN" i="1" dirty="0">
                <a:latin typeface="Times New Roman" panose="02020603050405020304" pitchFamily="18" charset="0"/>
                <a:cs typeface="Times New Roman" panose="02020603050405020304" pitchFamily="18" charset="0"/>
                <a:sym typeface="+mn-ea"/>
              </a:rPr>
              <a:t>International Journal of Information Management</a:t>
            </a:r>
            <a:r>
              <a:rPr lang="en-IN" dirty="0">
                <a:latin typeface="Times New Roman" panose="02020603050405020304" pitchFamily="18" charset="0"/>
                <a:cs typeface="Times New Roman" panose="02020603050405020304" pitchFamily="18" charset="0"/>
                <a:sym typeface="+mn-ea"/>
              </a:rPr>
              <a:t>, vol. 52, pp. 102-113, 2020.</a:t>
            </a:r>
            <a:endParaRPr lang="en-IN" dirty="0">
              <a:latin typeface="Times New Roman" panose="02020603050405020304" pitchFamily="18" charset="0"/>
              <a:cs typeface="Times New Roman" panose="02020603050405020304" pitchFamily="18" charset="0"/>
            </a:endParaRPr>
          </a:p>
          <a:p>
            <a:pPr marL="0" lvl="0" indent="0" algn="just">
              <a:buNone/>
            </a:pPr>
            <a:endParaRPr lang="en-IN"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sym typeface="+mn-ea"/>
              </a:rPr>
              <a:t>N. </a:t>
            </a:r>
            <a:r>
              <a:rPr lang="en-IN" dirty="0" err="1">
                <a:latin typeface="Times New Roman" panose="02020603050405020304" pitchFamily="18" charset="0"/>
                <a:cs typeface="Times New Roman" panose="02020603050405020304" pitchFamily="18" charset="0"/>
                <a:sym typeface="+mn-ea"/>
              </a:rPr>
              <a:t>Kshetri</a:t>
            </a:r>
            <a:r>
              <a:rPr lang="en-IN" dirty="0">
                <a:latin typeface="Times New Roman" panose="02020603050405020304" pitchFamily="18" charset="0"/>
                <a:cs typeface="Times New Roman" panose="02020603050405020304" pitchFamily="18" charset="0"/>
                <a:sym typeface="+mn-ea"/>
              </a:rPr>
              <a:t>, "Can </a:t>
            </a:r>
            <a:r>
              <a:rPr lang="en-IN" dirty="0" err="1">
                <a:latin typeface="Times New Roman" panose="02020603050405020304" pitchFamily="18" charset="0"/>
                <a:cs typeface="Times New Roman" panose="02020603050405020304" pitchFamily="18" charset="0"/>
                <a:sym typeface="+mn-ea"/>
              </a:rPr>
              <a:t>Blockchain</a:t>
            </a:r>
            <a:r>
              <a:rPr lang="en-IN" dirty="0">
                <a:latin typeface="Times New Roman" panose="02020603050405020304" pitchFamily="18" charset="0"/>
                <a:cs typeface="Times New Roman" panose="02020603050405020304" pitchFamily="18" charset="0"/>
                <a:sym typeface="+mn-ea"/>
              </a:rPr>
              <a:t> Strengthen the Global Economy?" </a:t>
            </a:r>
            <a:r>
              <a:rPr lang="en-IN" i="1" dirty="0">
                <a:latin typeface="Times New Roman" panose="02020603050405020304" pitchFamily="18" charset="0"/>
                <a:cs typeface="Times New Roman" panose="02020603050405020304" pitchFamily="18" charset="0"/>
                <a:sym typeface="+mn-ea"/>
              </a:rPr>
              <a:t>Journal of Business Research</a:t>
            </a:r>
            <a:r>
              <a:rPr lang="en-IN" dirty="0">
                <a:latin typeface="Times New Roman" panose="02020603050405020304" pitchFamily="18" charset="0"/>
                <a:cs typeface="Times New Roman" panose="02020603050405020304" pitchFamily="18" charset="0"/>
                <a:sym typeface="+mn-ea"/>
              </a:rPr>
              <a:t>, vol. 70, pp. 228-234, 2017.</a:t>
            </a:r>
            <a:endParaRPr lang="en-IN" dirty="0">
              <a:latin typeface="Times New Roman" panose="02020603050405020304" pitchFamily="18" charset="0"/>
              <a:cs typeface="Times New Roman" panose="02020603050405020304" pitchFamily="18" charset="0"/>
            </a:endParaRPr>
          </a:p>
          <a:p>
            <a:pPr marL="0" lvl="0" indent="0" algn="just">
              <a:buNone/>
            </a:pPr>
            <a:endParaRPr lang="en-IN"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sym typeface="+mn-ea"/>
              </a:rPr>
              <a:t>P. </a:t>
            </a:r>
            <a:r>
              <a:rPr lang="en-IN" dirty="0" err="1">
                <a:latin typeface="Times New Roman" panose="02020603050405020304" pitchFamily="18" charset="0"/>
                <a:cs typeface="Times New Roman" panose="02020603050405020304" pitchFamily="18" charset="0"/>
                <a:sym typeface="+mn-ea"/>
              </a:rPr>
              <a:t>Treleaven</a:t>
            </a:r>
            <a:r>
              <a:rPr lang="en-IN" dirty="0">
                <a:latin typeface="Times New Roman" panose="02020603050405020304" pitchFamily="18" charset="0"/>
                <a:cs typeface="Times New Roman" panose="02020603050405020304" pitchFamily="18" charset="0"/>
                <a:sym typeface="+mn-ea"/>
              </a:rPr>
              <a:t> et al., "</a:t>
            </a:r>
            <a:r>
              <a:rPr lang="en-IN" dirty="0" err="1">
                <a:latin typeface="Times New Roman" panose="02020603050405020304" pitchFamily="18" charset="0"/>
                <a:cs typeface="Times New Roman" panose="02020603050405020304" pitchFamily="18" charset="0"/>
                <a:sym typeface="+mn-ea"/>
              </a:rPr>
              <a:t>Blockchain</a:t>
            </a:r>
            <a:r>
              <a:rPr lang="en-IN" dirty="0">
                <a:latin typeface="Times New Roman" panose="02020603050405020304" pitchFamily="18" charset="0"/>
                <a:cs typeface="Times New Roman" panose="02020603050405020304" pitchFamily="18" charset="0"/>
                <a:sym typeface="+mn-ea"/>
              </a:rPr>
              <a:t> Technology in Finance: A New Paradigm," </a:t>
            </a:r>
            <a:r>
              <a:rPr lang="en-IN" i="1" dirty="0">
                <a:latin typeface="Times New Roman" panose="02020603050405020304" pitchFamily="18" charset="0"/>
                <a:cs typeface="Times New Roman" panose="02020603050405020304" pitchFamily="18" charset="0"/>
                <a:sym typeface="+mn-ea"/>
              </a:rPr>
              <a:t>Computer and Telecommunications Law Review</a:t>
            </a:r>
            <a:r>
              <a:rPr lang="en-IN" dirty="0">
                <a:latin typeface="Times New Roman" panose="02020603050405020304" pitchFamily="18" charset="0"/>
                <a:cs typeface="Times New Roman" panose="02020603050405020304" pitchFamily="18" charset="0"/>
                <a:sym typeface="+mn-ea"/>
              </a:rPr>
              <a:t>, vol. 23, no. 4, pp. 120-126, 2017.</a:t>
            </a:r>
            <a:endParaRPr lang="en-IN" dirty="0">
              <a:latin typeface="Times New Roman" panose="02020603050405020304" pitchFamily="18" charset="0"/>
              <a:cs typeface="Times New Roman" panose="02020603050405020304" pitchFamily="18" charset="0"/>
            </a:endParaRPr>
          </a:p>
          <a:p>
            <a:pPr marL="0" lvl="0" indent="0" algn="just">
              <a:buNone/>
            </a:pPr>
            <a:endParaRPr lang="en-IN" dirty="0">
              <a:latin typeface="Times New Roman" panose="02020603050405020304" pitchFamily="18" charset="0"/>
              <a:cs typeface="Times New Roman" panose="02020603050405020304" pitchFamily="18" charset="0"/>
            </a:endParaRPr>
          </a:p>
          <a:p>
            <a:pPr lvl="0" algn="just"/>
            <a:r>
              <a:rPr lang="en-IN" dirty="0">
                <a:latin typeface="Times New Roman" panose="02020603050405020304" pitchFamily="18" charset="0"/>
                <a:cs typeface="Times New Roman" panose="02020603050405020304" pitchFamily="18" charset="0"/>
                <a:sym typeface="+mn-ea"/>
              </a:rPr>
              <a:t>A. Omar et al., "Smart Contracts for Subsidy Distribution: A Case Study in Agricultural Finance," </a:t>
            </a:r>
            <a:r>
              <a:rPr lang="en-IN" i="1" dirty="0">
                <a:latin typeface="Times New Roman" panose="02020603050405020304" pitchFamily="18" charset="0"/>
                <a:cs typeface="Times New Roman" panose="02020603050405020304" pitchFamily="18" charset="0"/>
                <a:sym typeface="+mn-ea"/>
              </a:rPr>
              <a:t>Sustainability</a:t>
            </a:r>
            <a:r>
              <a:rPr lang="en-IN" dirty="0">
                <a:latin typeface="Times New Roman" panose="02020603050405020304" pitchFamily="18" charset="0"/>
                <a:cs typeface="Times New Roman" panose="02020603050405020304" pitchFamily="18" charset="0"/>
                <a:sym typeface="+mn-ea"/>
              </a:rPr>
              <a:t>, vol. 13, no. 8, pp. 4230, 2021.</a:t>
            </a:r>
            <a:endParaRPr lang="en-IN" dirty="0">
              <a:latin typeface="Times New Roman" panose="02020603050405020304" pitchFamily="18" charset="0"/>
              <a:cs typeface="Times New Roman" panose="02020603050405020304" pitchFamily="18" charset="0"/>
            </a:endParaRPr>
          </a:p>
          <a:p>
            <a:pPr marL="152400" indent="0" algn="just">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type="pic" idx="2"/>
          </p:nvPr>
        </p:nvPicPr>
        <p:blipFill>
          <a:blip r:embed="rId2"/>
          <a:stretch>
            <a:fillRect/>
          </a:stretch>
        </p:blipFill>
        <p:spPr>
          <a:xfrm>
            <a:off x="1177925" y="1224915"/>
            <a:ext cx="10189210" cy="4928235"/>
          </a:xfrm>
          <a:prstGeom prst="rect">
            <a:avLst/>
          </a:prstGeom>
        </p:spPr>
      </p:pic>
      <p:sp>
        <p:nvSpPr>
          <p:cNvPr id="8" name="Text Box 7"/>
          <p:cNvSpPr txBox="1"/>
          <p:nvPr/>
        </p:nvSpPr>
        <p:spPr>
          <a:xfrm>
            <a:off x="967105" y="355600"/>
            <a:ext cx="5757545" cy="358140"/>
          </a:xfrm>
          <a:prstGeom prst="rect">
            <a:avLst/>
          </a:prstGeom>
          <a:noFill/>
        </p:spPr>
        <p:txBody>
          <a:bodyPr wrap="square" rtlCol="0">
            <a:noAutofit/>
          </a:bodyPr>
          <a:lstStyle/>
          <a:p>
            <a:r>
              <a:rPr lang="en-IN" sz="2800" dirty="0">
                <a:latin typeface="Verdana" panose="020B0604030504040204" pitchFamily="34" charset="0"/>
                <a:cs typeface="Verdana" panose="020B0604030504040204" pitchFamily="34" charset="0"/>
                <a:sym typeface="+mn-ea"/>
              </a:rPr>
              <a:t>Publication Details</a:t>
            </a:r>
            <a:endParaRPr lang="en-US" sz="2800">
              <a:latin typeface="Verdana" panose="020B0604030504040204" pitchFamily="34" charset="0"/>
              <a:cs typeface="Verdan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7" name="Title 1"/>
          <p:cNvSpPr>
            <a:spLocks noGrp="1"/>
          </p:cNvSpPr>
          <p:nvPr/>
        </p:nvSpPr>
        <p:spPr>
          <a:xfrm>
            <a:off x="812800" y="274638"/>
            <a:ext cx="10668000" cy="487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GB" b="0" dirty="0">
                <a:solidFill>
                  <a:schemeClr val="tx1"/>
                </a:solidFill>
              </a:rPr>
              <a:t>Introduction</a:t>
            </a:r>
          </a:p>
        </p:txBody>
      </p:sp>
      <p:sp>
        <p:nvSpPr>
          <p:cNvPr id="8" name="Content Placeholder 2"/>
          <p:cNvSpPr>
            <a:spLocks noGrp="1"/>
          </p:cNvSpPr>
          <p:nvPr/>
        </p:nvSpPr>
        <p:spPr>
          <a:xfrm>
            <a:off x="1081377" y="1391478"/>
            <a:ext cx="4845385" cy="45560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Subsidy Chain leverages blockchain technology, using the Polygon network and Solidity smart contracts, to create a transparent, immutable tracking system for government subsidies. This </a:t>
            </a:r>
            <a:r>
              <a:rPr lang="en-US" sz="1800" dirty="0" err="1">
                <a:latin typeface="Times New Roman" panose="02020603050405020304" pitchFamily="18" charset="0"/>
                <a:cs typeface="Times New Roman" panose="02020603050405020304" pitchFamily="18" charset="0"/>
              </a:rPr>
              <a:t>DApp</a:t>
            </a:r>
            <a:r>
              <a:rPr lang="en-US" sz="1800" dirty="0">
                <a:latin typeface="Times New Roman" panose="02020603050405020304" pitchFamily="18" charset="0"/>
                <a:cs typeface="Times New Roman" panose="02020603050405020304" pitchFamily="18" charset="0"/>
              </a:rPr>
              <a:t> ensures that every step of subsidy distribution is recorded and accessible.</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By automating verification processes, Subsidy Chain minimizes human error and fraud. Beneficiaries can track their subsidies, ensuring funds reach them as intended, thus enhancing trust and integrity in the system.</a:t>
            </a:r>
            <a:endParaRPr lang="en-GB" sz="1800" dirty="0">
              <a:latin typeface="Times New Roman" panose="02020603050405020304" pitchFamily="18" charset="0"/>
              <a:cs typeface="Times New Roman" panose="02020603050405020304" pitchFamily="18" charset="0"/>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238" y="2082040"/>
            <a:ext cx="5429239" cy="2727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t>Literature Review</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152400" indent="0" algn="just">
              <a:lnSpc>
                <a:spcPct val="150000"/>
              </a:lnSpc>
              <a:spcBef>
                <a:spcPts val="0"/>
              </a:spcBef>
              <a:buNone/>
            </a:pPr>
            <a:r>
              <a:rPr lang="en-US" altLang="en-US" sz="1900" dirty="0">
                <a:latin typeface="+mj-lt"/>
                <a:cs typeface="+mj-lt"/>
              </a:rPr>
              <a:t>Blockchain technology has emerged as a groundbreaking innovation that addresses critical </a:t>
            </a:r>
          </a:p>
          <a:p>
            <a:pPr marL="152400" indent="0" algn="just">
              <a:lnSpc>
                <a:spcPct val="150000"/>
              </a:lnSpc>
              <a:spcBef>
                <a:spcPts val="0"/>
              </a:spcBef>
              <a:buNone/>
            </a:pPr>
            <a:r>
              <a:rPr lang="en-US" altLang="en-US" sz="1900" dirty="0">
                <a:latin typeface="+mj-lt"/>
                <a:cs typeface="+mj-lt"/>
              </a:rPr>
              <a:t>inefficiencies in government subsidy management, ensuring transparency, security, and </a:t>
            </a:r>
          </a:p>
          <a:p>
            <a:pPr marL="152400" indent="0" algn="just">
              <a:lnSpc>
                <a:spcPct val="150000"/>
              </a:lnSpc>
              <a:spcBef>
                <a:spcPts val="0"/>
              </a:spcBef>
              <a:buNone/>
            </a:pPr>
            <a:r>
              <a:rPr lang="en-US" altLang="en-US" sz="1900" dirty="0">
                <a:latin typeface="+mj-lt"/>
                <a:cs typeface="+mj-lt"/>
              </a:rPr>
              <a:t>accountability. Traditional subsidy systems often face significant challenges, including fraud, </a:t>
            </a:r>
          </a:p>
          <a:p>
            <a:pPr marL="152400" indent="0" algn="just">
              <a:lnSpc>
                <a:spcPct val="150000"/>
              </a:lnSpc>
              <a:spcBef>
                <a:spcPts val="0"/>
              </a:spcBef>
              <a:buNone/>
            </a:pPr>
            <a:r>
              <a:rPr lang="en-US" altLang="en-US" sz="1900" dirty="0">
                <a:latin typeface="+mj-lt"/>
                <a:cs typeface="+mj-lt"/>
              </a:rPr>
              <a:t>mismanagement, and a lack of trust due to their reliance on centralized databases, manual </a:t>
            </a:r>
          </a:p>
          <a:p>
            <a:pPr marL="152400" indent="0" algn="just">
              <a:lnSpc>
                <a:spcPct val="150000"/>
              </a:lnSpc>
              <a:spcBef>
                <a:spcPts val="0"/>
              </a:spcBef>
              <a:buNone/>
            </a:pPr>
            <a:r>
              <a:rPr lang="en-US" altLang="en-US" sz="1900" dirty="0">
                <a:latin typeface="+mj-lt"/>
                <a:cs typeface="+mj-lt"/>
              </a:rPr>
              <a:t>processes, and intermediaries. These limitations lead to delays, human errors, and potential </a:t>
            </a:r>
          </a:p>
          <a:p>
            <a:pPr marL="152400" indent="0" algn="just">
              <a:lnSpc>
                <a:spcPct val="150000"/>
              </a:lnSpc>
              <a:spcBef>
                <a:spcPts val="0"/>
              </a:spcBef>
              <a:buNone/>
            </a:pPr>
            <a:r>
              <a:rPr lang="en-US" altLang="en-US" sz="1900" dirty="0">
                <a:latin typeface="+mj-lt"/>
                <a:cs typeface="+mj-lt"/>
              </a:rPr>
              <a:t>misuse of funds. Blockchain’s decentralized, transparent, and tamper-proof nature offers an </a:t>
            </a:r>
          </a:p>
          <a:p>
            <a:pPr marL="152400" indent="0" algn="just">
              <a:lnSpc>
                <a:spcPct val="150000"/>
              </a:lnSpc>
              <a:spcBef>
                <a:spcPts val="0"/>
              </a:spcBef>
              <a:buNone/>
            </a:pPr>
            <a:r>
              <a:rPr lang="en-US" altLang="en-US" sz="1900" dirty="0">
                <a:latin typeface="+mj-lt"/>
                <a:cs typeface="+mj-lt"/>
              </a:rPr>
              <a:t>effective solution, transforming how subsidies are distributed and managed. The PM Kisan </a:t>
            </a:r>
          </a:p>
          <a:p>
            <a:pPr marL="152400" indent="0" algn="just">
              <a:lnSpc>
                <a:spcPct val="150000"/>
              </a:lnSpc>
              <a:spcBef>
                <a:spcPts val="0"/>
              </a:spcBef>
              <a:buNone/>
            </a:pPr>
            <a:r>
              <a:rPr lang="en-US" altLang="en-US" sz="1900" dirty="0">
                <a:latin typeface="+mj-lt"/>
                <a:cs typeface="+mj-lt"/>
              </a:rPr>
              <a:t>Subsidy Chain is a pioneering initiative that leverages blockchain technology to optimize </a:t>
            </a:r>
          </a:p>
          <a:p>
            <a:pPr marL="152400" indent="0" algn="just">
              <a:lnSpc>
                <a:spcPct val="150000"/>
              </a:lnSpc>
              <a:spcBef>
                <a:spcPts val="0"/>
              </a:spcBef>
              <a:buNone/>
            </a:pPr>
            <a:r>
              <a:rPr lang="en-US" altLang="en-US" sz="1900" dirty="0">
                <a:latin typeface="+mj-lt"/>
                <a:cs typeface="+mj-lt"/>
              </a:rPr>
              <a:t>subsidy management, ensuring equitable, efficient, and secure delivery of benefits to eligible </a:t>
            </a:r>
          </a:p>
          <a:p>
            <a:pPr marL="152400" indent="0" algn="just">
              <a:lnSpc>
                <a:spcPct val="150000"/>
              </a:lnSpc>
              <a:spcBef>
                <a:spcPts val="0"/>
              </a:spcBef>
              <a:buNone/>
            </a:pPr>
            <a:r>
              <a:rPr lang="en-US" altLang="en-US" sz="1900" dirty="0">
                <a:latin typeface="+mj-lt"/>
                <a:cs typeface="+mj-lt"/>
              </a:rPr>
              <a:t>recipients.[1]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2500" y="1183640"/>
            <a:ext cx="10796905" cy="4246245"/>
          </a:xfrm>
          <a:prstGeom prst="rect">
            <a:avLst/>
          </a:prstGeom>
          <a:noFill/>
        </p:spPr>
        <p:txBody>
          <a:bodyPr wrap="square">
            <a:spAutoFit/>
          </a:bodyPr>
          <a:lstStyle/>
          <a:p>
            <a:pPr marL="152400" indent="0" algn="just">
              <a:lnSpc>
                <a:spcPct val="150000"/>
              </a:lnSpc>
              <a:spcBef>
                <a:spcPts val="0"/>
              </a:spcBef>
              <a:buNone/>
            </a:pPr>
            <a:r>
              <a:rPr lang="en-US" altLang="en-US" sz="2000" dirty="0">
                <a:latin typeface="Arial" panose="020B0604020202020204" pitchFamily="34" charset="0"/>
                <a:ea typeface="Cambria" panose="02040503050406030204" pitchFamily="18" charset="0"/>
                <a:cs typeface="Arial" panose="020B0604020202020204" pitchFamily="34" charset="0"/>
              </a:rPr>
              <a:t>A core feature of blockchain technology is its immutable ledger, which ensures that once a </a:t>
            </a:r>
          </a:p>
          <a:p>
            <a:pPr marL="152400" indent="0" algn="just">
              <a:lnSpc>
                <a:spcPct val="150000"/>
              </a:lnSpc>
              <a:spcBef>
                <a:spcPts val="0"/>
              </a:spcBef>
              <a:buNone/>
            </a:pPr>
            <a:r>
              <a:rPr lang="en-US" altLang="en-US" sz="2000" dirty="0">
                <a:latin typeface="Arial" panose="020B0604020202020204" pitchFamily="34" charset="0"/>
                <a:ea typeface="Cambria" panose="02040503050406030204" pitchFamily="18" charset="0"/>
                <a:cs typeface="Arial" panose="020B0604020202020204" pitchFamily="34" charset="0"/>
              </a:rPr>
              <a:t>transaction is recorded, it cannot be altered or deleted. This immutability is particularly crucial in subsidy management, where the integrity of transaction data is essential to maintaining public trust. In the PM Kisan Subsidy Chain, every transaction, from the allocation of funds to the final disbursement to beneficiaries, is recorded transparently on the blockchain. This enables real-time verification by stakeholders, including government officials, auditors, and recipients, fostering a high level of accountability. By eliminating the possibility of tampering or unauthorized changes, blockchain ensures that subsidies reach their intended recipients without diversion or fraud.[2]</a:t>
            </a:r>
            <a:endParaRPr lang="en-US" sz="2000" dirty="0">
              <a:latin typeface="Arial" panose="020B0604020202020204" pitchFamily="34" charset="0"/>
              <a:ea typeface="Cambria" panose="02040503050406030204" pitchFamily="18"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Autofit/>
          </a:bodyPr>
          <a:lstStyle/>
          <a:p>
            <a:pPr marL="76200" indent="0" algn="just">
              <a:buNone/>
            </a:pPr>
            <a:r>
              <a:rPr lang="en-US" altLang="en-US" sz="2000" dirty="0">
                <a:latin typeface="Arial" panose="020B0604020202020204" pitchFamily="34" charset="0"/>
                <a:cs typeface="Arial" panose="020B0604020202020204" pitchFamily="34" charset="0"/>
              </a:rPr>
              <a:t>Automation plays a pivotal role in optimizing subsidy management, and smart contracts are at the heart of this process. Written in programming languages like Solidity, smart contracts are self-executing agreements that automate tasks based on predefined rules and conditions. For instance, in the PM Kisan Subsidy Chain, a smart contract can automatically verify a farmer’s eligibility criteria, such as landholding size, crop type, and income level, and trigger the disbursement of subsidies directly to their account. This eliminates the need for intermediaries, reducing delays, errors, and the risk of corruption. Smart contracts also enforce two key types of integrity: data integrity, which ensures that altering transaction data requires network consensus, and rule integrity, which prevents manipulation of the contract’s logic.[3]</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lgn="just">
              <a:buNone/>
            </a:pPr>
            <a:r>
              <a:rPr lang="en-US" b="1" dirty="0"/>
              <a:t>1.Blockchain Technology and Transparency: </a:t>
            </a:r>
          </a:p>
          <a:p>
            <a:pPr marL="76200" indent="0" algn="just">
              <a:buNone/>
            </a:pPr>
            <a:r>
              <a:rPr lang="en-US" dirty="0"/>
              <a:t>There are several studies that indicate blockchain technology increases transparency in supply chains. For instance, it has been proven that blockchain's decentralized and immutable nature ensures that every transaction is logged and is visible to the authorized stakeholders. This transparency also minimizes cases of corruption and fraud in any governmental process. A case of Walmart's food safety tracking through the use of blockchain indicated that blockchain minimized time taken to trace the origin of a product to 2.2 seconds instead of 7 days (IBM Food Trust, 2019). This might transform the functioning of government regulation systems.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a:bodyPr>
          <a:lstStyle/>
          <a:p>
            <a:pPr marL="76200" indent="0" algn="just">
              <a:buNone/>
            </a:pPr>
            <a:r>
              <a:rPr lang="en-US" b="1" dirty="0"/>
              <a:t>2. Smart Contracts for Automated Regulation: </a:t>
            </a:r>
          </a:p>
          <a:p>
            <a:pPr marL="76200" indent="0" algn="just">
              <a:buNone/>
            </a:pPr>
            <a:r>
              <a:rPr lang="en-US" dirty="0"/>
              <a:t>Smart contracts, an integral part of blockchain technology, have been explored as tools to automate compliance and reporting. Research by </a:t>
            </a:r>
            <a:r>
              <a:rPr lang="en-US" dirty="0" err="1"/>
              <a:t>Christidis</a:t>
            </a:r>
            <a:r>
              <a:rPr lang="en-US" dirty="0"/>
              <a:t> and </a:t>
            </a:r>
            <a:r>
              <a:rPr lang="en-US" dirty="0" err="1"/>
              <a:t>Devetsikiotis</a:t>
            </a:r>
            <a:r>
              <a:rPr lang="en-US" dirty="0"/>
              <a:t> (2016) explained how smart contracts could enforce regulations automatically, such as ensuring that imported goods meet quality standards before clearance. Governments can benefit from reduced manual intervention and faster enforcement of rules.</a:t>
            </a:r>
          </a:p>
          <a:p>
            <a:pPr marL="76200" indent="0" algn="just">
              <a:buNone/>
            </a:pPr>
            <a:r>
              <a:rPr lang="en-US" b="1" dirty="0"/>
              <a:t>3. Anti-Counterfeiting Systems in Supply Chain: </a:t>
            </a:r>
          </a:p>
          <a:p>
            <a:pPr marL="76200" indent="0" algn="just">
              <a:buNone/>
            </a:pPr>
            <a:r>
              <a:rPr lang="en-US" dirty="0"/>
              <a:t>A blockchain-based tracking system ensures the authenticity of products since it provides digital records that cannot be altered and enables governments to check the originality and the difference in time. This application is very useful for drugs, luxury commodities, and electronic products.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GAPS IDENTIFIED</a:t>
            </a:r>
          </a:p>
        </p:txBody>
      </p:sp>
      <p:sp>
        <p:nvSpPr>
          <p:cNvPr id="3" name="Text Placeholder 2"/>
          <p:cNvSpPr>
            <a:spLocks noGrp="1"/>
          </p:cNvSpPr>
          <p:nvPr>
            <p:ph type="body" idx="1"/>
          </p:nvPr>
        </p:nvSpPr>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sym typeface="+mn-ea"/>
              </a:rPr>
              <a:t>The current methods of government subsidy distribution predominantly rely on traditional approaches</a:t>
            </a:r>
            <a:r>
              <a:rPr lang="en-US" altLang="en-IN" dirty="0">
                <a:latin typeface="Times New Roman" panose="02020603050405020304" pitchFamily="18" charset="0"/>
                <a:cs typeface="Times New Roman" panose="02020603050405020304" pitchFamily="18" charset="0"/>
                <a:sym typeface="+mn-ea"/>
              </a:rPr>
              <a:t>.</a:t>
            </a:r>
          </a:p>
          <a:p>
            <a:pPr marL="0" indent="0">
              <a:buNone/>
            </a:pPr>
            <a:endParaRPr lang="en-US" altLang="en-IN" dirty="0">
              <a:latin typeface="Times New Roman" panose="02020603050405020304" pitchFamily="18" charset="0"/>
              <a:cs typeface="Times New Roman" panose="02020603050405020304" pitchFamily="18" charset="0"/>
              <a:sym typeface="+mn-ea"/>
            </a:endParaRPr>
          </a:p>
          <a:p>
            <a:pPr marL="342900" indent="-342900"/>
            <a:r>
              <a:rPr lang="en-IN" dirty="0">
                <a:latin typeface="Times New Roman" panose="02020603050405020304" pitchFamily="18" charset="0"/>
                <a:cs typeface="Times New Roman" panose="02020603050405020304" pitchFamily="18" charset="0"/>
                <a:sym typeface="+mn-ea"/>
              </a:rPr>
              <a:t>Centralized Databases</a:t>
            </a:r>
            <a:endParaRPr lang="en-IN" dirty="0">
              <a:latin typeface="Times New Roman" panose="02020603050405020304" pitchFamily="18" charset="0"/>
              <a:cs typeface="Times New Roman" panose="02020603050405020304" pitchFamily="18" charset="0"/>
            </a:endParaRPr>
          </a:p>
          <a:p>
            <a:pPr marL="342900" indent="-342900"/>
            <a:r>
              <a:rPr lang="en-IN" dirty="0">
                <a:latin typeface="Times New Roman" panose="02020603050405020304" pitchFamily="18" charset="0"/>
                <a:cs typeface="Times New Roman" panose="02020603050405020304" pitchFamily="18" charset="0"/>
                <a:sym typeface="+mn-ea"/>
              </a:rPr>
              <a:t>Manual Processing</a:t>
            </a:r>
            <a:endParaRPr lang="en-IN" dirty="0">
              <a:latin typeface="Times New Roman" panose="02020603050405020304" pitchFamily="18" charset="0"/>
              <a:cs typeface="Times New Roman" panose="02020603050405020304" pitchFamily="18" charset="0"/>
            </a:endParaRPr>
          </a:p>
          <a:p>
            <a:pPr marL="342900" indent="-342900"/>
            <a:r>
              <a:rPr lang="en-IN" dirty="0">
                <a:latin typeface="Times New Roman" panose="02020603050405020304" pitchFamily="18" charset="0"/>
                <a:cs typeface="Times New Roman" panose="02020603050405020304" pitchFamily="18" charset="0"/>
                <a:sym typeface="+mn-ea"/>
              </a:rPr>
              <a:t>Lack of Traceability</a:t>
            </a:r>
            <a:endParaRPr lang="en-IN" dirty="0">
              <a:latin typeface="Times New Roman" panose="02020603050405020304" pitchFamily="18" charset="0"/>
              <a:cs typeface="Times New Roman" panose="02020603050405020304" pitchFamily="18" charset="0"/>
            </a:endParaRPr>
          </a:p>
          <a:p>
            <a:pPr marL="342900" indent="-342900"/>
            <a:r>
              <a:rPr lang="en-IN" dirty="0">
                <a:latin typeface="Times New Roman" panose="02020603050405020304" pitchFamily="18" charset="0"/>
                <a:cs typeface="Times New Roman" panose="02020603050405020304" pitchFamily="18" charset="0"/>
                <a:sym typeface="+mn-ea"/>
              </a:rPr>
              <a:t>Limited Beneficiary Engagement</a:t>
            </a:r>
            <a:endParaRPr lang="en-IN" dirty="0">
              <a:latin typeface="Times New Roman" panose="02020603050405020304" pitchFamily="18" charset="0"/>
              <a:cs typeface="Times New Roman" panose="02020603050405020304" pitchFamily="18" charset="0"/>
            </a:endParaRPr>
          </a:p>
          <a:p>
            <a:pPr marL="342900" indent="-342900"/>
            <a:r>
              <a:rPr lang="en-IN" dirty="0">
                <a:latin typeface="Times New Roman" panose="02020603050405020304" pitchFamily="18" charset="0"/>
                <a:cs typeface="Times New Roman" panose="02020603050405020304" pitchFamily="18" charset="0"/>
                <a:sym typeface="+mn-ea"/>
              </a:rPr>
              <a:t>Inflexibility to Adapt</a:t>
            </a:r>
            <a:endParaRPr lang="en-IN" dirty="0">
              <a:latin typeface="Times New Roman" panose="02020603050405020304" pitchFamily="18" charset="0"/>
              <a:cs typeface="Times New Roman" panose="02020603050405020304" pitchFamily="18" charset="0"/>
            </a:endParaRPr>
          </a:p>
          <a:p>
            <a:pPr marL="342900" indent="-342900"/>
            <a:r>
              <a:rPr lang="en-IN" dirty="0">
                <a:latin typeface="Times New Roman" panose="02020603050405020304" pitchFamily="18" charset="0"/>
                <a:cs typeface="Times New Roman" panose="02020603050405020304" pitchFamily="18" charset="0"/>
                <a:sym typeface="+mn-ea"/>
              </a:rPr>
              <a:t>High Administrative Costs</a:t>
            </a:r>
            <a:r>
              <a:rPr lang="en-IN" dirty="0">
                <a:sym typeface="+mn-ea"/>
              </a:rPr>
              <a:t/>
            </a:r>
            <a:br>
              <a:rPr lang="en-IN" dirty="0">
                <a:sym typeface="+mn-ea"/>
              </a:rPr>
            </a:br>
            <a:r>
              <a:rPr lang="en-IN" dirty="0">
                <a:sym typeface="+mn-ea"/>
              </a:rPr>
              <a:t/>
            </a:r>
            <a:br>
              <a:rPr lang="en-IN" dirty="0">
                <a:sym typeface="+mn-ea"/>
              </a:rPr>
            </a:br>
            <a:r>
              <a:rPr lang="en-IN" dirty="0">
                <a:sym typeface="+mn-ea"/>
              </a:rPr>
              <a:t/>
            </a:r>
            <a:br>
              <a:rPr lang="en-IN" dirty="0">
                <a:sym typeface="+mn-ea"/>
              </a:rPr>
            </a:br>
            <a:r>
              <a:rPr lang="en-IN" dirty="0">
                <a:sym typeface="+mn-ea"/>
              </a:rPr>
              <a:t/>
            </a:r>
            <a:br>
              <a:rPr lang="en-IN" dirty="0">
                <a:sym typeface="+mn-ea"/>
              </a:rPr>
            </a:b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26*166"/>
  <p:tag name="TABLE_ENDDRAG_RECT" val="43*197*426*166"/>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1723</Words>
  <Application>Microsoft Office PowerPoint</Application>
  <PresentationFormat>Widescreen</PresentationFormat>
  <Paragraphs>135</Paragraphs>
  <Slides>25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Bookman Old Style</vt:lpstr>
      <vt:lpstr>Cambria</vt:lpstr>
      <vt:lpstr>Times New Roman</vt:lpstr>
      <vt:lpstr>Verdana</vt:lpstr>
      <vt:lpstr>Bioinformatics</vt:lpstr>
      <vt:lpstr>PSCS215- Subsidy Chain: Promising Transparency and Integrity in Government Fund Distribution</vt:lpstr>
      <vt:lpstr>Table of Contents</vt:lpstr>
      <vt:lpstr>PowerPoint Presentation</vt:lpstr>
      <vt:lpstr>Literature Review</vt:lpstr>
      <vt:lpstr>PowerPoint Presentation</vt:lpstr>
      <vt:lpstr>PowerPoint Presentation</vt:lpstr>
      <vt:lpstr>PowerPoint Presentation</vt:lpstr>
      <vt:lpstr>PowerPoint Presentation</vt:lpstr>
      <vt:lpstr>RESEARCH GAPS IDENTIFIED</vt:lpstr>
      <vt:lpstr>Proposed Methodology</vt:lpstr>
      <vt:lpstr>Objectives</vt:lpstr>
      <vt:lpstr>Methodology/Modules</vt:lpstr>
      <vt:lpstr>PowerPoint Presentation</vt:lpstr>
      <vt:lpstr>PowerPoint Presentation</vt:lpstr>
      <vt:lpstr>PowerPoint Presentation</vt:lpstr>
      <vt:lpstr>Outcomes/Results Obtained</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Microsoft account</cp:lastModifiedBy>
  <cp:revision>43</cp:revision>
  <dcterms:created xsi:type="dcterms:W3CDTF">2025-01-22T05:52:00Z</dcterms:created>
  <dcterms:modified xsi:type="dcterms:W3CDTF">2025-01-22T12:31:48Z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18F0309353374DA68C615B06E77B4310_12</vt:lpwstr>
  </property>
  <property fmtid="{D5CDD505-2E9C-101B-9397-08002B2CF9AE}" pid="3" name="KSOProductBuildVer">
    <vt:lpwstr>1033-12.2.0.19821</vt:lpwstr>
  </property>
</Properties>
</file>