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vml" ContentType="application/vnd.openxmlformats-officedocument.vmlDrawing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2"/>
  </p:notesMasterIdLst>
  <p:sldIdLst>
    <p:sldId id="483" r:id="rId2"/>
    <p:sldId id="484" r:id="rId3"/>
    <p:sldId id="470" r:id="rId4"/>
    <p:sldId id="486" r:id="rId5"/>
    <p:sldId id="487" r:id="rId6"/>
    <p:sldId id="478" r:id="rId7"/>
    <p:sldId id="481" r:id="rId8"/>
    <p:sldId id="480" r:id="rId9"/>
    <p:sldId id="493" r:id="rId10"/>
    <p:sldId id="494" r:id="rId11"/>
    <p:sldId id="482" r:id="rId12"/>
    <p:sldId id="488" r:id="rId13"/>
    <p:sldId id="489" r:id="rId14"/>
    <p:sldId id="490" r:id="rId15"/>
    <p:sldId id="491" r:id="rId16"/>
    <p:sldId id="492" r:id="rId17"/>
    <p:sldId id="476" r:id="rId18"/>
    <p:sldId id="485" r:id="rId19"/>
    <p:sldId id="473" r:id="rId20"/>
    <p:sldId id="468" r:id="rId21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FD651DC6-1D50-436B-BF04-C77203110BBB}">
          <p14:sldIdLst>
            <p14:sldId id="483"/>
            <p14:sldId id="484"/>
            <p14:sldId id="470"/>
            <p14:sldId id="486"/>
            <p14:sldId id="487"/>
          </p14:sldIdLst>
        </p14:section>
        <p14:section name="Untitled Section" id="{F8EA42EC-D01F-479B-996A-60AAE0AC9672}">
          <p14:sldIdLst>
            <p14:sldId id="478"/>
            <p14:sldId id="481"/>
            <p14:sldId id="480"/>
            <p14:sldId id="493"/>
            <p14:sldId id="494"/>
            <p14:sldId id="482"/>
            <p14:sldId id="488"/>
            <p14:sldId id="489"/>
            <p14:sldId id="490"/>
            <p14:sldId id="491"/>
            <p14:sldId id="492"/>
            <p14:sldId id="476"/>
            <p14:sldId id="485"/>
            <p14:sldId id="473"/>
            <p14:sldId id="4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97110E-1FC3-44BA-8856-575CA3EAE904}" v="54" dt="2025-02-19T18:29:56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434" autoAdjust="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author/37086808125" TargetMode="External"/><Relationship Id="rId3" Type="http://schemas.openxmlformats.org/officeDocument/2006/relationships/hyperlink" Target="https://ieeexplore.ieee.org/author/215975315061925" TargetMode="External"/><Relationship Id="rId7" Type="http://schemas.openxmlformats.org/officeDocument/2006/relationships/hyperlink" Target="https://ieeexplore.ieee.org/author/37087229547" TargetMode="External"/><Relationship Id="rId12" Type="http://schemas.openxmlformats.org/officeDocument/2006/relationships/hyperlink" Target="https://ieeexplore.ieee.org/author/37088349615" TargetMode="External"/><Relationship Id="rId2" Type="http://schemas.openxmlformats.org/officeDocument/2006/relationships/hyperlink" Target="https://ieeexplore.ieee.org/author/63813895966609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ieeexplore.ieee.org/author/37089608429" TargetMode="External"/><Relationship Id="rId11" Type="http://schemas.openxmlformats.org/officeDocument/2006/relationships/hyperlink" Target="https://ieeexplore.ieee.org/author/38488825100" TargetMode="External"/><Relationship Id="rId5" Type="http://schemas.openxmlformats.org/officeDocument/2006/relationships/hyperlink" Target="https://ieeexplore.ieee.org/author/266356610722451" TargetMode="External"/><Relationship Id="rId10" Type="http://schemas.openxmlformats.org/officeDocument/2006/relationships/hyperlink" Target="https://ieeexplore.ieee.org/author/952893750034769" TargetMode="External"/><Relationship Id="rId4" Type="http://schemas.openxmlformats.org/officeDocument/2006/relationships/hyperlink" Target="https://ieeexplore.ieee.org/author/182476743764046" TargetMode="External"/><Relationship Id="rId9" Type="http://schemas.openxmlformats.org/officeDocument/2006/relationships/hyperlink" Target="https://ieeexplore.ieee.org/author/37272678700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eb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ectopage.com/?utm_source=chatgpt.co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uthor/37089848486" TargetMode="External"/><Relationship Id="rId2" Type="http://schemas.openxmlformats.org/officeDocument/2006/relationships/hyperlink" Target="https://ieeexplore.ieee.org/author/18476519665184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eeexplore.ieee.org/author/37321066700" TargetMode="External"/><Relationship Id="rId4" Type="http://schemas.openxmlformats.org/officeDocument/2006/relationships/hyperlink" Target="https://ieeexplore.ieee.org/author/370894502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Arshiya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Lubna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CSE(BLOCKCHAIN)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Dr.Pravintha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Raja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Ms. Suma NG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Project Title: Design of a Privacy-preserving Mobile Wallet for Self Sovereign Identity Management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245933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DYAMALLI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20211CBC0046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8CBC-01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DAB2C-DB92-06FC-DDBD-0399BED7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81323-E358-28AF-E956-2F845AEA2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130325"/>
              </p:ext>
            </p:extLst>
          </p:nvPr>
        </p:nvGraphicFramePr>
        <p:xfrm>
          <a:off x="469126" y="278296"/>
          <a:ext cx="11282901" cy="4818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083">
                  <a:extLst>
                    <a:ext uri="{9D8B030D-6E8A-4147-A177-3AD203B41FA5}">
                      <a16:colId xmlns:a16="http://schemas.microsoft.com/office/drawing/2014/main" val="1393720540"/>
                    </a:ext>
                  </a:extLst>
                </a:gridCol>
                <a:gridCol w="3710077">
                  <a:extLst>
                    <a:ext uri="{9D8B030D-6E8A-4147-A177-3AD203B41FA5}">
                      <a16:colId xmlns:a16="http://schemas.microsoft.com/office/drawing/2014/main" val="4093949791"/>
                    </a:ext>
                  </a:extLst>
                </a:gridCol>
                <a:gridCol w="2256580">
                  <a:extLst>
                    <a:ext uri="{9D8B030D-6E8A-4147-A177-3AD203B41FA5}">
                      <a16:colId xmlns:a16="http://schemas.microsoft.com/office/drawing/2014/main" val="1071446526"/>
                    </a:ext>
                  </a:extLst>
                </a:gridCol>
                <a:gridCol w="705945">
                  <a:extLst>
                    <a:ext uri="{9D8B030D-6E8A-4147-A177-3AD203B41FA5}">
                      <a16:colId xmlns:a16="http://schemas.microsoft.com/office/drawing/2014/main" val="2914263080"/>
                    </a:ext>
                  </a:extLst>
                </a:gridCol>
                <a:gridCol w="3807216">
                  <a:extLst>
                    <a:ext uri="{9D8B030D-6E8A-4147-A177-3AD203B41FA5}">
                      <a16:colId xmlns:a16="http://schemas.microsoft.com/office/drawing/2014/main" val="149385920"/>
                    </a:ext>
                  </a:extLst>
                </a:gridCol>
              </a:tblGrid>
              <a:tr h="414322">
                <a:tc>
                  <a:txBody>
                    <a:bodyPr/>
                    <a:lstStyle/>
                    <a:p>
                      <a:r>
                        <a:rPr lang="en-IN" dirty="0"/>
                        <a:t>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Author(s)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496320"/>
                  </a:ext>
                </a:extLst>
              </a:tr>
              <a:tr h="1279305">
                <a:tc>
                  <a:txBody>
                    <a:bodyPr/>
                    <a:lstStyle/>
                    <a:p>
                      <a:r>
                        <a:rPr lang="en-IN" dirty="0"/>
                        <a:t>  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Wallet: A Blockchain and Machine Learning based Self-Sovereign Identity Model for Enhanced Digital Security.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2"/>
                        </a:rPr>
                        <a:t>Rani K</a:t>
                      </a:r>
                      <a:r>
                        <a:rPr lang="en-IN" dirty="0"/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hlinkClick r:id="rId3"/>
                        </a:rPr>
                        <a:t>Vishnu Gomathi Sankar S</a:t>
                      </a:r>
                      <a:r>
                        <a:rPr lang="en-IN" dirty="0"/>
                        <a:t>, </a:t>
                      </a:r>
                      <a:r>
                        <a:rPr lang="en-IN" dirty="0">
                          <a:hlinkClick r:id="rId4"/>
                        </a:rPr>
                        <a:t> Vijay C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Proposes a blockchain and ML-based identity wallet for enhanced digital security and fraud prevention.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497758"/>
                  </a:ext>
                </a:extLst>
              </a:tr>
              <a:tr h="1021615">
                <a:tc>
                  <a:txBody>
                    <a:bodyPr/>
                    <a:lstStyle/>
                    <a:p>
                      <a:r>
                        <a:rPr lang="en-IN" dirty="0"/>
                        <a:t> 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Designing Privacy-Preserving User Interfaces for SSI Wallets on Mobile Devices.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Moritz </a:t>
                      </a:r>
                      <a:r>
                        <a:rPr lang="en-IN" dirty="0" err="1">
                          <a:hlinkClick r:id="rId5"/>
                        </a:rPr>
                        <a:t>Teuschel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6"/>
                        </a:rPr>
                        <a:t>Daniela </a:t>
                      </a:r>
                      <a:r>
                        <a:rPr lang="en-IN" dirty="0" err="1">
                          <a:hlinkClick r:id="rId6"/>
                        </a:rPr>
                        <a:t>Pöhn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Focuses on user interface design for mobile SSI wallets with privacy-preserving features.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916531"/>
                  </a:ext>
                </a:extLst>
              </a:tr>
              <a:tr h="414322">
                <a:tc>
                  <a:txBody>
                    <a:bodyPr/>
                    <a:lstStyle/>
                    <a:p>
                      <a:r>
                        <a:rPr lang="en-IN" dirty="0"/>
                        <a:t>  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Taxonomy of Challenges for Self-Sovereign Identity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7"/>
                        </a:rPr>
                        <a:t>Abylay</a:t>
                      </a:r>
                      <a:r>
                        <a:rPr lang="en-IN" dirty="0">
                          <a:hlinkClick r:id="rId7"/>
                        </a:rPr>
                        <a:t> </a:t>
                      </a:r>
                      <a:r>
                        <a:rPr lang="en-IN" dirty="0" err="1">
                          <a:hlinkClick r:id="rId7"/>
                        </a:rPr>
                        <a:t>Satybaldy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8"/>
                        </a:rPr>
                        <a:t>Md. </a:t>
                      </a:r>
                      <a:r>
                        <a:rPr lang="en-IN" dirty="0" err="1">
                          <a:hlinkClick r:id="rId8"/>
                        </a:rPr>
                        <a:t>Sadek</a:t>
                      </a:r>
                      <a:r>
                        <a:rPr lang="en-IN" dirty="0" err="1">
                          <a:hlinkClick r:id="rId9"/>
                        </a:rPr>
                        <a:t>Mariusz</a:t>
                      </a:r>
                      <a:r>
                        <a:rPr lang="en-IN" dirty="0">
                          <a:hlinkClick r:id="rId9"/>
                        </a:rPr>
                        <a:t> </a:t>
                      </a:r>
                      <a:r>
                        <a:rPr lang="en-IN" dirty="0" err="1">
                          <a:hlinkClick r:id="rId9"/>
                        </a:rPr>
                        <a:t>Nowostawski</a:t>
                      </a:r>
                      <a:r>
                        <a:rPr lang="en-IN" dirty="0">
                          <a:hlinkClick r:id="rId8"/>
                        </a:rPr>
                        <a:t> Ferdous</a:t>
                      </a:r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Identifies challenges in SSI, such as interoperability, scalability, and privacy concerns.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16479"/>
                  </a:ext>
                </a:extLst>
              </a:tr>
              <a:tr h="414322">
                <a:tc>
                  <a:txBody>
                    <a:bodyPr/>
                    <a:lstStyle/>
                    <a:p>
                      <a:r>
                        <a:rPr lang="en-IN" dirty="0"/>
                        <a:t> 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Self-Sovereign Identity Protocol With Anonymity and Accountability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10"/>
                        </a:rPr>
                        <a:t>Le Gao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>
                          <a:hlinkClick r:id="rId11"/>
                        </a:rPr>
                        <a:t>Jiaxin</a:t>
                      </a:r>
                      <a:r>
                        <a:rPr lang="en-IN" dirty="0">
                          <a:hlinkClick r:id="rId11"/>
                        </a:rPr>
                        <a:t> Yu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 err="1">
                          <a:hlinkClick r:id="rId12"/>
                        </a:rPr>
                        <a:t>Junzhe</a:t>
                      </a:r>
                      <a:r>
                        <a:rPr lang="en-IN" dirty="0">
                          <a:hlinkClick r:id="rId12"/>
                        </a:rPr>
                        <a:t> Zhang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Introduces a balance between user anonymity and accountability in identity systems using ZKP.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36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6946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decentralized mobile wallet for managing Self-Sovereign Identity (SSI) securely.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privacy-preserving identity management using zero-knowledge proofs (ZKP) and selective disclosure mechanisms.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scalable and lightweight solution for mobile devices.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user control over personal identity data while ensuring security.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integrate on-device authentication and Trust Chain-based verification to prevent identity fraud.</a:t>
            </a:r>
          </a:p>
          <a:p>
            <a:pPr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30606-D49E-FA23-2158-070B1251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5464F-8773-3D53-00CB-32F788AD7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232"/>
            <a:ext cx="10515600" cy="4351338"/>
          </a:xfrm>
        </p:spPr>
        <p:txBody>
          <a:bodyPr/>
          <a:lstStyle/>
          <a:p>
            <a:r>
              <a:rPr lang="en-IN" dirty="0"/>
              <a:t>3.1 System Architecture</a:t>
            </a:r>
          </a:p>
          <a:p>
            <a:r>
              <a:rPr lang="en-IN" dirty="0"/>
              <a:t>Mobile Wallet App (User Interface for identity storage &amp; sharing).</a:t>
            </a:r>
          </a:p>
          <a:p>
            <a:r>
              <a:rPr lang="en-IN" dirty="0"/>
              <a:t>Trust Chain Network (for credential verification).</a:t>
            </a:r>
          </a:p>
          <a:p>
            <a:r>
              <a:rPr lang="en-IN" dirty="0"/>
              <a:t>Issuer Module (Organizations issuing Verifiable Credentials).</a:t>
            </a:r>
          </a:p>
          <a:p>
            <a:r>
              <a:rPr lang="en-IN" dirty="0"/>
              <a:t>Verifier Module (Entities verifying the user’s identity).</a:t>
            </a:r>
          </a:p>
          <a:p>
            <a:r>
              <a:rPr lang="en-IN" dirty="0"/>
              <a:t>Privacy Layer (Implements ZKP and Selective Disclosure).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E9D10-C25D-EFBB-569A-DE0530CD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508756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BEE8-63B9-4DEA-571C-88881277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/ 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36168-0558-1B15-2B73-6FB742E82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3.2 Workflow</a:t>
            </a:r>
          </a:p>
          <a:p>
            <a:r>
              <a:rPr lang="en-US" dirty="0"/>
              <a:t>1. User Registration: Generates a Decentralized Identifier (DID).</a:t>
            </a:r>
          </a:p>
          <a:p>
            <a:r>
              <a:rPr lang="en-US" dirty="0"/>
              <a:t>2. Credential Issuance: An issuer grants Verifiable Credentials (VCs) to the wallet.</a:t>
            </a:r>
          </a:p>
          <a:p>
            <a:r>
              <a:rPr lang="en-US" dirty="0"/>
              <a:t>3. Authentication &amp; Verification: Users authenticate via ZKP-based proof submission.</a:t>
            </a:r>
          </a:p>
          <a:p>
            <a:r>
              <a:rPr lang="en-US" dirty="0"/>
              <a:t>4. Selective Disclosure: Users share only required attributes for authentication.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A5C6-5A40-F545-1A7E-B2692F69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9198509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E51D-9406-D041-3BA7-1B6A075A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EACDF-BBC8-761A-80AC-E1CB1D7DF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SSI solutions do not adequately address privacy concerns. Most trust-based identity wallets lack privacy-preserving mechanisms, exposing sensitive identity data. A lightweight, scalable, and privacy-preserving solution is required to enhance mobile identity management.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2CCFF-CF54-BF4F-4982-7C0A8E36A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2726124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93BA-F965-B5F1-4C50-E3029B53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8FE9-A659-773B-BBAD-68216588A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257800" cy="3191648"/>
          </a:xfrm>
        </p:spPr>
        <p:txBody>
          <a:bodyPr/>
          <a:lstStyle/>
          <a:p>
            <a:pPr marL="0" indent="0" algn="l">
              <a:buNone/>
            </a:pPr>
            <a:r>
              <a:rPr lang="en-IN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Hardware Requirements</a:t>
            </a:r>
          </a:p>
          <a:p>
            <a:pPr algn="l"/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Android/iOS smartphone (Samsung S23 Ultra, etc.).</a:t>
            </a:r>
          </a:p>
          <a:p>
            <a:pPr algn="l"/>
            <a:r>
              <a:rPr lang="en-IN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Element (for key storage).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20BA6-6D78-B00B-84FD-890AB465A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E0CD37-A3E4-8104-8811-A695B6620422}"/>
              </a:ext>
            </a:extLst>
          </p:cNvPr>
          <p:cNvSpPr txBox="1"/>
          <p:nvPr/>
        </p:nvSpPr>
        <p:spPr>
          <a:xfrm>
            <a:off x="6559827" y="1027906"/>
            <a:ext cx="531942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. Software Requirements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App: Flutter/React Native for UI.</a:t>
            </a:r>
            <a:b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 Chain Integration: Hyperledger Fabric (Smart Contracts).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Cryptographic Libraries: MIRACL for ZKP and Commitment Schemes.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Cloud/Edge Computing: Firebase for optional off-chain storage.</a:t>
            </a:r>
          </a:p>
          <a:p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430898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F8AC-BEA9-7660-E106-9ADA046C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5616-85B9-3CFD-A77C-D0DC46D22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Decentralized – Eliminates reliance on centralized identity providers.</a:t>
            </a:r>
          </a:p>
          <a:p>
            <a:r>
              <a:rPr lang="en-US" dirty="0"/>
              <a:t>Privacy-Preserving – Uses ZKP and selective disclosure to prevent unnecessary data exposure.</a:t>
            </a:r>
          </a:p>
          <a:p>
            <a:r>
              <a:rPr lang="en-US" dirty="0"/>
              <a:t>Scalable – Works efficiently on mobile devices with lightweight cryptographic computations.</a:t>
            </a:r>
          </a:p>
          <a:p>
            <a:r>
              <a:rPr lang="en-US" dirty="0"/>
              <a:t>Secure – Reduces identity fraud and replay attacks using a nonce-based commitment scheme.</a:t>
            </a:r>
          </a:p>
          <a:p>
            <a:r>
              <a:rPr lang="en-US" dirty="0"/>
              <a:t>User Control – Users retain full control over identity data and credential sharing.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0A0F1-6AD1-5941-8070-F7B6D506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212502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Note: Write in the below table what u will be achieving in each review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5CC1638-BF76-95A4-076D-C93FBF787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543" y="1356498"/>
            <a:ext cx="8064725" cy="4351338"/>
          </a:xfrm>
        </p:spPr>
      </p:pic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Signed – NDA( Non Disclosure Agreement)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19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5031"/>
            <a:ext cx="10515600" cy="41931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About the Company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RECTOPAGE Company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Founded in 2015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Headquartered in Bengaluru, India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Specializes in mobile and web application development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 decade of experience in the tech industry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2. Mission &amp; Vision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Mission: Drive change through technology and innovation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Vision: Improve lives and businesses with progressive and innovative tech solutions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4BFDF-B282-78F9-0F5C-07F698A2E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4846"/>
            <a:ext cx="10515600" cy="566211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Key Achievements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 numerous products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Served happy clients worldwide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 multiple industry awards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Provided professional training to individuals in mobile and web app development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/>
              <a:t>4. Products &amp; Services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 – Custom full-stack applications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Applications – Native (Android/iOS) and Hybrid apps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Training – Training on trending tech topics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55356-6E99-9FF2-1DDF-D8564299B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572771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2DA51-1BE3-E99D-C22C-33D82413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760"/>
            <a:ext cx="10515600" cy="58112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 Clients &amp; Market Presence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clientele across multiple industries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on projects like Easy Gadgets, Art Circles, Photos to Art, Switch Art, Nexxus Engage,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iQview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My Bills, Xfinity, Oscar, and Screen Bee</a:t>
            </a: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/>
              <a:t>6. Contact Information</a:t>
            </a:r>
          </a:p>
          <a:p>
            <a:pPr lvl="1"/>
            <a:r>
              <a:rPr lang="en-IN" dirty="0"/>
              <a:t>📧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contact@rectopage.com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📞 Phone: +91 8073429502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📍 Address: #21 A, Krishna County Layout, Near Global Village Tech Park Front Gate, Bengaluru - 560068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Website: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rectopage.com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93E22-7CB1-B206-E62C-58E3011D3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464443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Working Domain : Web 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: React Native/Node JS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769924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257"/>
            <a:ext cx="4027998" cy="39783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Manoj Kumar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Principal Consultant at Recto Page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Expertise: Blockchain, Security, Identity Management   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in this project: Guidance, strategy, and technical validation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0670B7-9EC3-2541-2111-EE7B22B40F4D}"/>
              </a:ext>
            </a:extLst>
          </p:cNvPr>
          <p:cNvSpPr txBox="1"/>
          <p:nvPr/>
        </p:nvSpPr>
        <p:spPr>
          <a:xfrm>
            <a:off x="5259126" y="1202751"/>
            <a:ext cx="5467184" cy="336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Team Composition: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Lead Developer: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Mohit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Blockchain Engineer: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Avinash</a:t>
            </a:r>
            <a:endParaRPr lang="en-US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Mobile App Developer: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Prachi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Expert: </a:t>
            </a:r>
            <a:r>
              <a:rPr 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Manoj</a:t>
            </a:r>
            <a:endParaRPr lang="en-US" sz="18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Early-stage Responsibilities: 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Research: Feasibility study, technology selection  </a:t>
            </a:r>
          </a:p>
          <a:p>
            <a:pPr algn="l">
              <a:lnSpc>
                <a:spcPct val="150000"/>
              </a:lnSpc>
            </a:pPr>
            <a:r>
              <a:rPr lang="en-US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Design: Initial system architecture and user flows  </a:t>
            </a:r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 an Internship: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Competitive selection process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Cracking the Interview: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Technical and HR rounds required extensive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Adjusting to the Team: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Adapting to company culture and collaboration dynamics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Curve: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blockchain, decentralized identity, and new tech stacks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Execution: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Debugging, testing, and integrating various components efficiently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4F30-4F7A-A5B1-CFE6-A30A5087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Litereture</a:t>
            </a:r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Survey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448F04B-F955-E482-5D98-55D74944A7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397167"/>
              </p:ext>
            </p:extLst>
          </p:nvPr>
        </p:nvGraphicFramePr>
        <p:xfrm>
          <a:off x="838200" y="1825625"/>
          <a:ext cx="105156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337">
                  <a:extLst>
                    <a:ext uri="{9D8B030D-6E8A-4147-A177-3AD203B41FA5}">
                      <a16:colId xmlns:a16="http://schemas.microsoft.com/office/drawing/2014/main" val="3105655706"/>
                    </a:ext>
                  </a:extLst>
                </a:gridCol>
                <a:gridCol w="2682903">
                  <a:extLst>
                    <a:ext uri="{9D8B030D-6E8A-4147-A177-3AD203B41FA5}">
                      <a16:colId xmlns:a16="http://schemas.microsoft.com/office/drawing/2014/main" val="87375472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503583046"/>
                    </a:ext>
                  </a:extLst>
                </a:gridCol>
                <a:gridCol w="1734047">
                  <a:extLst>
                    <a:ext uri="{9D8B030D-6E8A-4147-A177-3AD203B41FA5}">
                      <a16:colId xmlns:a16="http://schemas.microsoft.com/office/drawing/2014/main" val="1490330402"/>
                    </a:ext>
                  </a:extLst>
                </a:gridCol>
                <a:gridCol w="2472193">
                  <a:extLst>
                    <a:ext uri="{9D8B030D-6E8A-4147-A177-3AD203B41FA5}">
                      <a16:colId xmlns:a16="http://schemas.microsoft.com/office/drawing/2014/main" val="219160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S.NO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AUTHOR(S)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554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BLS-MT-ZKP: A Novel Approach to Selective Disclosure of Claims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2"/>
                        </a:rPr>
                        <a:t>Šeila</a:t>
                      </a:r>
                      <a:r>
                        <a:rPr lang="en-IN" dirty="0">
                          <a:hlinkClick r:id="rId2"/>
                        </a:rPr>
                        <a:t> </a:t>
                      </a:r>
                      <a:r>
                        <a:rPr lang="en-IN" dirty="0" err="1">
                          <a:hlinkClick r:id="rId2"/>
                        </a:rPr>
                        <a:t>Bećirović</a:t>
                      </a:r>
                      <a:r>
                        <a:rPr lang="en-IN" dirty="0">
                          <a:hlinkClick r:id="rId2"/>
                        </a:rPr>
                        <a:t> </a:t>
                      </a:r>
                      <a:r>
                        <a:rPr lang="en-IN" dirty="0" err="1">
                          <a:hlinkClick r:id="rId2"/>
                        </a:rPr>
                        <a:t>Ramić</a:t>
                      </a:r>
                      <a:r>
                        <a:rPr lang="en-IN" dirty="0"/>
                        <a:t> 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Combines BLS signatures, Merkle Trees, and ZKP to enable privacy-preserving claim verification.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1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Self-Sovereign Identity Based on Zero-Knowledge Proof and Distributed Ledger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>
                          <a:hlinkClick r:id="rId3"/>
                        </a:rPr>
                        <a:t>Mohameden</a:t>
                      </a:r>
                      <a:r>
                        <a:rPr lang="en-IN" dirty="0">
                          <a:hlinkClick r:id="rId3"/>
                        </a:rPr>
                        <a:t> </a:t>
                      </a:r>
                      <a:r>
                        <a:rPr lang="en-IN" dirty="0" err="1">
                          <a:hlinkClick r:id="rId3"/>
                        </a:rPr>
                        <a:t>Dieye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4"/>
                        </a:rPr>
                        <a:t>Pierre </a:t>
                      </a:r>
                      <a:r>
                        <a:rPr lang="en-IN" dirty="0" err="1">
                          <a:hlinkClick r:id="rId4"/>
                        </a:rPr>
                        <a:t>Valiorgue</a:t>
                      </a:r>
                      <a:r>
                        <a:rPr lang="en-IN" dirty="0"/>
                        <a:t>,</a:t>
                      </a:r>
                    </a:p>
                    <a:p>
                      <a:r>
                        <a:rPr lang="en-IN" dirty="0">
                          <a:hlinkClick r:id="rId5"/>
                        </a:rPr>
                        <a:t>Jean-Patrick </a:t>
                      </a:r>
                      <a:r>
                        <a:rPr lang="en-IN" dirty="0" err="1">
                          <a:hlinkClick r:id="rId5"/>
                        </a:rPr>
                        <a:t>Gelas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Proposes a blockchain-based SSI model using ZKP for identity authentication while preserving privacy.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48534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C5033-F5A2-F0AA-C904-366BAA89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623445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9601</TotalTime>
  <Words>1190</Words>
  <Application>Microsoft Office PowerPoint</Application>
  <PresentationFormat>Widescreen</PresentationFormat>
  <Paragraphs>200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PowerPoint Presentation</vt:lpstr>
      <vt:lpstr>Working domain or the technology</vt:lpstr>
      <vt:lpstr>About your team and reporting Manager</vt:lpstr>
      <vt:lpstr>Challenges Faced in Internship</vt:lpstr>
      <vt:lpstr>Litereture Survey</vt:lpstr>
      <vt:lpstr>PowerPoint Presentation</vt:lpstr>
      <vt:lpstr>Objectives of the work</vt:lpstr>
      <vt:lpstr>Proposed System / Work</vt:lpstr>
      <vt:lpstr>Proposed System / Work</vt:lpstr>
      <vt:lpstr>Problem Statement</vt:lpstr>
      <vt:lpstr>System Requirements</vt:lpstr>
      <vt:lpstr>Advantages of Proposed System/Work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Diya. K</cp:lastModifiedBy>
  <cp:revision>910</cp:revision>
  <cp:lastPrinted>2018-07-24T06:37:20Z</cp:lastPrinted>
  <dcterms:created xsi:type="dcterms:W3CDTF">2018-06-07T04:06:17Z</dcterms:created>
  <dcterms:modified xsi:type="dcterms:W3CDTF">2025-02-19T18:30:53Z</dcterms:modified>
</cp:coreProperties>
</file>