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36"/>
  </p:notesMasterIdLst>
  <p:sldIdLst>
    <p:sldId id="483" r:id="rId2"/>
    <p:sldId id="484" r:id="rId3"/>
    <p:sldId id="470" r:id="rId4"/>
    <p:sldId id="486" r:id="rId5"/>
    <p:sldId id="487" r:id="rId6"/>
    <p:sldId id="478" r:id="rId7"/>
    <p:sldId id="481" r:id="rId8"/>
    <p:sldId id="480" r:id="rId9"/>
    <p:sldId id="493" r:id="rId10"/>
    <p:sldId id="494" r:id="rId11"/>
    <p:sldId id="482" r:id="rId12"/>
    <p:sldId id="488" r:id="rId13"/>
    <p:sldId id="489" r:id="rId14"/>
    <p:sldId id="490" r:id="rId15"/>
    <p:sldId id="491" r:id="rId16"/>
    <p:sldId id="492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476" r:id="rId32"/>
    <p:sldId id="485" r:id="rId33"/>
    <p:sldId id="473" r:id="rId34"/>
    <p:sldId id="468" r:id="rId3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D651DC6-1D50-436B-BF04-C77203110BBB}">
          <p14:sldIdLst>
            <p14:sldId id="483"/>
            <p14:sldId id="484"/>
            <p14:sldId id="470"/>
            <p14:sldId id="486"/>
            <p14:sldId id="487"/>
          </p14:sldIdLst>
        </p14:section>
        <p14:section name="Untitled Section" id="{F8EA42EC-D01F-479B-996A-60AAE0AC9672}">
          <p14:sldIdLst>
            <p14:sldId id="478"/>
            <p14:sldId id="481"/>
            <p14:sldId id="480"/>
            <p14:sldId id="493"/>
            <p14:sldId id="494"/>
            <p14:sldId id="482"/>
            <p14:sldId id="488"/>
            <p14:sldId id="489"/>
            <p14:sldId id="490"/>
            <p14:sldId id="491"/>
            <p14:sldId id="492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476"/>
            <p14:sldId id="485"/>
            <p14:sldId id="47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9A60E-CA24-46A6-9EFC-C37E9C3445C3}" v="15" dt="2025-04-29T03:50:35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. K" userId="cd02597a9bc5b321" providerId="LiveId" clId="{8D29A60E-CA24-46A6-9EFC-C37E9C3445C3}"/>
    <pc:docChg chg="undo redo custSel addSld delSld modSld modSection">
      <pc:chgData name="Diya. K" userId="cd02597a9bc5b321" providerId="LiveId" clId="{8D29A60E-CA24-46A6-9EFC-C37E9C3445C3}" dt="2025-04-29T03:51:57.704" v="71" actId="255"/>
      <pc:docMkLst>
        <pc:docMk/>
      </pc:docMkLst>
      <pc:sldChg chg="addSp delSp modSp new mod">
        <pc:chgData name="Diya. K" userId="cd02597a9bc5b321" providerId="LiveId" clId="{8D29A60E-CA24-46A6-9EFC-C37E9C3445C3}" dt="2025-04-29T03:48:10.913" v="44" actId="2711"/>
        <pc:sldMkLst>
          <pc:docMk/>
          <pc:sldMk cId="1883709431" sldId="506"/>
        </pc:sldMkLst>
        <pc:spChg chg="del">
          <ac:chgData name="Diya. K" userId="cd02597a9bc5b321" providerId="LiveId" clId="{8D29A60E-CA24-46A6-9EFC-C37E9C3445C3}" dt="2025-04-29T03:41:04.220" v="8" actId="21"/>
          <ac:spMkLst>
            <pc:docMk/>
            <pc:sldMk cId="1883709431" sldId="506"/>
            <ac:spMk id="2" creationId="{02EFBB20-710C-3EC4-5F1A-C5F44BF197D1}"/>
          </ac:spMkLst>
        </pc:spChg>
        <pc:spChg chg="del mod">
          <ac:chgData name="Diya. K" userId="cd02597a9bc5b321" providerId="LiveId" clId="{8D29A60E-CA24-46A6-9EFC-C37E9C3445C3}" dt="2025-04-29T03:42:01.163" v="10"/>
          <ac:spMkLst>
            <pc:docMk/>
            <pc:sldMk cId="1883709431" sldId="506"/>
            <ac:spMk id="3" creationId="{E7E672DA-68A5-B077-C236-92D878E2239D}"/>
          </ac:spMkLst>
        </pc:spChg>
        <pc:spChg chg="add mod">
          <ac:chgData name="Diya. K" userId="cd02597a9bc5b321" providerId="LiveId" clId="{8D29A60E-CA24-46A6-9EFC-C37E9C3445C3}" dt="2025-04-29T03:48:10.913" v="44" actId="2711"/>
          <ac:spMkLst>
            <pc:docMk/>
            <pc:sldMk cId="1883709431" sldId="506"/>
            <ac:spMk id="8" creationId="{897936FB-5F43-932F-D131-8D6D28C7333A}"/>
          </ac:spMkLst>
        </pc:spChg>
        <pc:picChg chg="add mod">
          <ac:chgData name="Diya. K" userId="cd02597a9bc5b321" providerId="LiveId" clId="{8D29A60E-CA24-46A6-9EFC-C37E9C3445C3}" dt="2025-04-29T03:42:06.953" v="11" actId="1076"/>
          <ac:picMkLst>
            <pc:docMk/>
            <pc:sldMk cId="1883709431" sldId="506"/>
            <ac:picMk id="6" creationId="{8D1B2DC9-E7FE-88A8-7DA2-26DE8E99A0E1}"/>
          </ac:picMkLst>
        </pc:picChg>
      </pc:sldChg>
      <pc:sldChg chg="new del">
        <pc:chgData name="Diya. K" userId="cd02597a9bc5b321" providerId="LiveId" clId="{8D29A60E-CA24-46A6-9EFC-C37E9C3445C3}" dt="2025-03-22T08:10:30.702" v="6" actId="2696"/>
        <pc:sldMkLst>
          <pc:docMk/>
          <pc:sldMk cId="2714642547" sldId="506"/>
        </pc:sldMkLst>
      </pc:sldChg>
      <pc:sldChg chg="modSp new del mod">
        <pc:chgData name="Diya. K" userId="cd02597a9bc5b321" providerId="LiveId" clId="{8D29A60E-CA24-46A6-9EFC-C37E9C3445C3}" dt="2025-03-22T07:26:52.201" v="4" actId="2696"/>
        <pc:sldMkLst>
          <pc:docMk/>
          <pc:sldMk cId="4187649175" sldId="506"/>
        </pc:sldMkLst>
      </pc:sldChg>
      <pc:sldChg chg="addSp delSp modSp new mod">
        <pc:chgData name="Diya. K" userId="cd02597a9bc5b321" providerId="LiveId" clId="{8D29A60E-CA24-46A6-9EFC-C37E9C3445C3}" dt="2025-04-29T03:50:16.486" v="62" actId="255"/>
        <pc:sldMkLst>
          <pc:docMk/>
          <pc:sldMk cId="1063013444" sldId="507"/>
        </pc:sldMkLst>
        <pc:spChg chg="del">
          <ac:chgData name="Diya. K" userId="cd02597a9bc5b321" providerId="LiveId" clId="{8D29A60E-CA24-46A6-9EFC-C37E9C3445C3}" dt="2025-04-29T03:44:36.728" v="17" actId="21"/>
          <ac:spMkLst>
            <pc:docMk/>
            <pc:sldMk cId="1063013444" sldId="507"/>
            <ac:spMk id="2" creationId="{9172D38E-ACFA-F911-0200-8C82947BC154}"/>
          </ac:spMkLst>
        </pc:spChg>
        <pc:spChg chg="del mod">
          <ac:chgData name="Diya. K" userId="cd02597a9bc5b321" providerId="LiveId" clId="{8D29A60E-CA24-46A6-9EFC-C37E9C3445C3}" dt="2025-04-29T03:44:42.768" v="19"/>
          <ac:spMkLst>
            <pc:docMk/>
            <pc:sldMk cId="1063013444" sldId="507"/>
            <ac:spMk id="3" creationId="{99F1881A-C020-7CE2-3C19-8CF4E27051C7}"/>
          </ac:spMkLst>
        </pc:spChg>
        <pc:spChg chg="add mod">
          <ac:chgData name="Diya. K" userId="cd02597a9bc5b321" providerId="LiveId" clId="{8D29A60E-CA24-46A6-9EFC-C37E9C3445C3}" dt="2025-04-29T03:50:16.486" v="62" actId="255"/>
          <ac:spMkLst>
            <pc:docMk/>
            <pc:sldMk cId="1063013444" sldId="507"/>
            <ac:spMk id="5" creationId="{9172D38E-ACFA-F911-0200-8C82947BC154}"/>
          </ac:spMkLst>
        </pc:spChg>
        <pc:spChg chg="add">
          <ac:chgData name="Diya. K" userId="cd02597a9bc5b321" providerId="LiveId" clId="{8D29A60E-CA24-46A6-9EFC-C37E9C3445C3}" dt="2025-04-29T03:44:54.569" v="20"/>
          <ac:spMkLst>
            <pc:docMk/>
            <pc:sldMk cId="1063013444" sldId="507"/>
            <ac:spMk id="6" creationId="{9055BFCB-21A5-D1BF-3337-B14CA1DE4000}"/>
          </ac:spMkLst>
        </pc:spChg>
        <pc:spChg chg="add">
          <ac:chgData name="Diya. K" userId="cd02597a9bc5b321" providerId="LiveId" clId="{8D29A60E-CA24-46A6-9EFC-C37E9C3445C3}" dt="2025-04-29T03:44:54.569" v="20"/>
          <ac:spMkLst>
            <pc:docMk/>
            <pc:sldMk cId="1063013444" sldId="507"/>
            <ac:spMk id="7" creationId="{CAD8DD6C-E442-B685-F690-882F3BAB59CA}"/>
          </ac:spMkLst>
        </pc:spChg>
        <pc:spChg chg="add">
          <ac:chgData name="Diya. K" userId="cd02597a9bc5b321" providerId="LiveId" clId="{8D29A60E-CA24-46A6-9EFC-C37E9C3445C3}" dt="2025-04-29T03:44:54.569" v="20"/>
          <ac:spMkLst>
            <pc:docMk/>
            <pc:sldMk cId="1063013444" sldId="507"/>
            <ac:spMk id="8" creationId="{69DE980A-B8C3-4AE8-2FEB-8B44722D4CB5}"/>
          </ac:spMkLst>
        </pc:spChg>
        <pc:spChg chg="add">
          <ac:chgData name="Diya. K" userId="cd02597a9bc5b321" providerId="LiveId" clId="{8D29A60E-CA24-46A6-9EFC-C37E9C3445C3}" dt="2025-04-29T03:45:06.690" v="21"/>
          <ac:spMkLst>
            <pc:docMk/>
            <pc:sldMk cId="1063013444" sldId="507"/>
            <ac:spMk id="9" creationId="{C17C10E0-F7B4-41D0-879C-9296869FEE57}"/>
          </ac:spMkLst>
        </pc:spChg>
        <pc:spChg chg="add">
          <ac:chgData name="Diya. K" userId="cd02597a9bc5b321" providerId="LiveId" clId="{8D29A60E-CA24-46A6-9EFC-C37E9C3445C3}" dt="2025-04-29T03:45:06.690" v="21"/>
          <ac:spMkLst>
            <pc:docMk/>
            <pc:sldMk cId="1063013444" sldId="507"/>
            <ac:spMk id="10" creationId="{9ED55B18-F7F2-1C04-F783-DE80027D7C99}"/>
          </ac:spMkLst>
        </pc:spChg>
        <pc:spChg chg="add">
          <ac:chgData name="Diya. K" userId="cd02597a9bc5b321" providerId="LiveId" clId="{8D29A60E-CA24-46A6-9EFC-C37E9C3445C3}" dt="2025-04-29T03:45:06.690" v="21"/>
          <ac:spMkLst>
            <pc:docMk/>
            <pc:sldMk cId="1063013444" sldId="507"/>
            <ac:spMk id="11" creationId="{598C8DF4-5C93-B8F9-5908-73EBFCCF298F}"/>
          </ac:spMkLst>
        </pc:spChg>
      </pc:sldChg>
      <pc:sldChg chg="delSp modSp new mod">
        <pc:chgData name="Diya. K" userId="cd02597a9bc5b321" providerId="LiveId" clId="{8D29A60E-CA24-46A6-9EFC-C37E9C3445C3}" dt="2025-04-29T03:51:57.704" v="71" actId="255"/>
        <pc:sldMkLst>
          <pc:docMk/>
          <pc:sldMk cId="156674297" sldId="508"/>
        </pc:sldMkLst>
        <pc:spChg chg="del">
          <ac:chgData name="Diya. K" userId="cd02597a9bc5b321" providerId="LiveId" clId="{8D29A60E-CA24-46A6-9EFC-C37E9C3445C3}" dt="2025-04-29T03:50:32.179" v="64" actId="21"/>
          <ac:spMkLst>
            <pc:docMk/>
            <pc:sldMk cId="156674297" sldId="508"/>
            <ac:spMk id="2" creationId="{5CD87596-792D-B4D6-C5DA-6641ACD31E09}"/>
          </ac:spMkLst>
        </pc:spChg>
        <pc:spChg chg="mod">
          <ac:chgData name="Diya. K" userId="cd02597a9bc5b321" providerId="LiveId" clId="{8D29A60E-CA24-46A6-9EFC-C37E9C3445C3}" dt="2025-04-29T03:51:57.704" v="71" actId="255"/>
          <ac:spMkLst>
            <pc:docMk/>
            <pc:sldMk cId="156674297" sldId="508"/>
            <ac:spMk id="3" creationId="{E8FA7A58-4A05-F7D7-0313-C245814D55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6808125" TargetMode="External"/><Relationship Id="rId3" Type="http://schemas.openxmlformats.org/officeDocument/2006/relationships/hyperlink" Target="https://ieeexplore.ieee.org/author/215975315061925" TargetMode="External"/><Relationship Id="rId7" Type="http://schemas.openxmlformats.org/officeDocument/2006/relationships/hyperlink" Target="https://ieeexplore.ieee.org/author/37087229547" TargetMode="External"/><Relationship Id="rId12" Type="http://schemas.openxmlformats.org/officeDocument/2006/relationships/hyperlink" Target="https://ieeexplore.ieee.org/author/37088349615" TargetMode="External"/><Relationship Id="rId2" Type="http://schemas.openxmlformats.org/officeDocument/2006/relationships/hyperlink" Target="https://ieeexplore.ieee.org/author/6381389596660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89608429" TargetMode="External"/><Relationship Id="rId11" Type="http://schemas.openxmlformats.org/officeDocument/2006/relationships/hyperlink" Target="https://ieeexplore.ieee.org/author/38488825100" TargetMode="External"/><Relationship Id="rId5" Type="http://schemas.openxmlformats.org/officeDocument/2006/relationships/hyperlink" Target="https://ieeexplore.ieee.org/author/266356610722451" TargetMode="External"/><Relationship Id="rId10" Type="http://schemas.openxmlformats.org/officeDocument/2006/relationships/hyperlink" Target="https://ieeexplore.ieee.org/author/952893750034769" TargetMode="External"/><Relationship Id="rId4" Type="http://schemas.openxmlformats.org/officeDocument/2006/relationships/hyperlink" Target="https://ieeexplore.ieee.org/author/182476743764046" TargetMode="External"/><Relationship Id="rId9" Type="http://schemas.openxmlformats.org/officeDocument/2006/relationships/hyperlink" Target="https://ieeexplore.ieee.org/author/3727267870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topage.com/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848486" TargetMode="External"/><Relationship Id="rId2" Type="http://schemas.openxmlformats.org/officeDocument/2006/relationships/hyperlink" Target="https://ieeexplore.ieee.org/author/1847651966518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321066700" TargetMode="External"/><Relationship Id="rId4" Type="http://schemas.openxmlformats.org/officeDocument/2006/relationships/hyperlink" Target="https://ieeexplore.ieee.org/author/370894502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Arshiya 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CSE(BLOCKCHAIN)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Dr.Pravintha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Ms. Suma NG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Project Title: Design of a Privacy-preserving Mobile Wallet for Self Sovereign Identity Management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3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DYAMALLI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20211CBC0046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8CBC-01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AB2C-DB92-06FC-DDBD-0399BED7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81323-E358-28AF-E956-2F845AEA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30325"/>
              </p:ext>
            </p:extLst>
          </p:nvPr>
        </p:nvGraphicFramePr>
        <p:xfrm>
          <a:off x="469126" y="278296"/>
          <a:ext cx="11282901" cy="481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83">
                  <a:extLst>
                    <a:ext uri="{9D8B030D-6E8A-4147-A177-3AD203B41FA5}">
                      <a16:colId xmlns:a16="http://schemas.microsoft.com/office/drawing/2014/main" val="1393720540"/>
                    </a:ext>
                  </a:extLst>
                </a:gridCol>
                <a:gridCol w="3710077">
                  <a:extLst>
                    <a:ext uri="{9D8B030D-6E8A-4147-A177-3AD203B41FA5}">
                      <a16:colId xmlns:a16="http://schemas.microsoft.com/office/drawing/2014/main" val="4093949791"/>
                    </a:ext>
                  </a:extLst>
                </a:gridCol>
                <a:gridCol w="2256580">
                  <a:extLst>
                    <a:ext uri="{9D8B030D-6E8A-4147-A177-3AD203B41FA5}">
                      <a16:colId xmlns:a16="http://schemas.microsoft.com/office/drawing/2014/main" val="1071446526"/>
                    </a:ext>
                  </a:extLst>
                </a:gridCol>
                <a:gridCol w="705945">
                  <a:extLst>
                    <a:ext uri="{9D8B030D-6E8A-4147-A177-3AD203B41FA5}">
                      <a16:colId xmlns:a16="http://schemas.microsoft.com/office/drawing/2014/main" val="2914263080"/>
                    </a:ext>
                  </a:extLst>
                </a:gridCol>
                <a:gridCol w="3807216">
                  <a:extLst>
                    <a:ext uri="{9D8B030D-6E8A-4147-A177-3AD203B41FA5}">
                      <a16:colId xmlns:a16="http://schemas.microsoft.com/office/drawing/2014/main" val="149385920"/>
                    </a:ext>
                  </a:extLst>
                </a:gridCol>
              </a:tblGrid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96320"/>
                  </a:ext>
                </a:extLst>
              </a:tr>
              <a:tr h="1279305">
                <a:tc>
                  <a:txBody>
                    <a:bodyPr/>
                    <a:lstStyle/>
                    <a:p>
                      <a:r>
                        <a:rPr lang="en-IN" dirty="0"/>
                        <a:t>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Wallet: A Blockchain and Machine Learning based Self-Sovereign Identity Model for Enhanced Digital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Rani K</a:t>
                      </a:r>
                      <a:r>
                        <a:rPr lang="en-IN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3"/>
                        </a:rPr>
                        <a:t>Vishnu Gomathi Sankar 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hlinkClick r:id="rId4"/>
                        </a:rPr>
                        <a:t> Vijay C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 and ML-based identity wallet for enhanced digital security and fraud prevention.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97758"/>
                  </a:ext>
                </a:extLst>
              </a:tr>
              <a:tr h="1021615">
                <a:tc>
                  <a:txBody>
                    <a:bodyPr/>
                    <a:lstStyle/>
                    <a:p>
                      <a:r>
                        <a:rPr lang="en-IN" dirty="0"/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Designing Privacy-Preserving User Interfaces for SSI Wallets on Mobile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Moritz </a:t>
                      </a:r>
                      <a:r>
                        <a:rPr lang="en-IN" dirty="0" err="1">
                          <a:hlinkClick r:id="rId5"/>
                        </a:rPr>
                        <a:t>Teuschel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6"/>
                        </a:rPr>
                        <a:t>Daniela </a:t>
                      </a:r>
                      <a:r>
                        <a:rPr lang="en-IN" dirty="0" err="1">
                          <a:hlinkClick r:id="rId6"/>
                        </a:rPr>
                        <a:t>Pöhn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Focuses on user interface design for mobile SSI wallets with privacy-preserving features.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16531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Taxonomy of Challenges for Self-Sovereign Identity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7"/>
                        </a:rPr>
                        <a:t>Abylay</a:t>
                      </a:r>
                      <a:r>
                        <a:rPr lang="en-IN" dirty="0">
                          <a:hlinkClick r:id="rId7"/>
                        </a:rPr>
                        <a:t> </a:t>
                      </a:r>
                      <a:r>
                        <a:rPr lang="en-IN" dirty="0" err="1">
                          <a:hlinkClick r:id="rId7"/>
                        </a:rPr>
                        <a:t>Satybaldy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8"/>
                        </a:rPr>
                        <a:t>Md. </a:t>
                      </a:r>
                      <a:r>
                        <a:rPr lang="en-IN" dirty="0" err="1">
                          <a:hlinkClick r:id="rId8"/>
                        </a:rPr>
                        <a:t>Sadek</a:t>
                      </a:r>
                      <a:r>
                        <a:rPr lang="en-IN" dirty="0" err="1">
                          <a:hlinkClick r:id="rId9"/>
                        </a:rPr>
                        <a:t>Mariusz</a:t>
                      </a:r>
                      <a:r>
                        <a:rPr lang="en-IN" dirty="0">
                          <a:hlinkClick r:id="rId9"/>
                        </a:rPr>
                        <a:t> </a:t>
                      </a:r>
                      <a:r>
                        <a:rPr lang="en-IN" dirty="0" err="1">
                          <a:hlinkClick r:id="rId9"/>
                        </a:rPr>
                        <a:t>Nowostawski</a:t>
                      </a:r>
                      <a:r>
                        <a:rPr lang="en-IN" dirty="0">
                          <a:hlinkClick r:id="rId8"/>
                        </a:rPr>
                        <a:t> Ferdous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challenges in SSI, such as interoperability, scalability, and privacy concerns.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16479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Protocol With Anonymity and Accountability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10"/>
                        </a:rPr>
                        <a:t>Le Gao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1"/>
                        </a:rPr>
                        <a:t>Jiaxin</a:t>
                      </a:r>
                      <a:r>
                        <a:rPr lang="en-IN" dirty="0">
                          <a:hlinkClick r:id="rId11"/>
                        </a:rPr>
                        <a:t> Yu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2"/>
                        </a:rPr>
                        <a:t>Junzhe</a:t>
                      </a:r>
                      <a:r>
                        <a:rPr lang="en-IN" dirty="0">
                          <a:hlinkClick r:id="rId12"/>
                        </a:rPr>
                        <a:t> 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Introduces a balance between user anonymity and accountability in identity systems using ZKP.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6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6946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decentralized mobile wallet for managing Self-Sovereign Identity (SSI) securely.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privacy-preserving identity management using zero-knowledge proofs (ZKP) and selective disclosure mechanisms.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scalable and lightweight solution for mobile devices.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user control over personal identity data while ensuring security.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on-device authentication and Trust Chain-based verification to prevent identity fraud.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606-D49E-FA23-2158-070B125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464F-8773-3D53-00CB-32F788AD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2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System Architecture</a:t>
            </a:r>
          </a:p>
          <a:p>
            <a:r>
              <a:rPr lang="en-IN" dirty="0"/>
              <a:t>Mobile Wallet App (User Interface for identity storage &amp; sharing).</a:t>
            </a:r>
          </a:p>
          <a:p>
            <a:r>
              <a:rPr lang="en-IN" dirty="0"/>
              <a:t>Trust Chain Network (for credential verification).</a:t>
            </a:r>
          </a:p>
          <a:p>
            <a:r>
              <a:rPr lang="en-IN" dirty="0"/>
              <a:t>Issuer Module (Organizations issuing Verifiable Credentials).</a:t>
            </a:r>
          </a:p>
          <a:p>
            <a:r>
              <a:rPr lang="en-IN" dirty="0"/>
              <a:t>Verifier Module (Entities verifying the user’s identity).</a:t>
            </a:r>
          </a:p>
          <a:p>
            <a:r>
              <a:rPr lang="en-IN" dirty="0"/>
              <a:t>Privacy Layer (Implements ZKP and Selective Disclosure).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E9D10-C25D-EFBB-569A-DE0530CD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0875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EE8-63B9-4DEA-571C-88881277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6168-0558-1B15-2B73-6FB742E8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2.Workflow</a:t>
            </a:r>
          </a:p>
          <a:p>
            <a:r>
              <a:rPr lang="en-US" dirty="0"/>
              <a:t>1. User Registration: Generates a Decentralized Identifier (DID).</a:t>
            </a:r>
          </a:p>
          <a:p>
            <a:r>
              <a:rPr lang="en-US" dirty="0"/>
              <a:t>2. Credential Issuance: An issuer grants Verifiable Credentials (VCs) to the wallet.</a:t>
            </a:r>
          </a:p>
          <a:p>
            <a:r>
              <a:rPr lang="en-US" dirty="0"/>
              <a:t>3. Authentication &amp; Verification: Users authenticate via ZKP-based proof submission.</a:t>
            </a:r>
          </a:p>
          <a:p>
            <a:r>
              <a:rPr lang="en-US" dirty="0"/>
              <a:t>4. Selective Disclosure: Users share only required attributes for authentication.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A5C6-5A40-F545-1A7E-B2692F6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19850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51D-9406-D041-3BA7-1B6A075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ACDF-BBC8-761A-80AC-E1CB1D7D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SSI solutions do not adequately address privacy concerns. Most trust-based identity wallets lack privacy-preserving mechanisms, exposing sensitive identity data. A lightweight, scalable, and privacy-preserving solution is required to enhance mobile identity management.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CCFF-CF54-BF4F-4982-7C0A8E3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26124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93BA-F965-B5F1-4C50-E3029B53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8FE9-A659-773B-BBAD-68216588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191648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Hardware Requirements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Android/iOS smartphone (Samsung S23 Ultra, etc.).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Element (for key storage).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0BA6-6D78-B00B-84FD-890AB465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0CD37-A3E4-8104-8811-A695B6620422}"/>
              </a:ext>
            </a:extLst>
          </p:cNvPr>
          <p:cNvSpPr txBox="1"/>
          <p:nvPr/>
        </p:nvSpPr>
        <p:spPr>
          <a:xfrm>
            <a:off x="6559827" y="1027906"/>
            <a:ext cx="53194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Software Requirements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App: Flutter/React Native for UI.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Chain Integration: Hyperledger Fabric (Smart Contracts).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Libraries: MIRACL for ZKP and Commitment Schemes.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Cloud/Edge Computing: Firebase for optional off-chain storage.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30898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F8AC-BEA9-7660-E106-9ADA046C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616-85B9-3CFD-A77C-D0DC46D2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Decentralized – Eliminates reliance on centralized identity providers.</a:t>
            </a:r>
          </a:p>
          <a:p>
            <a:r>
              <a:rPr lang="en-US" dirty="0"/>
              <a:t>Privacy-Preserving – Uses ZKP and selective disclosure to prevent unnecessary data exposure.</a:t>
            </a:r>
          </a:p>
          <a:p>
            <a:r>
              <a:rPr lang="en-US" dirty="0"/>
              <a:t>Scalable – Works efficiently on mobile devices with lightweight cryptographic computations.</a:t>
            </a:r>
          </a:p>
          <a:p>
            <a:r>
              <a:rPr lang="en-US" dirty="0"/>
              <a:t>Secure – Reduces identity fraud and replay attacks using a nonce-based commitment scheme.</a:t>
            </a:r>
          </a:p>
          <a:p>
            <a:r>
              <a:rPr lang="en-US" dirty="0"/>
              <a:t>User Control – Users retain full control over identity data and credential sharing.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0A0F1-6AD1-5941-8070-F7B6D50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025" name="Picture 1" descr="✅">
            <a:extLst>
              <a:ext uri="{FF2B5EF4-FFF2-40B4-BE49-F238E27FC236}">
                <a16:creationId xmlns:a16="http://schemas.microsoft.com/office/drawing/2014/main" id="{6944F76C-22D4-7A01-03F6-D5A83AC4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1250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AB23-4B39-CC65-A6F5-4490F0D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Self-Sovereign Identity (SSI) Smart Contract for Skill Credentials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3CD8-7291-AE70-5072-03EF57CB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Self-Sovereign Identity (SSI) enables individuals to manage their digital identity without reliance on centralized authorities. It allows users to control, share, and verify credentials in a decentralized manner.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smart contract is designed to issue and verify skill-based credentials using Decentralized Identifiers (DIDs) and Verifiable Credentials (VCs).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implementation ensures that skill credentials are issued, stored, and validated on a blockchain network while preserving the principles of decentralization, interoperability, and user control.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5C60-E109-CBE4-AD65-0D222E56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594612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2AA-8964-E90B-CE0A-6A8067F3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C8A0-B34B-F181-C2A1-F6E7E039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SSI-based skill credential system consists of three primary entities: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trusted entity (e.g., universities, certification authorities) responsible for issuing credentials to holders.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who owns and manages their credentials, linked to their DID.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that verifies the validity of credentials without direct communication with the issuer.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F72-909D-4569-3040-0E8F02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78257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5A69-BBBB-D7C8-AD73-737B7FA4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47"/>
            <a:ext cx="10515600" cy="108137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manages credential issuance, verification, and revocation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storage for privacy.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58C-437A-AF54-4DD4-475852F9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306"/>
            <a:ext cx="10515600" cy="4920657"/>
          </a:xfrm>
        </p:spPr>
        <p:txBody>
          <a:bodyPr/>
          <a:lstStyle/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Smart Contract Design</a:t>
            </a:r>
          </a:p>
          <a:p>
            <a:r>
              <a:rPr lang="en-I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 Data Structures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defines a Credential structure that follows the W3C Verifiable Credential model: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struct Credential {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string skill; // Name of the certified skill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string holderDID; // DID of the credential holder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string issuerDID; // DID of the credential issuer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uint256 issuedAt; // Timestamp of issuance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bool revoked; // Revocation status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bytes signature; // Issuer's cryptographic proof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Each credential is uniquely identified by a credential ID, computed using a keccak256 hash of its attributes. This ensures uniqueness while enabling efficient verification.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B74E-A448-A576-76C8-6807BD9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2130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4E92-02CA-A8A3-77B3-DBDA972F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45"/>
            <a:ext cx="10515600" cy="1001864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Issuer Authorization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67B2-3039-0F80-A2F6-FD6AF14D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71" y="1105232"/>
            <a:ext cx="10515600" cy="49047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mapping maintains a list of trusted issuers, ensuring that only verified entities can issue credentials: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mapping(address =&gt; bool) public issuers;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onlyIssuer()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require(issuers[msg.sender], "Not an authorized issuer");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Issuers can be added or removed dynamically, providing flexibility for governance and compliance with institutional requirements.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F3AEE-E6B5-661D-7736-8F6DB16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906148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AB0-C36F-94A5-BF9D-C9B6AE58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Credential Issuance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18B6-682D-4AF5-F766-7EA8182B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issuance process involves the issuer generating a cryptographic signature and storing only the metadata on-chain: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issueCredential(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memory _skill,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memory _holderDID,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memory _issuerDID,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bytes memory _signature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public onlyIssuer returns (bytes32) {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8E8E-FF61-C0D6-EC57-143006F4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20043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B900-9153-A711-1108-D18B9919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44"/>
            <a:ext cx="10515600" cy="576611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bytes32 credentialId = keccak256(abi.encodePacked(_skill, _holderDID, _issuerDID,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block.timestamp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  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credentials[credentialId] = Credential({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skill: _skill,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holderDID: _holderDID,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issuerDID: _issuerDID,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issuedAt: block.timestamp,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revoked: false,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signature: _signature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emit CredentialIssued(credentialId, _skill, _holderDID, _issuerDID, block.timestamp);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credentialId;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that credentials remain tamper-proof while minimizing on-chain storage costs.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A310-4C05-415E-D88E-BC0EF0D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519271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F140-8570-2FAD-A282-6AD4C5E0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207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Credential Verification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A9A0-F8FD-05D6-B3D8-BE7B3FAD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111"/>
            <a:ext cx="10515600" cy="4888852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is performed using ECDSA signature validation, allowing any verifier to confirm the credential’s authenticity: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verifyCredential(bytes32 _credentialId, address _issuer)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view returns (bool isValid, bool isRevoked) {  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require(credentials[_credentialId].issuedAt != 0, "Credential does not exist");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Credential memory cred = credentials[_credentialId];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bytes32 hash = keccak256(abi.encodePacked(cred.skill, cred.holderDID, cred.issuerDID,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cred.issuedAt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validSignature = recoverSigner(hash, cred.signature) == _issuer;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(validSignature, cred.revoked);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C6343-0846-F9F1-E020-840A7D68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237299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F6A0-AF7A-D92A-EC3E-3104D9C4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47"/>
            <a:ext cx="10515600" cy="5890716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recoverSigner(bytes32 hash, bytes memory signature) internal pure returns (address) 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bytes32 r;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bytes32 s;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uint8 v;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assembly 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 := mload(add(signature, 32))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 := mload(add(signature, 64))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 := byte(0, mload(add(signature, 96)))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ecrecover(hash, v, r, s);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verification mechanism ensures that credentials are validated without relying on the issuer, making the system decentralized and trustless.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8005B-4215-F91D-1EE1-210D66FC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328692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B502-F82E-2370-C2C5-5EA81CC9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050207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Credential Revocation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27E5-A23E-9C76-9234-F79E370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1602A8-207E-EB6D-DD00-6E7679CCF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322" y="1668491"/>
            <a:ext cx="1112963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Credentials can be revoked by the issuer when necessary, such as in cases of credential expiration or policy updates. The revocation status is stored as a Boolean flag: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revokeCredential(bytes32 _credentialId) public onlyIssuer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require(credentials[_credentialId].issuedAt != 0, "Credential does not exist");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require(keccak256(abi.encodePacked(credentials[_credentialId].issuerDID)) == keccak256(abi.encodePacked(msg.sender)), "Only the issuer can revoke");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credentials[_credentialId].revoked = true;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emit CredentialRevoked(_credentialId, credentials[_credentialId].issuerDID);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blockchain data is immutable, the credential itself cannot be deleted, ensuring a transparent audit history.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61854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13E0-C4E6-9252-7C6E-A8528137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Implementation Considerations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6739-BF6A-6CDE-9757-699FFBE6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Off-Chain Storage Integration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optimize blockchain efficiency, the credential details can be stored off-chain using InterPlanetary File System (IPFS) or Arweave, while only the credential hash is recorded on-chain.</a:t>
            </a: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storage strategy: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Credential JSON stored on IPFS.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IPFS hash (CID) stored in the smart contract for lookup.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Holders share their IPFS hash along with the credential ID for verification.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B30DE-67EA-4908-EDCE-FDDF7A8D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723843"/>
      </p:ext>
    </p:extLst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1EE08-3A58-4393-86D8-8C8A6332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E49E81-11E9-6E7C-030C-FB5198B6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460"/>
            <a:ext cx="10515600" cy="554450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Identity Standards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is designed to be compatible with DID standards (e.g., W3C DID, ERC-725, ERC-780) to ensure interoperability with existing decentralized identity ecosystems.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 Integration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usability on mobile devices, the system can be integrated with   Samsung Knox for secure key management.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on-device credential storage and signing, enhancing privacy and security in mobile environments.</a:t>
            </a:r>
          </a:p>
          <a:p>
            <a:pPr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44860"/>
      </p:ext>
    </p:extLst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1B2DC9-E7FE-88A8-7DA2-26DE8E99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2" y="868425"/>
            <a:ext cx="6191250" cy="386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1A52F-4C17-E069-EBC3-9CD81F79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936FB-5F43-932F-D131-8D6D28C7333A}"/>
              </a:ext>
            </a:extLst>
          </p:cNvPr>
          <p:cNvSpPr txBox="1"/>
          <p:nvPr/>
        </p:nvSpPr>
        <p:spPr>
          <a:xfrm>
            <a:off x="6410740" y="1873253"/>
            <a:ext cx="572295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Credential Issuer (e.g., University)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entity that defines and issues credentials (like degrees, certificates).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Credential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what information goes into the credential.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 Credential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signs it to prove authenticity.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Revokes Credentials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blockchain if a credential becomes invalid.</a:t>
            </a:r>
          </a:p>
        </p:txBody>
      </p:sp>
    </p:spTree>
    <p:extLst>
      <p:ext uri="{BB962C8B-B14F-4D97-AF65-F5344CB8AC3E}">
        <p14:creationId xmlns:p14="http://schemas.microsoft.com/office/powerpoint/2010/main" val="1883709431"/>
      </p:ext>
    </p:extLst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49A66-3569-7271-3F17-CD34615C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72D38E-ACFA-F911-0200-8C82947B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938"/>
            <a:ext cx="10515600" cy="5788025"/>
          </a:xfrm>
        </p:spPr>
        <p:txBody>
          <a:bodyPr/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/>
              <a:t>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 Holder (e.g., Student or User)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Receives and stores credentials from the issuer.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Present Credentials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required, shares proofs of their credentials to verifiers.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Revocation Registry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the blockchain to ensure the credential hasn't been revoked.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Verifier (e.g., Employer like Google)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Entity requesting proof of the user's credential.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Issuer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Confirms who issued the credential.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Signature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it's genuinely signed by a trusted issuer.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Definition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sure the credential format and content match the expected 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DICE ID Blockchain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decentralized network that supports identity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public keys of issuers.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revocation registry.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secure verification without needing a central authority.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013444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About the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RECTOPAGE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mobile and web application development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decade of experience in the tech industry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2. Mission &amp; Vision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Drive change through technology and innovation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 Improve lives and businesses with progressive and innovative tech solutions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7A58-4A05-F7D7-0313-C245814D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150"/>
            <a:ext cx="10515600" cy="5874813"/>
          </a:xfrm>
        </p:spPr>
        <p:txBody>
          <a:bodyPr/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 Flow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(Issuer)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and signs a credential → gives it to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 Holder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show it to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Google).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issuer’s identity.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signature.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it hasn’t been revoked.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428D3-F4E4-551E-9436-66B81457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4297"/>
      </p:ext>
    </p:extLst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CC1638-BF76-95A4-076D-C93FBF787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3" y="1356498"/>
            <a:ext cx="8064725" cy="4351338"/>
          </a:xfrm>
        </p:spPr>
      </p:pic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https://github.com/Dyamalli/Privacy-preserving-Mobile-Wallet-for-Self-Sovereign-Identity-Management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BFDF-B282-78F9-0F5C-07F698A2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846"/>
            <a:ext cx="10515600" cy="56621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Key Achievements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numerous products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 happy clients worldwide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 multiple industry awards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professional training to individuals in mobile and web app development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4. Products &amp; Services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– Custom full-stack applications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– Native (Android/iOS) and Hybrid apps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Training – Training on trending tech topics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5356-6E99-9FF2-1DDF-D856429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72771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DA51-1BE3-E99D-C22C-33D82413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Clients &amp; Market Presence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clientele across multiple industries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projects like Easy Gadgets, Art Circles, Photos to Art, Switch Art, Nexxus Engage,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Bills, Xfinity, Oscar, and Screen Bee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6. Contact Information</a:t>
            </a:r>
          </a:p>
          <a:p>
            <a:pPr lvl="1"/>
            <a:r>
              <a:rPr lang="en-IN" dirty="0"/>
              <a:t>📧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contact@rectopage.com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Phone: +91 8073429502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Address: #21 A, Krishna County Layout, Near Global Village Tech Park Front Gate, Bengaluru - 560068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Website: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rectopage.com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93E22-7CB1-B206-E62C-58E3011D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46444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Domain : Web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React Native/Node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9924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57"/>
            <a:ext cx="4027998" cy="39783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Manoj Kumar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Consultant at Recto Page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Expertise: Blockchain, Security, Identity Management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this project: Guidance, strategy, and technical validation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70B7-9EC3-2541-2111-EE7B22B40F4D}"/>
              </a:ext>
            </a:extLst>
          </p:cNvPr>
          <p:cNvSpPr txBox="1"/>
          <p:nvPr/>
        </p:nvSpPr>
        <p:spPr>
          <a:xfrm>
            <a:off x="5259126" y="1202751"/>
            <a:ext cx="546718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Composition: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Engineer: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Mobile App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Early-stage Responsibilities: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Research: Feasibility study, technology selection 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Design: Initial system architecture and user flows  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selection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and HR rounds required extensive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the Team: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to company culture and collaboration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blockchain, decentralized identity, and new tech stacks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Debugging, testing, and integrating various components efficiently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F30-4F7A-A5B1-CFE6-A30A5087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Litereture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48F04B-F955-E482-5D98-55D74944A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397167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37">
                  <a:extLst>
                    <a:ext uri="{9D8B030D-6E8A-4147-A177-3AD203B41FA5}">
                      <a16:colId xmlns:a16="http://schemas.microsoft.com/office/drawing/2014/main" val="3105655706"/>
                    </a:ext>
                  </a:extLst>
                </a:gridCol>
                <a:gridCol w="2682903">
                  <a:extLst>
                    <a:ext uri="{9D8B030D-6E8A-4147-A177-3AD203B41FA5}">
                      <a16:colId xmlns:a16="http://schemas.microsoft.com/office/drawing/2014/main" val="873754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3583046"/>
                    </a:ext>
                  </a:extLst>
                </a:gridCol>
                <a:gridCol w="1734047">
                  <a:extLst>
                    <a:ext uri="{9D8B030D-6E8A-4147-A177-3AD203B41FA5}">
                      <a16:colId xmlns:a16="http://schemas.microsoft.com/office/drawing/2014/main" val="1490330402"/>
                    </a:ext>
                  </a:extLst>
                </a:gridCol>
                <a:gridCol w="2472193">
                  <a:extLst>
                    <a:ext uri="{9D8B030D-6E8A-4147-A177-3AD203B41FA5}">
                      <a16:colId xmlns:a16="http://schemas.microsoft.com/office/drawing/2014/main" val="21916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AUTHOR(S)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5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BLS-MT-ZKP: A Novel Approach to Selective Disclosure of Claims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2"/>
                        </a:rPr>
                        <a:t>Šeila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Bećirović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Ramić</a:t>
                      </a:r>
                      <a:r>
                        <a:rPr lang="en-IN" dirty="0"/>
                        <a:t>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BLS signatures, Merkle Trees, and ZKP to enable privacy-preserving claim verification.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Based on Zero-Knowledge Proof and Distributed Ledger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3"/>
                        </a:rPr>
                        <a:t>Mohameden</a:t>
                      </a:r>
                      <a:r>
                        <a:rPr lang="en-IN" dirty="0">
                          <a:hlinkClick r:id="rId3"/>
                        </a:rPr>
                        <a:t> </a:t>
                      </a:r>
                      <a:r>
                        <a:rPr lang="en-IN" dirty="0" err="1">
                          <a:hlinkClick r:id="rId3"/>
                        </a:rPr>
                        <a:t>Dieye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4"/>
                        </a:rPr>
                        <a:t>Pierre </a:t>
                      </a:r>
                      <a:r>
                        <a:rPr lang="en-IN" dirty="0" err="1">
                          <a:hlinkClick r:id="rId4"/>
                        </a:rPr>
                        <a:t>Valiorgue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5"/>
                        </a:rPr>
                        <a:t>Jean-Patrick </a:t>
                      </a:r>
                      <a:r>
                        <a:rPr lang="en-IN" dirty="0" err="1">
                          <a:hlinkClick r:id="rId5"/>
                        </a:rPr>
                        <a:t>Gelas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blockchain-based SSI model using ZKP for identity authentication while preserving privacy.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85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C5033-F5A2-F0AA-C904-366BAA89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2344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18446</TotalTime>
  <Words>2519</Words>
  <Application>Microsoft Office PowerPoint</Application>
  <PresentationFormat>Widescreen</PresentationFormat>
  <Paragraphs>350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About your team and reporting Manager</vt:lpstr>
      <vt:lpstr>Challenges Faced in Internship</vt:lpstr>
      <vt:lpstr>Litereture Survey</vt:lpstr>
      <vt:lpstr>PowerPoint Presentation</vt:lpstr>
      <vt:lpstr>Objectives of the work</vt:lpstr>
      <vt:lpstr>Proposed System / Work</vt:lpstr>
      <vt:lpstr>Proposed System / Work</vt:lpstr>
      <vt:lpstr>Problem Statement</vt:lpstr>
      <vt:lpstr>System Requirements</vt:lpstr>
      <vt:lpstr>Advantages of Proposed System/Work</vt:lpstr>
      <vt:lpstr>Self-Sovereign Identity (SSI) Smart Contract for Skill Credentials</vt:lpstr>
      <vt:lpstr> System Architecture</vt:lpstr>
      <vt:lpstr>The contract manages credential issuance, verification, and revocation with offchain data storage for privacy.</vt:lpstr>
      <vt:lpstr> Issuer Authorization</vt:lpstr>
      <vt:lpstr>Credential Issuance</vt:lpstr>
      <vt:lpstr>PowerPoint Presentation</vt:lpstr>
      <vt:lpstr>Credential Verification</vt:lpstr>
      <vt:lpstr>PowerPoint Presentation</vt:lpstr>
      <vt:lpstr> Credential Revocation</vt:lpstr>
      <vt:lpstr>Implementation Considerations</vt:lpstr>
      <vt:lpstr>PowerPoint Presentation</vt:lpstr>
      <vt:lpstr>PowerPoint Presentation</vt:lpstr>
      <vt:lpstr>PowerPoint Presentation</vt:lpstr>
      <vt:lpstr>PowerPoint Presentation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Diya. K</cp:lastModifiedBy>
  <cp:revision>912</cp:revision>
  <cp:lastPrinted>2018-07-24T06:37:20Z</cp:lastPrinted>
  <dcterms:created xsi:type="dcterms:W3CDTF">2018-06-07T04:06:17Z</dcterms:created>
  <dcterms:modified xsi:type="dcterms:W3CDTF">2025-04-29T03:52:06Z</dcterms:modified>
</cp:coreProperties>
</file>