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  <p:embeddedFont>
      <p:font typeface="Syncopate"/>
      <p:regular r:id="rId26"/>
      <p:bold r:id="rId27"/>
    </p:embeddedFont>
    <p:embeddedFont>
      <p:font typeface="Baumans"/>
      <p:regular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3B7EFF86-8ECF-4D7A-BBFA-EF81CB2F40A6}">
  <a:tblStyle styleId="{3B7EFF86-8ECF-4D7A-BBFA-EF81CB2F40A6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regular.fntdata"/><Relationship Id="rId21" Type="http://schemas.openxmlformats.org/officeDocument/2006/relationships/slide" Target="slides/slide16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Syncopate-regular.fntdata"/><Relationship Id="rId25" Type="http://schemas.openxmlformats.org/officeDocument/2006/relationships/font" Target="fonts/Roboto-boldItalic.fntdata"/><Relationship Id="rId28" Type="http://schemas.openxmlformats.org/officeDocument/2006/relationships/font" Target="fonts/Baumans-regular.fntdata"/><Relationship Id="rId27" Type="http://schemas.openxmlformats.org/officeDocument/2006/relationships/font" Target="fonts/Syncopate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GB"/>
              <a:t>david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GB"/>
              <a:t>david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GB"/>
              <a:t>Nath, unity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GB"/>
              <a:t>david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GB"/>
              <a:t>yoshi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GB"/>
              <a:t>yoshi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GB"/>
              <a:t>nath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GB"/>
              <a:t>david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GB"/>
              <a:t>Yoshi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GB"/>
              <a:t>yoshi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GB"/>
              <a:t>yoshi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GB"/>
              <a:t>david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GB"/>
              <a:t>david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GB"/>
              <a:t>nath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Shape 1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b="0" i="0" sz="4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b="0" i="0" sz="21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b="0" i="0" sz="21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b="0" i="0" sz="21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b="0" i="0" sz="21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b="0" i="0" sz="21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b="0" i="0" sz="21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b="0" i="0" sz="21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b="0" i="0" sz="21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b="0" i="0" sz="21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 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Shape 7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6" name="Shape 76"/>
          <p:cNvSpPr txBox="1"/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oboto"/>
              <a:buNone/>
              <a:defRPr b="0" i="0" sz="1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oboto"/>
              <a:buNone/>
              <a:defRPr sz="1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oboto"/>
              <a:buNone/>
              <a:defRPr sz="1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oboto"/>
              <a:buNone/>
              <a:defRPr sz="1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oboto"/>
              <a:buNone/>
              <a:defRPr sz="1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oboto"/>
              <a:buNone/>
              <a:defRPr sz="1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oboto"/>
              <a:buNone/>
              <a:defRPr sz="1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oboto"/>
              <a:buNone/>
              <a:defRPr sz="1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oboto"/>
              <a:buNone/>
              <a:defRPr sz="1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●"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21" name="Shape 21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Shape 23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Shape 25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" name="Shape 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b="0" i="0" sz="1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Shape 3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31" name="Shape 3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Shape 3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Shape 3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Shape 3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Shape 3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" name="Shape 3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b="0" i="0" sz="4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○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■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●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○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■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●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○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Roboto"/>
              <a:buChar char="■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○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■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●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○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■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●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○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Roboto"/>
              <a:buChar char="■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 column 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b="0" i="0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●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○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■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●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○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■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●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○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Roboto"/>
              <a:buChar char="■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 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Shape 54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7" name="Shape 57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b="0" i="0" sz="4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 title and 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" name="Shape 62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oboto"/>
              <a:buNone/>
              <a:defRPr b="0" i="0" sz="4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oboto"/>
              <a:buNone/>
              <a:defRPr sz="4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oboto"/>
              <a:buNone/>
              <a:defRPr sz="4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oboto"/>
              <a:buNone/>
              <a:defRPr sz="4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oboto"/>
              <a:buNone/>
              <a:defRPr sz="4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oboto"/>
              <a:buNone/>
              <a:defRPr sz="4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oboto"/>
              <a:buNone/>
              <a:defRPr sz="4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oboto"/>
              <a:buNone/>
              <a:defRPr sz="4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oboto"/>
              <a:buNone/>
              <a:defRPr sz="4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None/>
              <a:defRPr b="0" i="0" sz="2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None/>
              <a:defRPr b="0" i="0" sz="2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None/>
              <a:defRPr b="0" i="0" sz="2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None/>
              <a:defRPr b="0" i="0" sz="2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None/>
              <a:defRPr b="0" i="0" sz="2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None/>
              <a:defRPr b="0" i="0" sz="2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None/>
              <a:defRPr b="0" i="0" sz="2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None/>
              <a:defRPr b="0" i="0" sz="2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None/>
              <a:defRPr b="0" i="0" sz="2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●"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b="0" i="0" sz="1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gif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10" Type="http://schemas.openxmlformats.org/officeDocument/2006/relationships/image" Target="../media/image13.png"/><Relationship Id="rId9" Type="http://schemas.openxmlformats.org/officeDocument/2006/relationships/image" Target="../media/image8.png"/><Relationship Id="rId5" Type="http://schemas.openxmlformats.org/officeDocument/2006/relationships/image" Target="../media/image5.png"/><Relationship Id="rId6" Type="http://schemas.openxmlformats.org/officeDocument/2006/relationships/image" Target="../media/image7.png"/><Relationship Id="rId7" Type="http://schemas.openxmlformats.org/officeDocument/2006/relationships/image" Target="../media/image12.png"/><Relationship Id="rId8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</a:pPr>
            <a:r>
              <a:rPr b="0" i="0" lang="en-GB" sz="21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Yu-Ching Ho</a:t>
            </a:r>
            <a:endParaRPr b="0" i="0" sz="21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</a:pPr>
            <a:r>
              <a:rPr b="0" i="0" lang="en-GB" sz="21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Nathanael Omnes</a:t>
            </a:r>
            <a:endParaRPr b="0" i="0" sz="21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</a:pPr>
            <a:r>
              <a:rPr b="0" i="0" lang="en-GB" sz="21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David Byron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</a:pPr>
            <a:r>
              <a:t/>
            </a:r>
            <a:endParaRPr b="0" i="0" sz="21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" name="Shape 86"/>
          <p:cNvSpPr/>
          <p:nvPr/>
        </p:nvSpPr>
        <p:spPr>
          <a:xfrm>
            <a:off x="529500" y="732400"/>
            <a:ext cx="3303600" cy="17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228600" rtl="0" algn="l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3600">
                <a:solidFill>
                  <a:srgbClr val="FF0000"/>
                </a:solidFill>
                <a:latin typeface="Syncopate"/>
                <a:ea typeface="Syncopate"/>
                <a:cs typeface="Syncopate"/>
                <a:sym typeface="Syncopate"/>
              </a:rPr>
              <a:t>S</a:t>
            </a:r>
            <a:r>
              <a:rPr lang="en-GB" sz="3600">
                <a:solidFill>
                  <a:srgbClr val="9FC5E8"/>
                </a:solidFill>
                <a:latin typeface="Syncopate"/>
                <a:ea typeface="Syncopate"/>
                <a:cs typeface="Syncopate"/>
                <a:sym typeface="Syncopate"/>
              </a:rPr>
              <a:t>p</a:t>
            </a:r>
            <a:r>
              <a:rPr lang="en-GB" sz="3600">
                <a:solidFill>
                  <a:srgbClr val="FF0000"/>
                </a:solidFill>
                <a:latin typeface="Syncopate"/>
                <a:ea typeface="Syncopate"/>
                <a:cs typeface="Syncopate"/>
                <a:sym typeface="Syncopate"/>
              </a:rPr>
              <a:t>e</a:t>
            </a:r>
            <a:r>
              <a:rPr lang="en-GB" sz="3600">
                <a:solidFill>
                  <a:srgbClr val="9FC5E8"/>
                </a:solidFill>
                <a:latin typeface="Syncopate"/>
                <a:ea typeface="Syncopate"/>
                <a:cs typeface="Syncopate"/>
                <a:sym typeface="Syncopate"/>
              </a:rPr>
              <a:t>l</a:t>
            </a:r>
            <a:r>
              <a:rPr lang="en-GB" sz="3600">
                <a:solidFill>
                  <a:srgbClr val="FF0000"/>
                </a:solidFill>
                <a:latin typeface="Syncopate"/>
                <a:ea typeface="Syncopate"/>
                <a:cs typeface="Syncopate"/>
                <a:sym typeface="Syncopate"/>
              </a:rPr>
              <a:t>l</a:t>
            </a:r>
            <a:r>
              <a:rPr lang="en-GB" sz="3600">
                <a:solidFill>
                  <a:srgbClr val="9FC5E8"/>
                </a:solidFill>
                <a:latin typeface="Syncopate"/>
                <a:ea typeface="Syncopate"/>
                <a:cs typeface="Syncopate"/>
                <a:sym typeface="Syncopate"/>
              </a:rPr>
              <a:t>i</a:t>
            </a:r>
            <a:r>
              <a:rPr lang="en-GB" sz="3600">
                <a:solidFill>
                  <a:srgbClr val="FF0000"/>
                </a:solidFill>
                <a:latin typeface="Syncopate"/>
                <a:ea typeface="Syncopate"/>
                <a:cs typeface="Syncopate"/>
                <a:sym typeface="Syncopate"/>
              </a:rPr>
              <a:t>N</a:t>
            </a:r>
            <a:r>
              <a:rPr lang="en-GB" sz="3600">
                <a:solidFill>
                  <a:srgbClr val="9FC5E8"/>
                </a:solidFill>
                <a:latin typeface="Syncopate"/>
                <a:ea typeface="Syncopate"/>
                <a:cs typeface="Syncopate"/>
                <a:sym typeface="Syncopate"/>
              </a:rPr>
              <a:t>g</a:t>
            </a:r>
            <a:r>
              <a:rPr lang="en-GB" sz="3600">
                <a:latin typeface="Syncopate"/>
                <a:ea typeface="Syncopate"/>
                <a:cs typeface="Syncopate"/>
                <a:sym typeface="Syncopate"/>
              </a:rPr>
              <a:t> </a:t>
            </a:r>
            <a:r>
              <a:rPr lang="en-GB" sz="3600">
                <a:solidFill>
                  <a:srgbClr val="FF0000"/>
                </a:solidFill>
                <a:latin typeface="Syncopate"/>
                <a:ea typeface="Syncopate"/>
                <a:cs typeface="Syncopate"/>
                <a:sym typeface="Syncopate"/>
              </a:rPr>
              <a:t>T</a:t>
            </a:r>
            <a:r>
              <a:rPr lang="en-GB" sz="3600">
                <a:solidFill>
                  <a:srgbClr val="9FC5E8"/>
                </a:solidFill>
                <a:latin typeface="Syncopate"/>
                <a:ea typeface="Syncopate"/>
                <a:cs typeface="Syncopate"/>
                <a:sym typeface="Syncopate"/>
              </a:rPr>
              <a:t>e</a:t>
            </a:r>
            <a:r>
              <a:rPr lang="en-GB" sz="3600">
                <a:solidFill>
                  <a:srgbClr val="FF0000"/>
                </a:solidFill>
                <a:latin typeface="Syncopate"/>
                <a:ea typeface="Syncopate"/>
                <a:cs typeface="Syncopate"/>
                <a:sym typeface="Syncopate"/>
              </a:rPr>
              <a:t>s</a:t>
            </a:r>
            <a:r>
              <a:rPr lang="en-GB" sz="3600">
                <a:solidFill>
                  <a:srgbClr val="9FC5E8"/>
                </a:solidFill>
                <a:latin typeface="Syncopate"/>
                <a:ea typeface="Syncopate"/>
                <a:cs typeface="Syncopate"/>
                <a:sym typeface="Syncopate"/>
              </a:rPr>
              <a:t>t</a:t>
            </a:r>
            <a:endParaRPr b="0" i="0" sz="3600" u="none" cap="none" strike="noStrike">
              <a:solidFill>
                <a:srgbClr val="9FC5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s://lh6.googleusercontent.com/9zpdlAJ29uIcfFcgIltEmcLpoHp7zGCnUsWjZwjoEXwaCA4yZ9fgi0567AU7c-hvebXPu5LCxuWoqhWzYUxQu7OBaTVKHa9zheZZdLmmOe6t1XTcPVCl6wPIFOysjNyPSb2qbXl7" id="87" name="Shape 8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43375" y="1648975"/>
            <a:ext cx="2436826" cy="2373701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Shape 88"/>
          <p:cNvSpPr txBox="1"/>
          <p:nvPr/>
        </p:nvSpPr>
        <p:spPr>
          <a:xfrm>
            <a:off x="7195060" y="124202"/>
            <a:ext cx="1835475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8F4"/>
              </a:buClr>
              <a:buSzPts val="2400"/>
              <a:buFont typeface="Baumans"/>
              <a:buNone/>
            </a:pPr>
            <a:r>
              <a:t/>
            </a:r>
            <a:endParaRPr/>
          </a:p>
        </p:txBody>
      </p:sp>
      <p:pic>
        <p:nvPicPr>
          <p:cNvPr id="89" name="Shape 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90845" y="1648980"/>
            <a:ext cx="2373700" cy="237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</a:pPr>
            <a:r>
              <a:rPr b="0" i="0" lang="en-GB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Platform &amp; Pricing</a:t>
            </a:r>
            <a:endParaRPr/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311700" y="1229875"/>
            <a:ext cx="8520600" cy="7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●"/>
            </a:pPr>
            <a:r>
              <a:rPr b="1" i="1" lang="en-GB">
                <a:solidFill>
                  <a:schemeClr val="accent3"/>
                </a:solidFill>
                <a:latin typeface="Baumans"/>
                <a:ea typeface="Baumans"/>
                <a:cs typeface="Baumans"/>
                <a:sym typeface="Baumans"/>
              </a:rPr>
              <a:t>Spelling Test</a:t>
            </a:r>
            <a:r>
              <a:rPr i="0" lang="en-GB" sz="1800" u="none" cap="none" strike="noStrike">
                <a:solidFill>
                  <a:schemeClr val="accent3"/>
                </a:solidFill>
                <a:latin typeface="Baumans"/>
                <a:ea typeface="Baumans"/>
                <a:cs typeface="Baumans"/>
                <a:sym typeface="Baumans"/>
              </a:rPr>
              <a:t> would be best suited to PC, but could also work well as a handheld or mobile game</a:t>
            </a:r>
            <a:br>
              <a:rPr b="0" i="0" lang="en-GB" sz="1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endParaRPr b="0" i="0" sz="18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Baumans"/>
              <a:buChar char="●"/>
            </a:pPr>
            <a:r>
              <a:rPr lang="en-GB">
                <a:solidFill>
                  <a:schemeClr val="accent3"/>
                </a:solidFill>
                <a:latin typeface="Baumans"/>
                <a:ea typeface="Baumans"/>
                <a:cs typeface="Baumans"/>
                <a:sym typeface="Baumans"/>
              </a:rPr>
              <a:t>The game would be released as </a:t>
            </a:r>
            <a:r>
              <a:rPr b="1" lang="en-GB">
                <a:solidFill>
                  <a:schemeClr val="accent3"/>
                </a:solidFill>
                <a:latin typeface="Baumans"/>
                <a:ea typeface="Baumans"/>
                <a:cs typeface="Baumans"/>
                <a:sym typeface="Baumans"/>
              </a:rPr>
              <a:t>Free-to-Play</a:t>
            </a:r>
            <a:r>
              <a:rPr lang="en-GB">
                <a:solidFill>
                  <a:schemeClr val="accent3"/>
                </a:solidFill>
                <a:latin typeface="Baumans"/>
                <a:ea typeface="Baumans"/>
                <a:cs typeface="Baumans"/>
                <a:sym typeface="Baumans"/>
              </a:rPr>
              <a:t> on both PC and mobile with perhaps an a</a:t>
            </a:r>
            <a:r>
              <a:rPr b="1" lang="en-GB">
                <a:solidFill>
                  <a:schemeClr val="accent3"/>
                </a:solidFill>
                <a:latin typeface="Baumans"/>
                <a:ea typeface="Baumans"/>
                <a:cs typeface="Baumans"/>
                <a:sym typeface="Baumans"/>
              </a:rPr>
              <a:t>dvertisement-based model</a:t>
            </a:r>
            <a:r>
              <a:rPr lang="en-GB">
                <a:solidFill>
                  <a:schemeClr val="accent3"/>
                </a:solidFill>
                <a:latin typeface="Baumans"/>
                <a:ea typeface="Baumans"/>
                <a:cs typeface="Baumans"/>
                <a:sym typeface="Baumans"/>
              </a:rPr>
              <a:t> to generate some revenue</a:t>
            </a:r>
            <a:endParaRPr>
              <a:solidFill>
                <a:schemeClr val="accent3"/>
              </a:solidFill>
              <a:latin typeface="Baumans"/>
              <a:ea typeface="Baumans"/>
              <a:cs typeface="Baumans"/>
              <a:sym typeface="Baum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  <a:latin typeface="Baumans"/>
              <a:ea typeface="Baumans"/>
              <a:cs typeface="Baumans"/>
              <a:sym typeface="Baum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  <a:latin typeface="Baumans"/>
              <a:ea typeface="Baumans"/>
              <a:cs typeface="Baumans"/>
              <a:sym typeface="Baum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  <a:latin typeface="Baumans"/>
              <a:ea typeface="Baumans"/>
              <a:cs typeface="Baumans"/>
              <a:sym typeface="Baum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" name="Shape 15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Shape 159"/>
          <p:cNvSpPr txBox="1"/>
          <p:nvPr/>
        </p:nvSpPr>
        <p:spPr>
          <a:xfrm>
            <a:off x="388600" y="3500400"/>
            <a:ext cx="5715900" cy="11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Baumans"/>
              <a:buChar char="●"/>
            </a:pPr>
            <a:r>
              <a:rPr lang="en-GB" sz="1800">
                <a:solidFill>
                  <a:schemeClr val="accent3"/>
                </a:solidFill>
                <a:latin typeface="Baumans"/>
                <a:ea typeface="Baumans"/>
                <a:cs typeface="Baumans"/>
                <a:sym typeface="Baumans"/>
              </a:rPr>
              <a:t>If it proves popular, </a:t>
            </a:r>
            <a:r>
              <a:rPr b="1" i="1" lang="en-GB" sz="1800">
                <a:solidFill>
                  <a:schemeClr val="accent3"/>
                </a:solidFill>
                <a:latin typeface="Baumans"/>
                <a:ea typeface="Baumans"/>
                <a:cs typeface="Baumans"/>
                <a:sym typeface="Baumans"/>
              </a:rPr>
              <a:t>Spelling Test</a:t>
            </a:r>
            <a:r>
              <a:rPr lang="en-GB" sz="1800">
                <a:solidFill>
                  <a:schemeClr val="accent3"/>
                </a:solidFill>
                <a:latin typeface="Baumans"/>
                <a:ea typeface="Baumans"/>
                <a:cs typeface="Baumans"/>
                <a:sym typeface="Baumans"/>
              </a:rPr>
              <a:t> could be released on </a:t>
            </a:r>
            <a:r>
              <a:rPr b="1" lang="en-GB" sz="1800">
                <a:solidFill>
                  <a:schemeClr val="accent3"/>
                </a:solidFill>
                <a:latin typeface="Baumans"/>
                <a:ea typeface="Baumans"/>
                <a:cs typeface="Baumans"/>
                <a:sym typeface="Baumans"/>
              </a:rPr>
              <a:t>Steam</a:t>
            </a:r>
            <a:r>
              <a:rPr lang="en-GB" sz="1800">
                <a:solidFill>
                  <a:schemeClr val="accent3"/>
                </a:solidFill>
                <a:latin typeface="Baumans"/>
                <a:ea typeface="Baumans"/>
                <a:cs typeface="Baumans"/>
                <a:sym typeface="Baumans"/>
              </a:rPr>
              <a:t> with added features and new updates for a very small price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</a:pPr>
            <a:r>
              <a:rPr b="0" i="0" lang="en-GB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Target Market</a:t>
            </a:r>
            <a:endParaRPr/>
          </a:p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●"/>
            </a:pPr>
            <a:r>
              <a:rPr b="1" i="1" lang="en-GB">
                <a:solidFill>
                  <a:schemeClr val="accent3"/>
                </a:solidFill>
                <a:latin typeface="Baumans"/>
                <a:ea typeface="Baumans"/>
                <a:cs typeface="Baumans"/>
                <a:sym typeface="Baumans"/>
              </a:rPr>
              <a:t>Spelling Test</a:t>
            </a:r>
            <a:r>
              <a:rPr lang="en-GB">
                <a:solidFill>
                  <a:schemeClr val="accent3"/>
                </a:solidFill>
                <a:latin typeface="Baumans"/>
                <a:ea typeface="Baumans"/>
                <a:cs typeface="Baumans"/>
                <a:sym typeface="Baumans"/>
              </a:rPr>
              <a:t> should be an attractive game for all audiences and ages. The </a:t>
            </a:r>
            <a:r>
              <a:rPr b="1" lang="en-GB">
                <a:solidFill>
                  <a:schemeClr val="accent3"/>
                </a:solidFill>
                <a:latin typeface="Baumans"/>
                <a:ea typeface="Baumans"/>
                <a:cs typeface="Baumans"/>
                <a:sym typeface="Baumans"/>
              </a:rPr>
              <a:t>Retro-aesthetic</a:t>
            </a:r>
            <a:r>
              <a:rPr lang="en-GB">
                <a:solidFill>
                  <a:schemeClr val="accent3"/>
                </a:solidFill>
                <a:latin typeface="Baumans"/>
                <a:ea typeface="Baumans"/>
                <a:cs typeface="Baumans"/>
                <a:sym typeface="Baumans"/>
              </a:rPr>
              <a:t> is well liked by all sorts of different gamers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Baumans"/>
              <a:buChar char="●"/>
            </a:pPr>
            <a:r>
              <a:rPr lang="en-GB">
                <a:solidFill>
                  <a:schemeClr val="accent3"/>
                </a:solidFill>
                <a:latin typeface="Baumans"/>
                <a:ea typeface="Baumans"/>
                <a:cs typeface="Baumans"/>
                <a:sym typeface="Baumans"/>
              </a:rPr>
              <a:t>The steadily increasing challenge of the game and the interesting mix of genres should also attract </a:t>
            </a:r>
            <a:r>
              <a:rPr b="1" lang="en-GB">
                <a:solidFill>
                  <a:schemeClr val="accent3"/>
                </a:solidFill>
                <a:latin typeface="Baumans"/>
                <a:ea typeface="Baumans"/>
                <a:cs typeface="Baumans"/>
                <a:sym typeface="Baumans"/>
              </a:rPr>
              <a:t>experienced gamers</a:t>
            </a:r>
            <a:r>
              <a:rPr lang="en-GB">
                <a:solidFill>
                  <a:schemeClr val="accent3"/>
                </a:solidFill>
                <a:latin typeface="Baumans"/>
                <a:ea typeface="Baumans"/>
                <a:cs typeface="Baumans"/>
                <a:sym typeface="Baumans"/>
              </a:rPr>
              <a:t> looking for something different</a:t>
            </a:r>
            <a:endParaRPr>
              <a:solidFill>
                <a:schemeClr val="accent3"/>
              </a:solidFill>
              <a:latin typeface="Baumans"/>
              <a:ea typeface="Baumans"/>
              <a:cs typeface="Baumans"/>
              <a:sym typeface="Bauman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  <a:latin typeface="Baumans"/>
              <a:ea typeface="Baumans"/>
              <a:cs typeface="Baumans"/>
              <a:sym typeface="Baumans"/>
            </a:endParaRP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Baumans"/>
              <a:buChar char="●"/>
            </a:pPr>
            <a:r>
              <a:rPr lang="en-GB">
                <a:solidFill>
                  <a:schemeClr val="accent3"/>
                </a:solidFill>
                <a:latin typeface="Baumans"/>
                <a:ea typeface="Baumans"/>
                <a:cs typeface="Baumans"/>
                <a:sym typeface="Baumans"/>
              </a:rPr>
              <a:t>We can conduct some </a:t>
            </a:r>
            <a:r>
              <a:rPr b="1" lang="en-GB">
                <a:solidFill>
                  <a:schemeClr val="accent3"/>
                </a:solidFill>
                <a:latin typeface="Baumans"/>
                <a:ea typeface="Baumans"/>
                <a:cs typeface="Baumans"/>
                <a:sym typeface="Baumans"/>
              </a:rPr>
              <a:t>market research using UWS students</a:t>
            </a:r>
            <a:r>
              <a:rPr lang="en-GB">
                <a:solidFill>
                  <a:schemeClr val="accent3"/>
                </a:solidFill>
                <a:latin typeface="Baumans"/>
                <a:ea typeface="Baumans"/>
                <a:cs typeface="Baumans"/>
                <a:sym typeface="Baumans"/>
              </a:rPr>
              <a:t> as a base to find out more concrete data about the type of player-base our game will attract</a:t>
            </a:r>
            <a:endParaRPr>
              <a:solidFill>
                <a:schemeClr val="accent3"/>
              </a:solidFill>
              <a:latin typeface="Baumans"/>
              <a:ea typeface="Baumans"/>
              <a:cs typeface="Baumans"/>
              <a:sym typeface="Baumans"/>
            </a:endParaRPr>
          </a:p>
        </p:txBody>
      </p:sp>
      <p:sp>
        <p:nvSpPr>
          <p:cNvPr id="166" name="Shape 16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</a:pPr>
            <a:r>
              <a:rPr b="0" i="0" lang="en-GB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Risk analysis (Project)</a:t>
            </a:r>
            <a:endParaRPr/>
          </a:p>
        </p:txBody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3" name="Shape 17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Shape 174"/>
          <p:cNvSpPr txBox="1"/>
          <p:nvPr/>
        </p:nvSpPr>
        <p:spPr>
          <a:xfrm>
            <a:off x="386750" y="266822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75" name="Shape 175"/>
          <p:cNvGraphicFramePr/>
          <p:nvPr/>
        </p:nvGraphicFramePr>
        <p:xfrm>
          <a:off x="386750" y="1301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{3B7EFF86-8ECF-4D7A-BBFA-EF81CB2F40A6}</a:tableStyleId>
              </a:tblPr>
              <a:tblGrid>
                <a:gridCol w="1941450"/>
                <a:gridCol w="1941450"/>
                <a:gridCol w="1941450"/>
                <a:gridCol w="1941450"/>
              </a:tblGrid>
              <a:tr h="4025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none" cap="none" strike="noStrike"/>
                        <a:t>Risks</a:t>
                      </a:r>
                      <a:endParaRPr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none" cap="none" strike="noStrike"/>
                        <a:t>Probability (⅕)</a:t>
                      </a:r>
                      <a:endParaRPr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none" cap="none" strike="noStrike"/>
                        <a:t>Severity(⅕)</a:t>
                      </a:r>
                      <a:endParaRPr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none" cap="none" strike="noStrike"/>
                        <a:t>Risk level</a:t>
                      </a:r>
                      <a:endParaRPr/>
                    </a:p>
                  </a:txBody>
                  <a:tcPr marT="63500" marB="63500" marR="63500" marL="63500"/>
                </a:tc>
              </a:tr>
              <a:tr h="6338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/>
                        <a:t>A late change of game engine</a:t>
                      </a:r>
                      <a:endParaRPr sz="1100" u="none" cap="none" strike="noStrike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/>
                        <a:t>1</a:t>
                      </a:r>
                      <a:endParaRPr sz="1100" u="none" cap="none" strike="noStrike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/>
                        <a:t>4</a:t>
                      </a:r>
                      <a:endParaRPr sz="1100" u="none" cap="none" strike="noStrike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/>
                        <a:t>4</a:t>
                      </a:r>
                      <a:endParaRPr sz="1100" u="none" cap="none" strike="noStrike"/>
                    </a:p>
                  </a:txBody>
                  <a:tcPr marT="63500" marB="63500" marR="63500" marL="63500">
                    <a:solidFill>
                      <a:srgbClr val="FFFF00"/>
                    </a:solidFill>
                  </a:tcPr>
                </a:tc>
              </a:tr>
              <a:tr h="6338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/>
                        <a:t>Lateness/non-participation</a:t>
                      </a:r>
                      <a:endParaRPr sz="1100" u="none" cap="none" strike="noStrike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/>
                        <a:t>2</a:t>
                      </a:r>
                      <a:endParaRPr sz="1100" u="none" cap="none" strike="noStrike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/>
                        <a:t>3</a:t>
                      </a:r>
                      <a:endParaRPr sz="1100" u="none" cap="none" strike="noStrike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/>
                        <a:t>6</a:t>
                      </a:r>
                      <a:endParaRPr sz="1100" u="none" cap="none" strike="noStrike"/>
                    </a:p>
                  </a:txBody>
                  <a:tcPr marT="63500" marB="63500" marR="63500" marL="63500">
                    <a:solidFill>
                      <a:srgbClr val="FFFF00"/>
                    </a:solidFill>
                  </a:tcPr>
                </a:tc>
              </a:tr>
              <a:tr h="6338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/>
                        <a:t>Bad team communication</a:t>
                      </a:r>
                      <a:endParaRPr sz="1100" u="none" cap="none" strike="noStrike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/>
                        <a:t>2</a:t>
                      </a:r>
                      <a:endParaRPr sz="1100" u="none" cap="none" strike="noStrike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/>
                        <a:t>3</a:t>
                      </a:r>
                      <a:endParaRPr sz="1100" u="none" cap="none" strike="noStrike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/>
                        <a:t>6</a:t>
                      </a:r>
                      <a:endParaRPr sz="1100" u="none" cap="none" strike="noStrike"/>
                    </a:p>
                  </a:txBody>
                  <a:tcPr marT="63500" marB="63500" marR="63500" marL="63500">
                    <a:solidFill>
                      <a:srgbClr val="FFFF00"/>
                    </a:solidFill>
                  </a:tcPr>
                </a:tc>
              </a:tr>
              <a:tr h="4025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/>
                        <a:t>Missing work</a:t>
                      </a:r>
                      <a:endParaRPr sz="1100" u="none" cap="none" strike="noStrike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/>
                        <a:t>3</a:t>
                      </a:r>
                      <a:endParaRPr sz="1100" u="none" cap="none" strike="noStrike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/>
                        <a:t>3</a:t>
                      </a:r>
                      <a:endParaRPr sz="1100" u="none" cap="none" strike="noStrike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/>
                        <a:t>9</a:t>
                      </a:r>
                      <a:endParaRPr sz="1100" u="none" cap="none" strike="noStrike"/>
                    </a:p>
                  </a:txBody>
                  <a:tcPr marT="63500" marB="63500" marR="63500" marL="63500">
                    <a:solidFill>
                      <a:srgbClr val="FF99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</a:pPr>
            <a:r>
              <a:rPr b="0" i="0" lang="en-GB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Risk analysis (Game) </a:t>
            </a:r>
            <a:endParaRPr/>
          </a:p>
        </p:txBody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-182000" y="1017800"/>
            <a:ext cx="9144000" cy="37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2" name="Shape 18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83" name="Shape 183"/>
          <p:cNvGraphicFramePr/>
          <p:nvPr/>
        </p:nvGraphicFramePr>
        <p:xfrm>
          <a:off x="480050" y="1387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{3B7EFF86-8ECF-4D7A-BBFA-EF81CB2F40A6}</a:tableStyleId>
              </a:tblPr>
              <a:tblGrid>
                <a:gridCol w="1902200"/>
                <a:gridCol w="1902200"/>
                <a:gridCol w="1902200"/>
                <a:gridCol w="1902200"/>
              </a:tblGrid>
              <a:tr h="4595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none" cap="none" strike="noStrike"/>
                        <a:t>Risks</a:t>
                      </a:r>
                      <a:endParaRPr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none" cap="none" strike="noStrike"/>
                        <a:t>Probability (⅕)</a:t>
                      </a:r>
                      <a:endParaRPr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none" cap="none" strike="noStrike"/>
                        <a:t>Severity(⅕)</a:t>
                      </a:r>
                      <a:endParaRPr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none" cap="none" strike="noStrike"/>
                        <a:t>Risk level</a:t>
                      </a:r>
                      <a:endParaRPr/>
                    </a:p>
                  </a:txBody>
                  <a:tcPr marT="63500" marB="63500" marR="63500" marL="63500"/>
                </a:tc>
              </a:tr>
              <a:tr h="4595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/>
                        <a:t>Visual attractiveness</a:t>
                      </a:r>
                      <a:endParaRPr sz="1100" u="none" cap="none" strike="noStrike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/>
                        <a:t>2</a:t>
                      </a:r>
                      <a:endParaRPr sz="1100" u="none" cap="none" strike="noStrike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/>
                        <a:t>1</a:t>
                      </a:r>
                      <a:endParaRPr sz="1100" u="none" cap="none" strike="noStrike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/>
                        <a:t>2</a:t>
                      </a:r>
                      <a:endParaRPr sz="1100" u="none" cap="none" strike="noStrike"/>
                    </a:p>
                  </a:txBody>
                  <a:tcPr marT="63500" marB="63500" marR="63500" marL="63500">
                    <a:solidFill>
                      <a:srgbClr val="6AA84F"/>
                    </a:solidFill>
                  </a:tcPr>
                </a:tc>
              </a:tr>
              <a:tr h="4595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/>
                        <a:t>Too difficult/easy</a:t>
                      </a:r>
                      <a:endParaRPr sz="1100" u="none" cap="none" strike="noStrike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/>
                        <a:t>3</a:t>
                      </a:r>
                      <a:endParaRPr sz="1100" u="none" cap="none" strike="noStrike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/>
                        <a:t>2</a:t>
                      </a:r>
                      <a:endParaRPr sz="1100" u="none" cap="none" strike="noStrike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/>
                        <a:t>6</a:t>
                      </a:r>
                      <a:endParaRPr sz="1100" u="none" cap="none" strike="noStrike"/>
                    </a:p>
                  </a:txBody>
                  <a:tcPr marT="63500" marB="63500" marR="63500" marL="63500">
                    <a:solidFill>
                      <a:srgbClr val="FFFF00"/>
                    </a:solidFill>
                  </a:tcPr>
                </a:tc>
              </a:tr>
              <a:tr h="723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/>
                        <a:t>Mechanics not enjoyable</a:t>
                      </a:r>
                      <a:endParaRPr sz="1100" u="none" cap="none" strike="noStrike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/>
                        <a:t>2</a:t>
                      </a:r>
                      <a:endParaRPr sz="1100" u="none" cap="none" strike="noStrike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/>
                        <a:t>3</a:t>
                      </a:r>
                      <a:endParaRPr sz="1100" u="none" cap="none" strike="noStrike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/>
                        <a:t>6</a:t>
                      </a:r>
                      <a:endParaRPr sz="1100" u="none" cap="none" strike="noStrike"/>
                    </a:p>
                  </a:txBody>
                  <a:tcPr marT="63500" marB="63500" marR="63500" marL="63500">
                    <a:solidFill>
                      <a:srgbClr val="FFFF00"/>
                    </a:solidFill>
                  </a:tcPr>
                </a:tc>
              </a:tr>
              <a:tr h="4595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/>
                        <a:t>Not understandable</a:t>
                      </a:r>
                      <a:endParaRPr sz="1100" u="none" cap="none" strike="noStrike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/>
                        <a:t>2</a:t>
                      </a:r>
                      <a:endParaRPr sz="1100" u="none" cap="none" strike="noStrike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/>
                        <a:t>4</a:t>
                      </a:r>
                      <a:endParaRPr sz="1100" u="none" cap="none" strike="noStrike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/>
                        <a:t>8</a:t>
                      </a:r>
                      <a:endParaRPr sz="1100" u="none" cap="none" strike="noStrike"/>
                    </a:p>
                  </a:txBody>
                  <a:tcPr marT="63500" marB="63500" marR="63500" marL="63500">
                    <a:solidFill>
                      <a:srgbClr val="FF9900"/>
                    </a:solidFill>
                  </a:tcPr>
                </a:tc>
              </a:tr>
              <a:tr h="4595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/>
                        <a:t>Too many bugs</a:t>
                      </a:r>
                      <a:endParaRPr sz="1100" u="none" cap="none" strike="noStrike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/>
                        <a:t>3</a:t>
                      </a:r>
                      <a:endParaRPr sz="1100" u="none" cap="none" strike="noStrike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/>
                        <a:t>3</a:t>
                      </a:r>
                      <a:endParaRPr sz="1100" u="none" cap="none" strike="noStrike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/>
                        <a:t>9</a:t>
                      </a:r>
                      <a:endParaRPr sz="1100" u="none" cap="none" strike="noStrike"/>
                    </a:p>
                  </a:txBody>
                  <a:tcPr marT="63500" marB="63500" marR="63500" marL="63500">
                    <a:solidFill>
                      <a:srgbClr val="FF99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</a:pPr>
            <a:r>
              <a:rPr b="0" i="0" lang="en-GB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Software</a:t>
            </a:r>
            <a:endParaRPr/>
          </a:p>
        </p:txBody>
      </p:sp>
      <p:pic>
        <p:nvPicPr>
          <p:cNvPr id="189" name="Shape 18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9248" y="1176450"/>
            <a:ext cx="2287869" cy="83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Shape 19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06100" y="982050"/>
            <a:ext cx="2701325" cy="10677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Shape 19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2" name="Shape 19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60325" y="3742300"/>
            <a:ext cx="1314175" cy="99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Shape 19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8675" y="2375800"/>
            <a:ext cx="2413934" cy="106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Shape 19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524850" y="2474497"/>
            <a:ext cx="2121425" cy="79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Shape 19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419600" y="1111650"/>
            <a:ext cx="1778427" cy="88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Shape 196"/>
          <p:cNvPicPr preferRelativeResize="0"/>
          <p:nvPr/>
        </p:nvPicPr>
        <p:blipFill rotWithShape="1">
          <a:blip r:embed="rId9">
            <a:alphaModFix/>
          </a:blip>
          <a:srcRect b="17493" l="9862" r="10214" t="16743"/>
          <a:stretch/>
        </p:blipFill>
        <p:spPr>
          <a:xfrm>
            <a:off x="255725" y="3717375"/>
            <a:ext cx="2608276" cy="79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Shape 19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803500" y="2433962"/>
            <a:ext cx="1023400" cy="998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</a:pPr>
            <a:r>
              <a:rPr b="0" i="0" lang="en-GB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Prototype Demo</a:t>
            </a:r>
            <a:endParaRPr/>
          </a:p>
        </p:txBody>
      </p:sp>
      <p:sp>
        <p:nvSpPr>
          <p:cNvPr id="203" name="Shape 20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4" name="Shape 204"/>
          <p:cNvPicPr preferRelativeResize="0"/>
          <p:nvPr/>
        </p:nvPicPr>
        <p:blipFill rotWithShape="1">
          <a:blip r:embed="rId3">
            <a:alphaModFix/>
          </a:blip>
          <a:srcRect b="-3810" l="1906" r="1819" t="3810"/>
          <a:stretch/>
        </p:blipFill>
        <p:spPr>
          <a:xfrm>
            <a:off x="843050" y="1208400"/>
            <a:ext cx="5165024" cy="3442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</a:pPr>
            <a:r>
              <a:rPr b="0" i="0" lang="en-GB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Questions?</a:t>
            </a:r>
            <a:endParaRPr/>
          </a:p>
        </p:txBody>
      </p:sp>
      <p:sp>
        <p:nvSpPr>
          <p:cNvPr id="210" name="Shape 2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s://lh6.googleusercontent.com/9zpdlAJ29uIcfFcgIltEmcLpoHp7zGCnUsWjZwjoEXwaCA4yZ9fgi0567AU7c-hvebXPu5LCxuWoqhWzYUxQu7OBaTVKHa9zheZZdLmmOe6t1XTcPVCl6wPIFOysjNyPSb2qbXl7" id="211" name="Shape 2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9131" y="477395"/>
            <a:ext cx="3173824" cy="3921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Shape 2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77299" y="230525"/>
            <a:ext cx="1945375" cy="157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Shape 2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3499" y="1993800"/>
            <a:ext cx="1945375" cy="157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Shape 2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47349" y="2146200"/>
            <a:ext cx="1945375" cy="157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</a:pPr>
            <a:r>
              <a:rPr b="0" i="0" lang="en-GB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Introduction	</a:t>
            </a:r>
            <a:endParaRPr/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311700" y="982075"/>
            <a:ext cx="8520600" cy="35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●"/>
            </a:pPr>
            <a:r>
              <a:rPr b="1" i="1" lang="en-GB" sz="1400" cap="none" strike="noStrike">
                <a:solidFill>
                  <a:schemeClr val="accent3"/>
                </a:solidFill>
                <a:latin typeface="Baumans"/>
                <a:ea typeface="Baumans"/>
                <a:cs typeface="Baumans"/>
                <a:sym typeface="Baumans"/>
              </a:rPr>
              <a:t>Spelling Test</a:t>
            </a:r>
            <a:r>
              <a:rPr i="0" lang="en-GB" sz="1400" u="none" cap="none" strike="noStrike">
                <a:solidFill>
                  <a:schemeClr val="accent3"/>
                </a:solidFill>
                <a:latin typeface="Baumans"/>
                <a:ea typeface="Baumans"/>
                <a:cs typeface="Baumans"/>
                <a:sym typeface="Baumans"/>
              </a:rPr>
              <a:t> will mix top-down shooter </a:t>
            </a:r>
            <a:r>
              <a:rPr lang="en-GB" sz="1400">
                <a:solidFill>
                  <a:schemeClr val="accent3"/>
                </a:solidFill>
                <a:latin typeface="Baumans"/>
                <a:ea typeface="Baumans"/>
                <a:cs typeface="Baumans"/>
                <a:sym typeface="Baumans"/>
              </a:rPr>
              <a:t>and rpg mechanics to create a game with the rich story and progression of an RPG with the challenging real-time combat and boss battles of a well made action shooter.</a:t>
            </a:r>
            <a:endParaRPr b="0" i="0" sz="18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Shape 9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Shape 97"/>
          <p:cNvSpPr txBox="1"/>
          <p:nvPr/>
        </p:nvSpPr>
        <p:spPr>
          <a:xfrm>
            <a:off x="383125" y="2323350"/>
            <a:ext cx="5849400" cy="11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●"/>
            </a:pPr>
            <a:r>
              <a:rPr b="1" i="1" lang="en-GB">
                <a:solidFill>
                  <a:schemeClr val="accent3"/>
                </a:solidFill>
                <a:latin typeface="Baumans"/>
                <a:ea typeface="Baumans"/>
                <a:cs typeface="Baumans"/>
                <a:sym typeface="Baumans"/>
              </a:rPr>
              <a:t>Spelling Test</a:t>
            </a:r>
            <a:r>
              <a:rPr lang="en-GB">
                <a:solidFill>
                  <a:schemeClr val="accent3"/>
                </a:solidFill>
                <a:latin typeface="Baumans"/>
                <a:ea typeface="Baumans"/>
                <a:cs typeface="Baumans"/>
                <a:sym typeface="Baumans"/>
              </a:rPr>
              <a:t> was inspired by several different games, most notably the critical-success,</a:t>
            </a:r>
            <a:r>
              <a:rPr i="1" lang="en-GB">
                <a:solidFill>
                  <a:schemeClr val="accent3"/>
                </a:solidFill>
                <a:latin typeface="Baumans"/>
                <a:ea typeface="Baumans"/>
                <a:cs typeface="Baumans"/>
                <a:sym typeface="Baumans"/>
              </a:rPr>
              <a:t> The Binding of Isaac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</a:pPr>
            <a:r>
              <a:rPr b="0" i="0" lang="en-GB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Story</a:t>
            </a:r>
            <a:endParaRPr/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362825" y="1200650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umans"/>
              <a:buChar char="●"/>
            </a:pPr>
            <a:r>
              <a:rPr lang="en-GB" sz="1400">
                <a:solidFill>
                  <a:schemeClr val="accent3"/>
                </a:solidFill>
                <a:latin typeface="Baumans"/>
                <a:ea typeface="Baumans"/>
                <a:cs typeface="Baumans"/>
                <a:sym typeface="Baumans"/>
              </a:rPr>
              <a:t>Our story begins with a young apprentice </a:t>
            </a:r>
            <a:r>
              <a:rPr b="1" lang="en-GB" sz="1400">
                <a:solidFill>
                  <a:schemeClr val="accent3"/>
                </a:solidFill>
                <a:latin typeface="Baumans"/>
                <a:ea typeface="Baumans"/>
                <a:cs typeface="Baumans"/>
                <a:sym typeface="Baumans"/>
              </a:rPr>
              <a:t>Wizard </a:t>
            </a:r>
            <a:r>
              <a:rPr lang="en-GB" sz="1400">
                <a:solidFill>
                  <a:schemeClr val="accent3"/>
                </a:solidFill>
                <a:latin typeface="Baumans"/>
                <a:ea typeface="Baumans"/>
                <a:cs typeface="Baumans"/>
                <a:sym typeface="Baumans"/>
              </a:rPr>
              <a:t>being kicked out of the ‘Wizard Tower’ by the master there, who tells him he doesn’t have what it takes to ever become a full-fledged Wizard</a:t>
            </a:r>
            <a:endParaRPr sz="1400">
              <a:solidFill>
                <a:schemeClr val="accent3"/>
              </a:solidFill>
              <a:latin typeface="Baumans"/>
              <a:ea typeface="Baumans"/>
              <a:cs typeface="Baumans"/>
              <a:sym typeface="Baumans"/>
            </a:endParaRPr>
          </a:p>
          <a:p>
            <a:pPr indent="0" lvl="0" marL="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</a:pPr>
            <a:r>
              <a:t/>
            </a:r>
            <a:endParaRPr sz="1400">
              <a:solidFill>
                <a:srgbClr val="000000"/>
              </a:solidFill>
              <a:latin typeface="Baumans"/>
              <a:ea typeface="Baumans"/>
              <a:cs typeface="Baumans"/>
              <a:sym typeface="Baumans"/>
            </a:endParaRPr>
          </a:p>
          <a:p>
            <a:pPr indent="-317500" lvl="0" marL="4572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umans"/>
              <a:buChar char="●"/>
            </a:pPr>
            <a:r>
              <a:rPr lang="en-GB" sz="1400">
                <a:solidFill>
                  <a:schemeClr val="accent3"/>
                </a:solidFill>
                <a:latin typeface="Baumans"/>
                <a:ea typeface="Baumans"/>
                <a:cs typeface="Baumans"/>
                <a:sym typeface="Baumans"/>
              </a:rPr>
              <a:t>Determined to prove him wrong, our protagonist begins his journey to travel to the different</a:t>
            </a:r>
            <a:r>
              <a:rPr b="1" lang="en-GB" sz="1400">
                <a:solidFill>
                  <a:schemeClr val="accent3"/>
                </a:solidFill>
                <a:latin typeface="Baumans"/>
                <a:ea typeface="Baumans"/>
                <a:cs typeface="Baumans"/>
                <a:sym typeface="Baumans"/>
              </a:rPr>
              <a:t> elemental sites</a:t>
            </a:r>
            <a:r>
              <a:rPr lang="en-GB" sz="1400">
                <a:solidFill>
                  <a:schemeClr val="accent3"/>
                </a:solidFill>
                <a:latin typeface="Baumans"/>
                <a:ea typeface="Baumans"/>
                <a:cs typeface="Baumans"/>
                <a:sym typeface="Baumans"/>
              </a:rPr>
              <a:t> of magical power and defeat their </a:t>
            </a:r>
            <a:r>
              <a:rPr b="1" lang="en-GB" sz="1400">
                <a:solidFill>
                  <a:schemeClr val="accent3"/>
                </a:solidFill>
                <a:latin typeface="Baumans"/>
                <a:ea typeface="Baumans"/>
                <a:cs typeface="Baumans"/>
                <a:sym typeface="Baumans"/>
              </a:rPr>
              <a:t>Guardian Wizards</a:t>
            </a:r>
            <a:r>
              <a:rPr lang="en-GB" sz="1400">
                <a:solidFill>
                  <a:schemeClr val="accent3"/>
                </a:solidFill>
                <a:latin typeface="Baumans"/>
                <a:ea typeface="Baumans"/>
                <a:cs typeface="Baumans"/>
                <a:sym typeface="Baumans"/>
              </a:rPr>
              <a:t> to prove his worth</a:t>
            </a:r>
            <a:endParaRPr sz="1400">
              <a:solidFill>
                <a:schemeClr val="accent3"/>
              </a:solidFill>
              <a:latin typeface="Baumans"/>
              <a:ea typeface="Baumans"/>
              <a:cs typeface="Baumans"/>
              <a:sym typeface="Baumans"/>
            </a:endParaRPr>
          </a:p>
          <a:p>
            <a:pPr indent="0" lvl="0" marL="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accent3"/>
              </a:solidFill>
              <a:latin typeface="Baumans"/>
              <a:ea typeface="Baumans"/>
              <a:cs typeface="Baumans"/>
              <a:sym typeface="Baumans"/>
            </a:endParaRPr>
          </a:p>
          <a:p>
            <a:pPr indent="0" lvl="0" marL="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3"/>
              </a:solidFill>
              <a:latin typeface="Baumans"/>
              <a:ea typeface="Baumans"/>
              <a:cs typeface="Baumans"/>
              <a:sym typeface="Baumans"/>
            </a:endParaRP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</a:pPr>
            <a:r>
              <a:t/>
            </a:r>
            <a:endParaRPr/>
          </a:p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Shape 105"/>
          <p:cNvSpPr txBox="1"/>
          <p:nvPr/>
        </p:nvSpPr>
        <p:spPr>
          <a:xfrm>
            <a:off x="362825" y="3518500"/>
            <a:ext cx="6335100" cy="7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umans"/>
              <a:buChar char="●"/>
            </a:pPr>
            <a:r>
              <a:rPr lang="en-GB">
                <a:solidFill>
                  <a:schemeClr val="accent3"/>
                </a:solidFill>
                <a:latin typeface="Baumans"/>
                <a:ea typeface="Baumans"/>
                <a:cs typeface="Baumans"/>
                <a:sym typeface="Baumans"/>
              </a:rPr>
              <a:t>After defeating these </a:t>
            </a:r>
            <a:r>
              <a:rPr b="1" lang="en-GB">
                <a:solidFill>
                  <a:schemeClr val="accent3"/>
                </a:solidFill>
                <a:latin typeface="Baumans"/>
                <a:ea typeface="Baumans"/>
                <a:cs typeface="Baumans"/>
                <a:sym typeface="Baumans"/>
              </a:rPr>
              <a:t>Guardians</a:t>
            </a:r>
            <a:r>
              <a:rPr lang="en-GB">
                <a:solidFill>
                  <a:schemeClr val="accent3"/>
                </a:solidFill>
                <a:latin typeface="Baumans"/>
                <a:ea typeface="Baumans"/>
                <a:cs typeface="Baumans"/>
                <a:sym typeface="Baumans"/>
              </a:rPr>
              <a:t> and learning their secrets, our hero will return for a final showdown with his </a:t>
            </a:r>
            <a:r>
              <a:rPr b="1" lang="en-GB">
                <a:solidFill>
                  <a:schemeClr val="accent3"/>
                </a:solidFill>
                <a:latin typeface="Baumans"/>
                <a:ea typeface="Baumans"/>
                <a:cs typeface="Baumans"/>
                <a:sym typeface="Baumans"/>
              </a:rPr>
              <a:t>old master, the most powerful Wizard</a:t>
            </a:r>
            <a:r>
              <a:rPr lang="en-GB">
                <a:solidFill>
                  <a:schemeClr val="accent3"/>
                </a:solidFill>
                <a:latin typeface="Baumans"/>
                <a:ea typeface="Baumans"/>
                <a:cs typeface="Baumans"/>
                <a:sym typeface="Baumans"/>
              </a:rPr>
              <a:t> in the land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</a:pPr>
            <a:r>
              <a:rPr b="0" i="0" lang="en-GB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Gameplay</a:t>
            </a:r>
            <a:endParaRPr/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umans"/>
              <a:buChar char="●"/>
            </a:pPr>
            <a:r>
              <a:rPr b="1" i="1" lang="en-GB" sz="1400">
                <a:solidFill>
                  <a:schemeClr val="accent3"/>
                </a:solidFill>
                <a:latin typeface="Baumans"/>
                <a:ea typeface="Baumans"/>
                <a:cs typeface="Baumans"/>
                <a:sym typeface="Baumans"/>
              </a:rPr>
              <a:t>Spelling Test</a:t>
            </a:r>
            <a:r>
              <a:rPr lang="en-GB" sz="1400">
                <a:solidFill>
                  <a:schemeClr val="accent3"/>
                </a:solidFill>
                <a:latin typeface="Baumans"/>
                <a:ea typeface="Baumans"/>
                <a:cs typeface="Baumans"/>
                <a:sym typeface="Baumans"/>
              </a:rPr>
              <a:t> will have two main areas of gameplay:</a:t>
            </a:r>
            <a:endParaRPr sz="1400">
              <a:solidFill>
                <a:schemeClr val="accent3"/>
              </a:solidFill>
              <a:latin typeface="Baumans"/>
              <a:ea typeface="Baumans"/>
              <a:cs typeface="Baumans"/>
              <a:sym typeface="Bauman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3"/>
              </a:solidFill>
              <a:latin typeface="Baumans"/>
              <a:ea typeface="Baumans"/>
              <a:cs typeface="Baumans"/>
              <a:sym typeface="Baumans"/>
            </a:endParaRPr>
          </a:p>
          <a:p>
            <a:pPr indent="-317500" lvl="0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umans"/>
              <a:buChar char="○"/>
            </a:pPr>
            <a:r>
              <a:rPr lang="en-GB" sz="1400">
                <a:solidFill>
                  <a:schemeClr val="accent3"/>
                </a:solidFill>
                <a:latin typeface="Baumans"/>
                <a:ea typeface="Baumans"/>
                <a:cs typeface="Baumans"/>
                <a:sym typeface="Baumans"/>
              </a:rPr>
              <a:t>Overworld - In the overworld map, the player can travel to different locations on the world map, talk to NPCs and several other non-combat interactions </a:t>
            </a:r>
            <a:endParaRPr sz="1400">
              <a:solidFill>
                <a:schemeClr val="accent3"/>
              </a:solidFill>
              <a:latin typeface="Baumans"/>
              <a:ea typeface="Baumans"/>
              <a:cs typeface="Baumans"/>
              <a:sym typeface="Bauman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3"/>
              </a:solidFill>
              <a:latin typeface="Baumans"/>
              <a:ea typeface="Baumans"/>
              <a:cs typeface="Baumans"/>
              <a:sym typeface="Baumans"/>
            </a:endParaRPr>
          </a:p>
          <a:p>
            <a:pPr indent="-317500" lvl="0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umans"/>
              <a:buChar char="○"/>
            </a:pPr>
            <a:r>
              <a:rPr lang="en-GB" sz="1400">
                <a:solidFill>
                  <a:schemeClr val="accent3"/>
                </a:solidFill>
                <a:latin typeface="Baumans"/>
                <a:ea typeface="Baumans"/>
                <a:cs typeface="Baumans"/>
                <a:sym typeface="Baumans"/>
              </a:rPr>
              <a:t>Battles -  The game will have a unique battle map and unique battle mechanic for each Guardian battle in the game and one for the final boss</a:t>
            </a:r>
            <a:endParaRPr sz="1400">
              <a:solidFill>
                <a:schemeClr val="accent3"/>
              </a:solidFill>
              <a:latin typeface="Baumans"/>
              <a:ea typeface="Baumans"/>
              <a:cs typeface="Baumans"/>
              <a:sym typeface="Baumans"/>
            </a:endParaRPr>
          </a:p>
          <a:p>
            <a:pPr indent="0" lvl="0" marL="1828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3"/>
              </a:solidFill>
              <a:latin typeface="Baumans"/>
              <a:ea typeface="Baumans"/>
              <a:cs typeface="Baumans"/>
              <a:sym typeface="Bauman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3"/>
              </a:solidFill>
              <a:latin typeface="Baumans"/>
              <a:ea typeface="Baumans"/>
              <a:cs typeface="Baumans"/>
              <a:sym typeface="Baumans"/>
            </a:endParaRPr>
          </a:p>
          <a:p>
            <a:pPr indent="0" lvl="0" marL="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Baumans"/>
              <a:ea typeface="Baumans"/>
              <a:cs typeface="Baumans"/>
              <a:sym typeface="Baumans"/>
            </a:endParaRPr>
          </a:p>
          <a:p>
            <a:pPr indent="0" lvl="0" marL="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3"/>
              </a:solidFill>
              <a:latin typeface="Baumans"/>
              <a:ea typeface="Baumans"/>
              <a:cs typeface="Baumans"/>
              <a:sym typeface="Baumans"/>
            </a:endParaRPr>
          </a:p>
        </p:txBody>
      </p:sp>
      <p:sp>
        <p:nvSpPr>
          <p:cNvPr id="112" name="Shape 1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</a:pPr>
            <a:r>
              <a:rPr b="0" i="0" lang="en-GB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Gameplay</a:t>
            </a:r>
            <a:endParaRPr/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umans"/>
              <a:buChar char="●"/>
            </a:pPr>
            <a:r>
              <a:rPr lang="en-GB" sz="1400">
                <a:solidFill>
                  <a:schemeClr val="accent3"/>
                </a:solidFill>
                <a:latin typeface="Baumans"/>
                <a:ea typeface="Baumans"/>
                <a:cs typeface="Baumans"/>
                <a:sym typeface="Baumans"/>
              </a:rPr>
              <a:t>The player will learn new </a:t>
            </a:r>
            <a:r>
              <a:rPr b="1" lang="en-GB" sz="1400">
                <a:solidFill>
                  <a:schemeClr val="accent3"/>
                </a:solidFill>
                <a:latin typeface="Baumans"/>
                <a:ea typeface="Baumans"/>
                <a:cs typeface="Baumans"/>
                <a:sym typeface="Baumans"/>
              </a:rPr>
              <a:t>spells</a:t>
            </a:r>
            <a:r>
              <a:rPr lang="en-GB" sz="1400">
                <a:solidFill>
                  <a:schemeClr val="accent3"/>
                </a:solidFill>
                <a:latin typeface="Baumans"/>
                <a:ea typeface="Baumans"/>
                <a:cs typeface="Baumans"/>
                <a:sym typeface="Baumans"/>
              </a:rPr>
              <a:t> on his travels, being able to use a spell of each </a:t>
            </a:r>
            <a:r>
              <a:rPr b="1" lang="en-GB" sz="1400">
                <a:solidFill>
                  <a:schemeClr val="accent3"/>
                </a:solidFill>
                <a:latin typeface="Baumans"/>
                <a:ea typeface="Baumans"/>
                <a:cs typeface="Baumans"/>
                <a:sym typeface="Baumans"/>
              </a:rPr>
              <a:t>elemental type</a:t>
            </a:r>
            <a:r>
              <a:rPr lang="en-GB" sz="1400">
                <a:solidFill>
                  <a:schemeClr val="accent3"/>
                </a:solidFill>
                <a:latin typeface="Baumans"/>
                <a:ea typeface="Baumans"/>
                <a:cs typeface="Baumans"/>
                <a:sym typeface="Baumans"/>
              </a:rPr>
              <a:t> when he defeats the linked </a:t>
            </a:r>
            <a:r>
              <a:rPr b="1" lang="en-GB" sz="1400">
                <a:solidFill>
                  <a:schemeClr val="accent3"/>
                </a:solidFill>
                <a:latin typeface="Baumans"/>
                <a:ea typeface="Baumans"/>
                <a:cs typeface="Baumans"/>
                <a:sym typeface="Baumans"/>
              </a:rPr>
              <a:t>Guardian</a:t>
            </a:r>
            <a:endParaRPr b="1" sz="1400">
              <a:solidFill>
                <a:schemeClr val="accent3"/>
              </a:solidFill>
              <a:latin typeface="Baumans"/>
              <a:ea typeface="Baumans"/>
              <a:cs typeface="Baumans"/>
              <a:sym typeface="Baumans"/>
            </a:endParaRPr>
          </a:p>
          <a:p>
            <a:pPr indent="0" lvl="0" marL="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Baumans"/>
              <a:ea typeface="Baumans"/>
              <a:cs typeface="Baumans"/>
              <a:sym typeface="Baumans"/>
            </a:endParaRPr>
          </a:p>
          <a:p>
            <a:pPr indent="-317500" lvl="0" marL="9144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umans"/>
              <a:buChar char="●"/>
            </a:pPr>
            <a:r>
              <a:rPr lang="en-GB" sz="1400">
                <a:solidFill>
                  <a:schemeClr val="accent3"/>
                </a:solidFill>
                <a:latin typeface="Baumans"/>
                <a:ea typeface="Baumans"/>
                <a:cs typeface="Baumans"/>
                <a:sym typeface="Baumans"/>
              </a:rPr>
              <a:t>The </a:t>
            </a:r>
            <a:r>
              <a:rPr b="1" lang="en-GB" sz="1400">
                <a:solidFill>
                  <a:schemeClr val="accent3"/>
                </a:solidFill>
                <a:latin typeface="Baumans"/>
                <a:ea typeface="Baumans"/>
                <a:cs typeface="Baumans"/>
                <a:sym typeface="Baumans"/>
              </a:rPr>
              <a:t>combat mechanics</a:t>
            </a:r>
            <a:r>
              <a:rPr lang="en-GB" sz="1400">
                <a:solidFill>
                  <a:schemeClr val="accent3"/>
                </a:solidFill>
                <a:latin typeface="Baumans"/>
                <a:ea typeface="Baumans"/>
                <a:cs typeface="Baumans"/>
                <a:sym typeface="Baumans"/>
              </a:rPr>
              <a:t> will increase in complexity as the game progresses and the player collects new spells.</a:t>
            </a:r>
            <a:endParaRPr sz="1400">
              <a:solidFill>
                <a:schemeClr val="accent3"/>
              </a:solidFill>
              <a:latin typeface="Baumans"/>
              <a:ea typeface="Baumans"/>
              <a:cs typeface="Baumans"/>
              <a:sym typeface="Baumans"/>
            </a:endParaRPr>
          </a:p>
          <a:p>
            <a:pPr indent="0" lvl="0" marL="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3"/>
              </a:solidFill>
              <a:latin typeface="Baumans"/>
              <a:ea typeface="Baumans"/>
              <a:cs typeface="Baumans"/>
              <a:sym typeface="Baumans"/>
            </a:endParaRPr>
          </a:p>
          <a:p>
            <a:pPr indent="0" lvl="0" marL="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3"/>
              </a:solidFill>
              <a:latin typeface="Baumans"/>
              <a:ea typeface="Baumans"/>
              <a:cs typeface="Baumans"/>
              <a:sym typeface="Baumans"/>
            </a:endParaRPr>
          </a:p>
          <a:p>
            <a:pPr indent="0" lvl="0" marL="1828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3"/>
              </a:solidFill>
              <a:latin typeface="Baumans"/>
              <a:ea typeface="Baumans"/>
              <a:cs typeface="Baumans"/>
              <a:sym typeface="Bauman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3"/>
              </a:solidFill>
              <a:latin typeface="Baumans"/>
              <a:ea typeface="Baumans"/>
              <a:cs typeface="Baumans"/>
              <a:sym typeface="Baumans"/>
            </a:endParaRPr>
          </a:p>
          <a:p>
            <a:pPr indent="0" lvl="0" marL="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Baumans"/>
              <a:ea typeface="Baumans"/>
              <a:cs typeface="Baumans"/>
              <a:sym typeface="Baumans"/>
            </a:endParaRPr>
          </a:p>
          <a:p>
            <a:pPr indent="0" lvl="0" marL="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3"/>
              </a:solidFill>
              <a:latin typeface="Baumans"/>
              <a:ea typeface="Baumans"/>
              <a:cs typeface="Baumans"/>
              <a:sym typeface="Baumans"/>
            </a:endParaRPr>
          </a:p>
        </p:txBody>
      </p:sp>
      <p:sp>
        <p:nvSpPr>
          <p:cNvPr id="119" name="Shape 11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Shape 120"/>
          <p:cNvSpPr txBox="1"/>
          <p:nvPr/>
        </p:nvSpPr>
        <p:spPr>
          <a:xfrm>
            <a:off x="311700" y="3271200"/>
            <a:ext cx="5990400" cy="8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umans"/>
              <a:buChar char="●"/>
            </a:pPr>
            <a:r>
              <a:rPr lang="en-GB">
                <a:solidFill>
                  <a:schemeClr val="accent3"/>
                </a:solidFill>
                <a:latin typeface="Baumans"/>
                <a:ea typeface="Baumans"/>
                <a:cs typeface="Baumans"/>
                <a:sym typeface="Baumans"/>
              </a:rPr>
              <a:t>Spells will be more than simple re-coloured projectiles, there will be several </a:t>
            </a:r>
            <a:r>
              <a:rPr b="1" lang="en-GB">
                <a:solidFill>
                  <a:schemeClr val="accent3"/>
                </a:solidFill>
                <a:latin typeface="Baumans"/>
                <a:ea typeface="Baumans"/>
                <a:cs typeface="Baumans"/>
                <a:sym typeface="Baumans"/>
              </a:rPr>
              <a:t>utility spells</a:t>
            </a:r>
            <a:r>
              <a:rPr lang="en-GB">
                <a:solidFill>
                  <a:schemeClr val="accent3"/>
                </a:solidFill>
                <a:latin typeface="Baumans"/>
                <a:ea typeface="Baumans"/>
                <a:cs typeface="Baumans"/>
                <a:sym typeface="Baumans"/>
              </a:rPr>
              <a:t> (eg </a:t>
            </a:r>
            <a:r>
              <a:rPr b="1" lang="en-GB">
                <a:solidFill>
                  <a:schemeClr val="accent3"/>
                </a:solidFill>
                <a:latin typeface="Baumans"/>
                <a:ea typeface="Baumans"/>
                <a:cs typeface="Baumans"/>
                <a:sym typeface="Baumans"/>
              </a:rPr>
              <a:t>Earth shield</a:t>
            </a:r>
            <a:r>
              <a:rPr lang="en-GB">
                <a:solidFill>
                  <a:schemeClr val="accent3"/>
                </a:solidFill>
                <a:latin typeface="Baumans"/>
                <a:ea typeface="Baumans"/>
                <a:cs typeface="Baumans"/>
                <a:sym typeface="Baumans"/>
              </a:rPr>
              <a:t>, </a:t>
            </a:r>
            <a:r>
              <a:rPr b="1" lang="en-GB">
                <a:solidFill>
                  <a:schemeClr val="accent3"/>
                </a:solidFill>
                <a:latin typeface="Baumans"/>
                <a:ea typeface="Baumans"/>
                <a:cs typeface="Baumans"/>
                <a:sym typeface="Baumans"/>
              </a:rPr>
              <a:t>Ice Wall</a:t>
            </a:r>
            <a:r>
              <a:rPr lang="en-GB">
                <a:solidFill>
                  <a:schemeClr val="accent3"/>
                </a:solidFill>
                <a:latin typeface="Baumans"/>
                <a:ea typeface="Baumans"/>
                <a:cs typeface="Baumans"/>
                <a:sym typeface="Baumans"/>
              </a:rPr>
              <a:t> etc) to give the player a fun toolkit to utilise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</a:pPr>
            <a:r>
              <a:rPr b="0" i="0" lang="en-GB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Gameplay</a:t>
            </a:r>
            <a:endParaRPr/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s://lh4.googleusercontent.com/wRDKOjXE1mpJcMrIdd5-6gVphWIHpvt-NRzmFKjMFVJi48BZEsZC6ncZtcGZvZy1XYcYrlqq6JhSenku6WCuL2DywXYIXFqJjIZC5aXKT8QLddL3R82FbmWlDuiJd-nB_pHash8k" id="128" name="Shape 1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50913" y="1167625"/>
            <a:ext cx="5915025" cy="3333749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Shape 129"/>
          <p:cNvSpPr txBox="1"/>
          <p:nvPr/>
        </p:nvSpPr>
        <p:spPr>
          <a:xfrm>
            <a:off x="480425" y="1278800"/>
            <a:ext cx="2119500" cy="31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accent3"/>
                </a:solidFill>
              </a:rPr>
              <a:t>An early </a:t>
            </a:r>
            <a:r>
              <a:rPr lang="en-GB" sz="2000">
                <a:solidFill>
                  <a:schemeClr val="accent3"/>
                </a:solidFill>
              </a:rPr>
              <a:t>prototype</a:t>
            </a:r>
            <a:r>
              <a:rPr lang="en-GB" sz="2000">
                <a:solidFill>
                  <a:schemeClr val="accent3"/>
                </a:solidFill>
              </a:rPr>
              <a:t> idea for one of the many boss battles we will have in the game:</a:t>
            </a:r>
            <a:endParaRPr sz="2000">
              <a:solidFill>
                <a:schemeClr val="accent3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3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accent3"/>
                </a:solidFill>
              </a:rPr>
              <a:t>Each one will be different!</a:t>
            </a:r>
            <a:endParaRPr sz="20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</a:pPr>
            <a:r>
              <a:rPr b="0" i="0" lang="en-GB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Characters</a:t>
            </a:r>
            <a:endParaRPr/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311700" y="1229875"/>
            <a:ext cx="8674800" cy="35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umans"/>
              <a:buChar char="●"/>
            </a:pPr>
            <a:r>
              <a:rPr b="1" lang="en-GB" sz="1400">
                <a:solidFill>
                  <a:schemeClr val="accent3"/>
                </a:solidFill>
                <a:latin typeface="Baumans"/>
                <a:ea typeface="Baumans"/>
                <a:cs typeface="Baumans"/>
                <a:sym typeface="Baumans"/>
              </a:rPr>
              <a:t>Apprentice Wizard</a:t>
            </a:r>
            <a:r>
              <a:rPr lang="en-GB" sz="1400">
                <a:solidFill>
                  <a:schemeClr val="accent3"/>
                </a:solidFill>
                <a:latin typeface="Baumans"/>
                <a:ea typeface="Baumans"/>
                <a:cs typeface="Baumans"/>
                <a:sym typeface="Baumans"/>
              </a:rPr>
              <a:t> - Our main character - nameable by the Player</a:t>
            </a:r>
            <a:endParaRPr sz="1400">
              <a:solidFill>
                <a:schemeClr val="accent3"/>
              </a:solidFill>
              <a:latin typeface="Baumans"/>
              <a:ea typeface="Baumans"/>
              <a:cs typeface="Baumans"/>
              <a:sym typeface="Baumans"/>
            </a:endParaRPr>
          </a:p>
          <a:p>
            <a:pPr indent="0" lvl="0" marL="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Baumans"/>
              <a:ea typeface="Baumans"/>
              <a:cs typeface="Baumans"/>
              <a:sym typeface="Baumans"/>
            </a:endParaRPr>
          </a:p>
          <a:p>
            <a:pPr indent="-317500" lvl="0" marL="4572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umans"/>
              <a:buChar char="●"/>
            </a:pPr>
            <a:r>
              <a:rPr b="1" lang="en-GB" sz="1400">
                <a:solidFill>
                  <a:schemeClr val="accent3"/>
                </a:solidFill>
                <a:latin typeface="Baumans"/>
                <a:ea typeface="Baumans"/>
                <a:cs typeface="Baumans"/>
                <a:sym typeface="Baumans"/>
              </a:rPr>
              <a:t>Master Wizard -</a:t>
            </a:r>
            <a:r>
              <a:rPr lang="en-GB" sz="1400">
                <a:solidFill>
                  <a:schemeClr val="accent3"/>
                </a:solidFill>
                <a:latin typeface="Baumans"/>
                <a:ea typeface="Baumans"/>
                <a:cs typeface="Baumans"/>
                <a:sym typeface="Baumans"/>
              </a:rPr>
              <a:t> The final boss and may appear to influence the story at a certain point in the game</a:t>
            </a:r>
            <a:endParaRPr sz="1400">
              <a:solidFill>
                <a:schemeClr val="accent3"/>
              </a:solidFill>
              <a:latin typeface="Baumans"/>
              <a:ea typeface="Baumans"/>
              <a:cs typeface="Baumans"/>
              <a:sym typeface="Baumans"/>
            </a:endParaRPr>
          </a:p>
          <a:p>
            <a:pPr indent="0" lvl="0" marL="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3"/>
              </a:solidFill>
              <a:latin typeface="Baumans"/>
              <a:ea typeface="Baumans"/>
              <a:cs typeface="Baumans"/>
              <a:sym typeface="Baumans"/>
            </a:endParaRP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umans"/>
              <a:buChar char="●"/>
            </a:pPr>
            <a:r>
              <a:rPr b="1" lang="en-GB" sz="1400">
                <a:solidFill>
                  <a:schemeClr val="accent3"/>
                </a:solidFill>
                <a:latin typeface="Baumans"/>
                <a:ea typeface="Baumans"/>
                <a:cs typeface="Baumans"/>
                <a:sym typeface="Baumans"/>
              </a:rPr>
              <a:t>Elemental Guardians - </a:t>
            </a:r>
            <a:r>
              <a:rPr lang="en-GB" sz="1400">
                <a:solidFill>
                  <a:schemeClr val="accent3"/>
                </a:solidFill>
                <a:latin typeface="Baumans"/>
                <a:ea typeface="Baumans"/>
                <a:cs typeface="Baumans"/>
                <a:sym typeface="Baumans"/>
              </a:rPr>
              <a:t>Elemental masters who guard the secrets of the sites of power</a:t>
            </a:r>
            <a:endParaRPr sz="1400">
              <a:solidFill>
                <a:schemeClr val="accent3"/>
              </a:solidFill>
              <a:latin typeface="Baumans"/>
              <a:ea typeface="Baumans"/>
              <a:cs typeface="Baumans"/>
              <a:sym typeface="Baumans"/>
            </a:endParaRPr>
          </a:p>
          <a:p>
            <a:pPr indent="0" lvl="0" marL="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3"/>
              </a:solidFill>
              <a:latin typeface="Baumans"/>
              <a:ea typeface="Baumans"/>
              <a:cs typeface="Baumans"/>
              <a:sym typeface="Baumans"/>
            </a:endParaRPr>
          </a:p>
        </p:txBody>
      </p:sp>
      <p:sp>
        <p:nvSpPr>
          <p:cNvPr id="136" name="Shape 13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Shape 137"/>
          <p:cNvSpPr txBox="1"/>
          <p:nvPr/>
        </p:nvSpPr>
        <p:spPr>
          <a:xfrm>
            <a:off x="311700" y="3772850"/>
            <a:ext cx="6266100" cy="8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umans"/>
              <a:buChar char="●"/>
            </a:pPr>
            <a:r>
              <a:rPr b="1" lang="en-GB">
                <a:solidFill>
                  <a:schemeClr val="accent3"/>
                </a:solidFill>
                <a:latin typeface="Baumans"/>
                <a:ea typeface="Baumans"/>
                <a:cs typeface="Baumans"/>
                <a:sym typeface="Baumans"/>
              </a:rPr>
              <a:t>A</a:t>
            </a:r>
            <a:r>
              <a:rPr b="1" lang="en-GB">
                <a:solidFill>
                  <a:schemeClr val="accent3"/>
                </a:solidFill>
                <a:latin typeface="Baumans"/>
                <a:ea typeface="Baumans"/>
                <a:cs typeface="Baumans"/>
                <a:sym typeface="Baumans"/>
              </a:rPr>
              <a:t>ssorted NPCs</a:t>
            </a:r>
            <a:r>
              <a:rPr lang="en-GB">
                <a:solidFill>
                  <a:schemeClr val="accent3"/>
                </a:solidFill>
                <a:latin typeface="Baumans"/>
                <a:ea typeface="Baumans"/>
                <a:cs typeface="Baumans"/>
                <a:sym typeface="Baumans"/>
              </a:rPr>
              <a:t> - they may have information for the player, provide side      </a:t>
            </a:r>
            <a:r>
              <a:rPr lang="en-GB">
                <a:solidFill>
                  <a:schemeClr val="accent3"/>
                </a:solidFill>
                <a:latin typeface="Baumans"/>
                <a:ea typeface="Baumans"/>
                <a:cs typeface="Baumans"/>
                <a:sym typeface="Baumans"/>
              </a:rPr>
              <a:t> </a:t>
            </a:r>
            <a:r>
              <a:rPr lang="en-GB">
                <a:solidFill>
                  <a:schemeClr val="accent3"/>
                </a:solidFill>
                <a:latin typeface="Baumans"/>
                <a:ea typeface="Baumans"/>
                <a:cs typeface="Baumans"/>
                <a:sym typeface="Baumans"/>
              </a:rPr>
              <a:t>        quests and more</a:t>
            </a:r>
            <a:endParaRPr>
              <a:solidFill>
                <a:schemeClr val="accent3"/>
              </a:solidFill>
              <a:latin typeface="Baumans"/>
              <a:ea typeface="Baumans"/>
              <a:cs typeface="Baumans"/>
              <a:sym typeface="Baum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</a:pPr>
            <a:r>
              <a:rPr b="0" i="0" lang="en-GB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Graphics </a:t>
            </a:r>
            <a:endParaRPr/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umans"/>
              <a:buChar char="●"/>
            </a:pPr>
            <a:r>
              <a:rPr b="1" i="1" lang="en-GB" sz="1400">
                <a:solidFill>
                  <a:schemeClr val="accent3"/>
                </a:solidFill>
                <a:latin typeface="Baumans"/>
                <a:ea typeface="Baumans"/>
                <a:cs typeface="Baumans"/>
                <a:sym typeface="Baumans"/>
              </a:rPr>
              <a:t>Spelling Test</a:t>
            </a:r>
            <a:r>
              <a:rPr lang="en-GB" sz="1400">
                <a:solidFill>
                  <a:schemeClr val="accent3"/>
                </a:solidFill>
                <a:latin typeface="Baumans"/>
                <a:ea typeface="Baumans"/>
                <a:cs typeface="Baumans"/>
                <a:sym typeface="Baumans"/>
              </a:rPr>
              <a:t> will use a simple pixel art style. By choosing to make the game </a:t>
            </a:r>
            <a:r>
              <a:rPr b="1" lang="en-GB" sz="1400">
                <a:solidFill>
                  <a:schemeClr val="accent3"/>
                </a:solidFill>
                <a:latin typeface="Baumans"/>
                <a:ea typeface="Baumans"/>
                <a:cs typeface="Baumans"/>
                <a:sym typeface="Baumans"/>
              </a:rPr>
              <a:t>2D with a simple, colourful aesthetic</a:t>
            </a:r>
            <a:r>
              <a:rPr lang="en-GB" sz="1400">
                <a:solidFill>
                  <a:schemeClr val="accent3"/>
                </a:solidFill>
                <a:latin typeface="Baumans"/>
                <a:ea typeface="Baumans"/>
                <a:cs typeface="Baumans"/>
                <a:sym typeface="Baumans"/>
              </a:rPr>
              <a:t>, we can make the game world itself larger, more interesting and more content-rich. A </a:t>
            </a:r>
            <a:r>
              <a:rPr b="1" lang="en-GB" sz="1400">
                <a:solidFill>
                  <a:schemeClr val="accent3"/>
                </a:solidFill>
                <a:latin typeface="Baumans"/>
                <a:ea typeface="Baumans"/>
                <a:cs typeface="Baumans"/>
                <a:sym typeface="Baumans"/>
              </a:rPr>
              <a:t>Retro-style</a:t>
            </a:r>
            <a:r>
              <a:rPr lang="en-GB" sz="1400">
                <a:solidFill>
                  <a:schemeClr val="accent3"/>
                </a:solidFill>
                <a:latin typeface="Baumans"/>
                <a:ea typeface="Baumans"/>
                <a:cs typeface="Baumans"/>
                <a:sym typeface="Baumans"/>
              </a:rPr>
              <a:t> also fits the game world very well</a:t>
            </a:r>
            <a:endParaRPr b="1" sz="1400">
              <a:solidFill>
                <a:schemeClr val="accent3"/>
              </a:solidFill>
              <a:latin typeface="Baumans"/>
              <a:ea typeface="Baumans"/>
              <a:cs typeface="Baumans"/>
              <a:sym typeface="Baumans"/>
            </a:endParaRPr>
          </a:p>
          <a:p>
            <a:pPr indent="0" lvl="0" marL="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Baumans"/>
              <a:ea typeface="Baumans"/>
              <a:cs typeface="Baumans"/>
              <a:sym typeface="Baumans"/>
            </a:endParaRPr>
          </a:p>
          <a:p>
            <a:pPr indent="-317500" lvl="0" marL="9144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umans"/>
              <a:buChar char="●"/>
            </a:pPr>
            <a:r>
              <a:rPr lang="en-GB" sz="1400">
                <a:solidFill>
                  <a:schemeClr val="accent3"/>
                </a:solidFill>
                <a:latin typeface="Baumans"/>
                <a:ea typeface="Baumans"/>
                <a:cs typeface="Baumans"/>
                <a:sym typeface="Baumans"/>
              </a:rPr>
              <a:t>We will use software such as </a:t>
            </a:r>
            <a:r>
              <a:rPr b="1" lang="en-GB" sz="1400">
                <a:solidFill>
                  <a:schemeClr val="accent3"/>
                </a:solidFill>
                <a:latin typeface="Baumans"/>
                <a:ea typeface="Baumans"/>
                <a:cs typeface="Baumans"/>
                <a:sym typeface="Baumans"/>
              </a:rPr>
              <a:t>Photoshop </a:t>
            </a:r>
            <a:r>
              <a:rPr lang="en-GB" sz="1400">
                <a:solidFill>
                  <a:schemeClr val="accent3"/>
                </a:solidFill>
                <a:latin typeface="Baumans"/>
                <a:ea typeface="Baumans"/>
                <a:cs typeface="Baumans"/>
                <a:sym typeface="Baumans"/>
              </a:rPr>
              <a:t>and </a:t>
            </a:r>
            <a:r>
              <a:rPr b="1" lang="en-GB" sz="1400">
                <a:solidFill>
                  <a:schemeClr val="accent3"/>
                </a:solidFill>
                <a:latin typeface="Baumans"/>
                <a:ea typeface="Baumans"/>
                <a:cs typeface="Baumans"/>
                <a:sym typeface="Baumans"/>
              </a:rPr>
              <a:t>PISKEL</a:t>
            </a:r>
            <a:r>
              <a:rPr lang="en-GB" sz="1400">
                <a:solidFill>
                  <a:schemeClr val="accent3"/>
                </a:solidFill>
                <a:latin typeface="Baumans"/>
                <a:ea typeface="Baumans"/>
                <a:cs typeface="Baumans"/>
                <a:sym typeface="Baumans"/>
              </a:rPr>
              <a:t> to create the sprites, backgrounds and images required for the game</a:t>
            </a:r>
            <a:endParaRPr/>
          </a:p>
        </p:txBody>
      </p:sp>
      <p:sp>
        <p:nvSpPr>
          <p:cNvPr id="144" name="Shape 14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</a:pPr>
            <a:r>
              <a:rPr lang="en-GB"/>
              <a:t>Audio</a:t>
            </a:r>
            <a:r>
              <a:rPr b="0" i="0" lang="en-GB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/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umans"/>
              <a:buChar char="●"/>
            </a:pPr>
            <a:r>
              <a:rPr b="1" i="1" lang="en-GB" sz="1400">
                <a:solidFill>
                  <a:schemeClr val="accent3"/>
                </a:solidFill>
                <a:latin typeface="Baumans"/>
                <a:ea typeface="Baumans"/>
                <a:cs typeface="Baumans"/>
                <a:sym typeface="Baumans"/>
              </a:rPr>
              <a:t>Spelling Test</a:t>
            </a:r>
            <a:r>
              <a:rPr lang="en-GB" sz="1400">
                <a:solidFill>
                  <a:schemeClr val="accent3"/>
                </a:solidFill>
                <a:latin typeface="Baumans"/>
                <a:ea typeface="Baumans"/>
                <a:cs typeface="Baumans"/>
                <a:sym typeface="Baumans"/>
              </a:rPr>
              <a:t> will again remain true to the Retro theme and use simple 16-bit sounds and chiptunes to provide the main audio.</a:t>
            </a:r>
            <a:endParaRPr b="1" sz="1400">
              <a:solidFill>
                <a:schemeClr val="accent3"/>
              </a:solidFill>
              <a:latin typeface="Baumans"/>
              <a:ea typeface="Baumans"/>
              <a:cs typeface="Baumans"/>
              <a:sym typeface="Baumans"/>
            </a:endParaRPr>
          </a:p>
          <a:p>
            <a:pPr indent="0" lvl="0" marL="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Baumans"/>
              <a:ea typeface="Baumans"/>
              <a:cs typeface="Baumans"/>
              <a:sym typeface="Baumans"/>
            </a:endParaRPr>
          </a:p>
          <a:p>
            <a:pPr indent="-317500" lvl="0" marL="9144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umans"/>
              <a:buChar char="●"/>
            </a:pPr>
            <a:r>
              <a:rPr lang="en-GB" sz="1400">
                <a:solidFill>
                  <a:schemeClr val="accent3"/>
                </a:solidFill>
                <a:latin typeface="Baumans"/>
                <a:ea typeface="Baumans"/>
                <a:cs typeface="Baumans"/>
                <a:sym typeface="Baumans"/>
              </a:rPr>
              <a:t>Potential for some </a:t>
            </a:r>
            <a:r>
              <a:rPr b="1" lang="en-GB" sz="1400">
                <a:solidFill>
                  <a:schemeClr val="accent3"/>
                </a:solidFill>
                <a:latin typeface="Baumans"/>
                <a:ea typeface="Baumans"/>
                <a:cs typeface="Baumans"/>
                <a:sym typeface="Baumans"/>
              </a:rPr>
              <a:t>unique music</a:t>
            </a:r>
            <a:r>
              <a:rPr lang="en-GB" sz="1400">
                <a:solidFill>
                  <a:schemeClr val="accent3"/>
                </a:solidFill>
                <a:latin typeface="Baumans"/>
                <a:ea typeface="Baumans"/>
                <a:cs typeface="Baumans"/>
                <a:sym typeface="Baumans"/>
              </a:rPr>
              <a:t> and effects courtesy of a Music Tech contact of the group</a:t>
            </a:r>
            <a:endParaRPr sz="1400">
              <a:solidFill>
                <a:schemeClr val="accent3"/>
              </a:solidFill>
              <a:latin typeface="Baumans"/>
              <a:ea typeface="Baumans"/>
              <a:cs typeface="Baumans"/>
              <a:sym typeface="Baumans"/>
            </a:endParaRPr>
          </a:p>
          <a:p>
            <a:pPr indent="0" lvl="0" marL="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3"/>
              </a:solidFill>
              <a:latin typeface="Baumans"/>
              <a:ea typeface="Baumans"/>
              <a:cs typeface="Baumans"/>
              <a:sym typeface="Baumans"/>
            </a:endParaRPr>
          </a:p>
          <a:p>
            <a:pPr indent="-317500" lvl="0" marL="9144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umans"/>
              <a:buChar char="●"/>
            </a:pPr>
            <a:r>
              <a:rPr lang="en-GB" sz="1400">
                <a:solidFill>
                  <a:schemeClr val="accent3"/>
                </a:solidFill>
                <a:latin typeface="Baumans"/>
                <a:ea typeface="Baumans"/>
                <a:cs typeface="Baumans"/>
                <a:sym typeface="Baumans"/>
              </a:rPr>
              <a:t>We will primarily use </a:t>
            </a:r>
            <a:r>
              <a:rPr b="1" lang="en-GB" sz="1400">
                <a:solidFill>
                  <a:schemeClr val="accent3"/>
                </a:solidFill>
                <a:latin typeface="Baumans"/>
                <a:ea typeface="Baumans"/>
                <a:cs typeface="Baumans"/>
                <a:sym typeface="Baumans"/>
              </a:rPr>
              <a:t>AUDACITY</a:t>
            </a:r>
            <a:r>
              <a:rPr lang="en-GB" sz="1400">
                <a:solidFill>
                  <a:schemeClr val="accent3"/>
                </a:solidFill>
                <a:latin typeface="Baumans"/>
                <a:ea typeface="Baumans"/>
                <a:cs typeface="Baumans"/>
                <a:sym typeface="Baumans"/>
              </a:rPr>
              <a:t> for sound editing and perhaps take advantage of stock chiptunes, music and effects for our non-original sound</a:t>
            </a:r>
            <a:endParaRPr sz="1400">
              <a:solidFill>
                <a:schemeClr val="accent3"/>
              </a:solidFill>
              <a:latin typeface="Baumans"/>
              <a:ea typeface="Baumans"/>
              <a:cs typeface="Baumans"/>
              <a:sym typeface="Baumans"/>
            </a:endParaRPr>
          </a:p>
          <a:p>
            <a:pPr indent="0" lvl="0" marL="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3"/>
              </a:solidFill>
              <a:latin typeface="Baumans"/>
              <a:ea typeface="Baumans"/>
              <a:cs typeface="Baumans"/>
              <a:sym typeface="Baumans"/>
            </a:endParaRPr>
          </a:p>
          <a:p>
            <a:pPr indent="0" lvl="0" marL="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3"/>
              </a:solidFill>
              <a:latin typeface="Baumans"/>
              <a:ea typeface="Baumans"/>
              <a:cs typeface="Baumans"/>
              <a:sym typeface="Baumans"/>
            </a:endParaRPr>
          </a:p>
        </p:txBody>
      </p:sp>
      <p:sp>
        <p:nvSpPr>
          <p:cNvPr id="151" name="Shape 15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