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57" r:id="rId3"/>
    <p:sldId id="272" r:id="rId4"/>
    <p:sldId id="259" r:id="rId5"/>
    <p:sldId id="265" r:id="rId6"/>
    <p:sldId id="264" r:id="rId7"/>
    <p:sldId id="274" r:id="rId8"/>
    <p:sldId id="262" r:id="rId9"/>
    <p:sldId id="269" r:id="rId10"/>
    <p:sldId id="281" r:id="rId11"/>
    <p:sldId id="270" r:id="rId12"/>
    <p:sldId id="283" r:id="rId13"/>
    <p:sldId id="275" r:id="rId14"/>
    <p:sldId id="280" r:id="rId15"/>
    <p:sldId id="282" r:id="rId16"/>
    <p:sldId id="271" r:id="rId17"/>
    <p:sldId id="279" r:id="rId18"/>
    <p:sldId id="277" r:id="rId19"/>
    <p:sldId id="278"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9" autoAdjust="0"/>
    <p:restoredTop sz="86355" autoAdjust="0"/>
  </p:normalViewPr>
  <p:slideViewPr>
    <p:cSldViewPr snapToGrid="0" snapToObjects="1">
      <p:cViewPr varScale="1">
        <p:scale>
          <a:sx n="64" d="100"/>
          <a:sy n="64" d="100"/>
        </p:scale>
        <p:origin x="924" y="60"/>
      </p:cViewPr>
      <p:guideLst>
        <p:guide orient="horz" pos="2160"/>
        <p:guide pos="2880"/>
      </p:guideLst>
    </p:cSldViewPr>
  </p:slideViewPr>
  <p:outlineViewPr>
    <p:cViewPr>
      <p:scale>
        <a:sx n="33" d="100"/>
        <a:sy n="33" d="100"/>
      </p:scale>
      <p:origin x="0" y="-106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B00712-74C6-8C4D-80AD-71B0686BEF35}" type="datetimeFigureOut">
              <a:rPr lang="en-US" smtClean="0"/>
              <a:t>6/2/2015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63D7CE-A072-2D48-9ECA-042EDACF7F36}" type="slidenum">
              <a:rPr lang="en-US" smtClean="0"/>
              <a:t>‹#›</a:t>
            </a:fld>
            <a:endParaRPr lang="en-US"/>
          </a:p>
        </p:txBody>
      </p:sp>
    </p:spTree>
    <p:extLst>
      <p:ext uri="{BB962C8B-B14F-4D97-AF65-F5344CB8AC3E}">
        <p14:creationId xmlns:p14="http://schemas.microsoft.com/office/powerpoint/2010/main" val="35288183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B84F0-244E-3447-859B-5D0D72D43DC3}" type="datetimeFigureOut">
              <a:rPr lang="en-US" smtClean="0"/>
              <a:t>6/2/2015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18B6EA-9F44-A244-AD33-E45C459005BE}" type="slidenum">
              <a:rPr lang="en-US" smtClean="0"/>
              <a:t>‹#›</a:t>
            </a:fld>
            <a:endParaRPr lang="en-US"/>
          </a:p>
        </p:txBody>
      </p:sp>
    </p:spTree>
    <p:extLst>
      <p:ext uri="{BB962C8B-B14F-4D97-AF65-F5344CB8AC3E}">
        <p14:creationId xmlns:p14="http://schemas.microsoft.com/office/powerpoint/2010/main" val="6002553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UO</a:t>
            </a:r>
            <a:r>
              <a:rPr lang="en-US" baseline="-25000" dirty="0" smtClean="0"/>
              <a:t>2</a:t>
            </a:r>
            <a:r>
              <a:rPr lang="en-US" baseline="0" dirty="0" smtClean="0"/>
              <a:t> a fluorite structure.  Group theory predicts 3 frequency modes</a:t>
            </a:r>
          </a:p>
          <a:p>
            <a:r>
              <a:rPr lang="en-US" baseline="0" dirty="0" smtClean="0"/>
              <a:t>278 cm</a:t>
            </a:r>
            <a:r>
              <a:rPr lang="en-US" baseline="30000" dirty="0" smtClean="0"/>
              <a:t>-1 </a:t>
            </a:r>
            <a:r>
              <a:rPr lang="en-US" baseline="0" dirty="0" smtClean="0"/>
              <a:t>(3xF</a:t>
            </a:r>
            <a:r>
              <a:rPr lang="en-US" baseline="-25000" dirty="0" smtClean="0"/>
              <a:t>1u</a:t>
            </a:r>
            <a:r>
              <a:rPr lang="en-US" baseline="0" dirty="0" smtClean="0"/>
              <a:t>IR active), 445 cm</a:t>
            </a:r>
            <a:r>
              <a:rPr lang="en-US" baseline="30000" dirty="0" smtClean="0"/>
              <a:t>-1 </a:t>
            </a:r>
            <a:r>
              <a:rPr lang="en-US" baseline="0" dirty="0" smtClean="0"/>
              <a:t>(</a:t>
            </a:r>
            <a:r>
              <a:rPr lang="en-US" sz="1400" baseline="0" dirty="0" smtClean="0"/>
              <a:t>2xT</a:t>
            </a:r>
            <a:r>
              <a:rPr lang="en-US" sz="1400" baseline="-25000" dirty="0" smtClean="0"/>
              <a:t>2g</a:t>
            </a:r>
            <a:r>
              <a:rPr lang="en-US" sz="1400" baseline="0" dirty="0" smtClean="0"/>
              <a:t>) and</a:t>
            </a:r>
            <a:r>
              <a:rPr lang="en-US" baseline="0" dirty="0" smtClean="0"/>
              <a:t> 578 cm</a:t>
            </a:r>
            <a:r>
              <a:rPr lang="en-US" baseline="30000" dirty="0" smtClean="0"/>
              <a:t>-1</a:t>
            </a:r>
            <a:r>
              <a:rPr lang="en-US" baseline="0" dirty="0" smtClean="0"/>
              <a:t> (F</a:t>
            </a:r>
            <a:r>
              <a:rPr lang="en-US" baseline="-25000" dirty="0" smtClean="0"/>
              <a:t>1u</a:t>
            </a:r>
            <a:r>
              <a:rPr lang="en-US" baseline="0" dirty="0" smtClean="0"/>
              <a:t>).</a:t>
            </a:r>
            <a:endParaRPr lang="en-US" baseline="-25000" dirty="0"/>
          </a:p>
        </p:txBody>
      </p:sp>
      <p:sp>
        <p:nvSpPr>
          <p:cNvPr id="4" name="Slide Number Placeholder 3"/>
          <p:cNvSpPr>
            <a:spLocks noGrp="1"/>
          </p:cNvSpPr>
          <p:nvPr>
            <p:ph type="sldNum" sz="quarter" idx="10"/>
          </p:nvPr>
        </p:nvSpPr>
        <p:spPr/>
        <p:txBody>
          <a:bodyPr/>
          <a:lstStyle/>
          <a:p>
            <a:fld id="{9418B6EA-9F44-A244-AD33-E45C459005BE}" type="slidenum">
              <a:rPr lang="en-US" smtClean="0"/>
              <a:t>2</a:t>
            </a:fld>
            <a:endParaRPr lang="en-US"/>
          </a:p>
        </p:txBody>
      </p:sp>
    </p:spTree>
    <p:extLst>
      <p:ext uri="{BB962C8B-B14F-4D97-AF65-F5344CB8AC3E}">
        <p14:creationId xmlns:p14="http://schemas.microsoft.com/office/powerpoint/2010/main" val="356759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14271-E22A-4218-92E6-9F256DAA1F2D}" type="slidenum">
              <a:rPr lang="en-US" smtClean="0"/>
              <a:t>5</a:t>
            </a:fld>
            <a:endParaRPr lang="en-US"/>
          </a:p>
        </p:txBody>
      </p:sp>
    </p:spTree>
    <p:extLst>
      <p:ext uri="{BB962C8B-B14F-4D97-AF65-F5344CB8AC3E}">
        <p14:creationId xmlns:p14="http://schemas.microsoft.com/office/powerpoint/2010/main" val="960705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lgn="ctr">
              <a:defRPr sz="4400"/>
            </a:lvl1pPr>
          </a:lstStyle>
          <a:p>
            <a:r>
              <a:rPr lang="en-US" dirty="0" smtClean="0"/>
              <a:t>Presentation Title</a:t>
            </a:r>
            <a:endParaRPr lang="en-US" dirty="0"/>
          </a:p>
        </p:txBody>
      </p:sp>
      <p:sp>
        <p:nvSpPr>
          <p:cNvPr id="3" name="Subtitle 2"/>
          <p:cNvSpPr>
            <a:spLocks noGrp="1"/>
          </p:cNvSpPr>
          <p:nvPr>
            <p:ph type="subTitle" idx="1" hasCustomPrompt="1"/>
          </p:nvPr>
        </p:nvSpPr>
        <p:spPr>
          <a:xfrm>
            <a:off x="1371600" y="3423270"/>
            <a:ext cx="6400800" cy="1752600"/>
          </a:xfrm>
        </p:spPr>
        <p:txBody>
          <a:bodyPr>
            <a:normAutofit/>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endParaRPr lang="en-US" dirty="0"/>
          </a:p>
        </p:txBody>
      </p:sp>
      <p:sp>
        <p:nvSpPr>
          <p:cNvPr id="6" name="Slide Number Placeholder 5"/>
          <p:cNvSpPr>
            <a:spLocks noGrp="1"/>
          </p:cNvSpPr>
          <p:nvPr>
            <p:ph type="sldNum" sz="quarter" idx="12"/>
          </p:nvPr>
        </p:nvSpPr>
        <p:spPr/>
        <p:txBody>
          <a:bodyPr/>
          <a:lstStyle/>
          <a:p>
            <a:fld id="{855961A2-0B0B-854E-ADD0-CC4F4E0D17F6}" type="slidenum">
              <a:rPr lang="en-US" smtClean="0"/>
              <a:t>‹#›</a:t>
            </a:fld>
            <a:endParaRPr lang="en-US"/>
          </a:p>
        </p:txBody>
      </p:sp>
      <p:sp>
        <p:nvSpPr>
          <p:cNvPr id="8" name="Date Placeholder 3"/>
          <p:cNvSpPr>
            <a:spLocks noGrp="1"/>
          </p:cNvSpPr>
          <p:nvPr>
            <p:ph type="dt" sz="half" idx="10"/>
          </p:nvPr>
        </p:nvSpPr>
        <p:spPr>
          <a:xfrm>
            <a:off x="4109218" y="5152129"/>
            <a:ext cx="1371600" cy="457200"/>
          </a:xfrm>
        </p:spPr>
        <p:txBody>
          <a:bodyPr/>
          <a:lstStyle/>
          <a:p>
            <a:fld id="{9C99F066-8906-624F-8106-0E5C8BFE1906}" type="datetime1">
              <a:rPr lang="en-US" smtClean="0"/>
              <a:t>6/2/2015</a:t>
            </a:fld>
            <a:endParaRPr lang="en-US"/>
          </a:p>
        </p:txBody>
      </p:sp>
      <p:grpSp>
        <p:nvGrpSpPr>
          <p:cNvPr id="14" name="Group 13"/>
          <p:cNvGrpSpPr/>
          <p:nvPr userDrawn="1"/>
        </p:nvGrpSpPr>
        <p:grpSpPr>
          <a:xfrm>
            <a:off x="3063556" y="128813"/>
            <a:ext cx="3467661" cy="1069454"/>
            <a:chOff x="5446558" y="2735359"/>
            <a:chExt cx="3467661" cy="1069454"/>
          </a:xfrm>
        </p:grpSpPr>
        <p:sp>
          <p:nvSpPr>
            <p:cNvPr id="15" name="Title 1"/>
            <p:cNvSpPr txBox="1">
              <a:spLocks noChangeAspect="1"/>
            </p:cNvSpPr>
            <p:nvPr/>
          </p:nvSpPr>
          <p:spPr>
            <a:xfrm>
              <a:off x="5485219" y="2735359"/>
              <a:ext cx="3429000" cy="1069454"/>
            </a:xfrm>
            <a:prstGeom prst="rect">
              <a:avLst/>
            </a:prstGeom>
            <a:noFill/>
            <a:ln>
              <a:noFill/>
            </a:ln>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smtClean="0">
                  <a:solidFill>
                    <a:srgbClr val="002B52"/>
                  </a:solidFill>
                  <a:latin typeface="Arial"/>
                  <a:cs typeface="Arial"/>
                </a:rPr>
                <a:t>UF FLAMES</a:t>
              </a:r>
              <a:endParaRPr lang="en-US" dirty="0">
                <a:solidFill>
                  <a:srgbClr val="002B52"/>
                </a:solidFill>
                <a:latin typeface="Arial"/>
                <a:cs typeface="Arial"/>
              </a:endParaRPr>
            </a:p>
          </p:txBody>
        </p:sp>
        <p:sp>
          <p:nvSpPr>
            <p:cNvPr id="16" name="Title 1"/>
            <p:cNvSpPr txBox="1">
              <a:spLocks noChangeAspect="1"/>
            </p:cNvSpPr>
            <p:nvPr/>
          </p:nvSpPr>
          <p:spPr>
            <a:xfrm>
              <a:off x="5446558" y="3383608"/>
              <a:ext cx="3432343" cy="365760"/>
            </a:xfrm>
            <a:prstGeom prst="rect">
              <a:avLst/>
            </a:prstGeom>
            <a:noFill/>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ctr"/>
              <a:r>
                <a:rPr lang="en-US" sz="1050" dirty="0" smtClean="0">
                  <a:solidFill>
                    <a:srgbClr val="002B52"/>
                  </a:solidFill>
                  <a:latin typeface="Arial"/>
                  <a:cs typeface="Arial"/>
                </a:rPr>
                <a:t>Florida Laboratory for Advanced Materials Engineering Simulation</a:t>
              </a:r>
              <a:endParaRPr lang="en-US" sz="1050" dirty="0">
                <a:solidFill>
                  <a:srgbClr val="002B52"/>
                </a:solidFill>
                <a:latin typeface="Arial"/>
                <a:cs typeface="Arial"/>
              </a:endParaRPr>
            </a:p>
          </p:txBody>
        </p:sp>
        <p:cxnSp>
          <p:nvCxnSpPr>
            <p:cNvPr id="17" name="Straight Connector 16"/>
            <p:cNvCxnSpPr/>
            <p:nvPr/>
          </p:nvCxnSpPr>
          <p:spPr>
            <a:xfrm>
              <a:off x="6407162" y="2935717"/>
              <a:ext cx="0" cy="411480"/>
            </a:xfrm>
            <a:prstGeom prst="line">
              <a:avLst/>
            </a:prstGeom>
            <a:ln w="4445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a:xfrm>
            <a:off x="2145644" y="281095"/>
            <a:ext cx="956573" cy="914400"/>
          </a:xfrm>
          <a:prstGeom prst="rect">
            <a:avLst/>
          </a:prstGeom>
        </p:spPr>
      </p:pic>
    </p:spTree>
    <p:extLst>
      <p:ext uri="{BB962C8B-B14F-4D97-AF65-F5344CB8AC3E}">
        <p14:creationId xmlns:p14="http://schemas.microsoft.com/office/powerpoint/2010/main" val="35559425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A9FD5-E701-6847-A1FE-2FFC509FFB20}" type="datetime1">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203208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F121B-C871-A746-8A77-3B5C9B2471B4}" type="datetime1">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31748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37501668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8CF87-A207-414C-B19A-1BF2E0E561C0}" type="datetime1">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210984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D30669-EA20-9B42-8E86-6D06C21A45B5}" type="datetime1">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429138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27062E-5924-9744-94D5-630B1065DE29}" type="datetime1">
              <a:rPr lang="en-US" smtClean="0"/>
              <a:t>6/2/2015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184556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AD3902-DE5F-EA46-846A-02F0D747A1B3}" type="datetime1">
              <a:rPr lang="en-US" smtClean="0"/>
              <a:t>6/2/2015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263501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59688-B1E0-9841-887A-E5FA251E36D9}" type="datetime1">
              <a:rPr lang="en-US" smtClean="0"/>
              <a:t>6/2/2015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16040551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523B1-A1BE-B648-892E-5FAE2FDF9CDB}" type="datetime1">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263450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7E3F5-D462-7C41-A4D0-F96723BAC152}" type="datetime1">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961A2-0B0B-854E-ADD0-CC4F4E0D17F6}" type="slidenum">
              <a:rPr lang="en-US" smtClean="0"/>
              <a:t>‹#›</a:t>
            </a:fld>
            <a:endParaRPr lang="en-US"/>
          </a:p>
        </p:txBody>
      </p:sp>
    </p:spTree>
    <p:extLst>
      <p:ext uri="{BB962C8B-B14F-4D97-AF65-F5344CB8AC3E}">
        <p14:creationId xmlns:p14="http://schemas.microsoft.com/office/powerpoint/2010/main" val="375318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71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9060"/>
            <a:ext cx="8229600" cy="434675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094051" y="5839877"/>
            <a:ext cx="1143000" cy="457200"/>
          </a:xfrm>
          <a:prstGeom prst="rect">
            <a:avLst/>
          </a:prstGeom>
        </p:spPr>
        <p:txBody>
          <a:bodyPr vert="horz" lIns="91440" tIns="45720" rIns="91440" bIns="45720" rtlCol="0" anchor="ctr"/>
          <a:lstStyle>
            <a:lvl1pPr algn="l">
              <a:defRPr sz="1400">
                <a:solidFill>
                  <a:srgbClr val="000000"/>
                </a:solidFill>
              </a:defRPr>
            </a:lvl1pPr>
          </a:lstStyle>
          <a:p>
            <a:fld id="{E70B023D-6A9D-6548-94F2-74AF1396FC0C}" type="datetime1">
              <a:rPr lang="en-US" smtClean="0"/>
              <a:t>6/2/2015</a:t>
            </a:fld>
            <a:endParaRPr lang="en-US"/>
          </a:p>
        </p:txBody>
      </p:sp>
      <p:sp>
        <p:nvSpPr>
          <p:cNvPr id="5" name="Footer Placeholder 4"/>
          <p:cNvSpPr>
            <a:spLocks noGrp="1"/>
          </p:cNvSpPr>
          <p:nvPr>
            <p:ph type="ftr" sz="quarter" idx="3"/>
          </p:nvPr>
        </p:nvSpPr>
        <p:spPr>
          <a:xfrm>
            <a:off x="457200" y="5781733"/>
            <a:ext cx="2895600" cy="365125"/>
          </a:xfrm>
          <a:prstGeom prst="rect">
            <a:avLst/>
          </a:prstGeom>
        </p:spPr>
        <p:txBody>
          <a:bodyPr vert="horz" lIns="91440" tIns="45720" rIns="91440" bIns="45720" rtlCol="0" anchor="ctr"/>
          <a:lstStyle>
            <a:lvl1pPr algn="l">
              <a:defRPr sz="1400">
                <a:solidFill>
                  <a:srgbClr val="000000"/>
                </a:solidFill>
              </a:defRPr>
            </a:lvl1pPr>
          </a:lstStyle>
          <a:p>
            <a:endParaRPr lang="en-US" dirty="0"/>
          </a:p>
        </p:txBody>
      </p:sp>
      <p:sp>
        <p:nvSpPr>
          <p:cNvPr id="6" name="Slide Number Placeholder 5"/>
          <p:cNvSpPr>
            <a:spLocks noGrp="1"/>
          </p:cNvSpPr>
          <p:nvPr>
            <p:ph type="sldNum" sz="quarter" idx="4"/>
          </p:nvPr>
        </p:nvSpPr>
        <p:spPr>
          <a:xfrm>
            <a:off x="8698670" y="274638"/>
            <a:ext cx="411480" cy="411480"/>
          </a:xfrm>
          <a:prstGeom prst="rect">
            <a:avLst/>
          </a:prstGeom>
        </p:spPr>
        <p:txBody>
          <a:bodyPr vert="horz" lIns="91440" tIns="45720" rIns="91440" bIns="45720" rtlCol="0" anchor="ctr"/>
          <a:lstStyle>
            <a:lvl1pPr algn="r">
              <a:defRPr sz="1400">
                <a:solidFill>
                  <a:schemeClr val="tx1"/>
                </a:solidFill>
              </a:defRPr>
            </a:lvl1pPr>
          </a:lstStyle>
          <a:p>
            <a:fld id="{855961A2-0B0B-854E-ADD0-CC4F4E0D17F6}" type="slidenum">
              <a:rPr lang="en-US" smtClean="0"/>
              <a:pPr/>
              <a:t>‹#›</a:t>
            </a:fld>
            <a:endParaRPr lang="en-US"/>
          </a:p>
        </p:txBody>
      </p:sp>
      <p:grpSp>
        <p:nvGrpSpPr>
          <p:cNvPr id="14" name="Group 13"/>
          <p:cNvGrpSpPr/>
          <p:nvPr userDrawn="1"/>
        </p:nvGrpSpPr>
        <p:grpSpPr>
          <a:xfrm>
            <a:off x="448371" y="6299259"/>
            <a:ext cx="8681192" cy="549768"/>
            <a:chOff x="108545" y="3185528"/>
            <a:chExt cx="8681192" cy="549768"/>
          </a:xfrm>
        </p:grpSpPr>
        <p:sp>
          <p:nvSpPr>
            <p:cNvPr id="15" name="Title 1"/>
            <p:cNvSpPr txBox="1">
              <a:spLocks noChangeAspect="1"/>
            </p:cNvSpPr>
            <p:nvPr/>
          </p:nvSpPr>
          <p:spPr>
            <a:xfrm>
              <a:off x="108545" y="3187459"/>
              <a:ext cx="8486286" cy="547837"/>
            </a:xfrm>
            <a:prstGeom prst="rect">
              <a:avLst/>
            </a:prstGeom>
            <a:gradFill flip="none" rotWithShape="1">
              <a:gsLst>
                <a:gs pos="77000">
                  <a:srgbClr val="001F46"/>
                </a:gs>
                <a:gs pos="50000">
                  <a:srgbClr val="FFFFFF"/>
                </a:gs>
              </a:gsLst>
              <a:lin ang="0" scaled="1"/>
              <a:tileRect/>
            </a:gradFill>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800" dirty="0" smtClean="0">
                  <a:ln>
                    <a:gradFill flip="none" rotWithShape="1">
                      <a:gsLst>
                        <a:gs pos="65000">
                          <a:srgbClr val="001F46"/>
                        </a:gs>
                        <a:gs pos="4000">
                          <a:srgbClr val="FFFFFF"/>
                        </a:gs>
                      </a:gsLst>
                      <a:lin ang="0" scaled="1"/>
                      <a:tileRect/>
                    </a:gradFill>
                  </a:ln>
                  <a:solidFill>
                    <a:srgbClr val="001F46"/>
                  </a:solidFill>
                  <a:latin typeface="Courier New"/>
                  <a:cs typeface="Courier New"/>
                </a:rPr>
                <a:t>01000110 01001100 01000001 01001101 01000101 01010011 01000110 01001100 01000001 01001101 01000101 01010011 01000110 01001100 01000001 01001101 01000101 01010011 01000110 01001100 01000001 01001101 01000101 01010011 01000110 01001100 01000001 01001101 01000101 01010011 01000110 01001100 01000001 01001101 01000101 01010011 01000110 01001100 01000001 01001101 01000101 01010011 01000110 01001100 01000001 01001101 01000101 01010011 01000110 01001100 01000001 01001101 01000101 01010011 01000110 01001100 01000001 01001101 01000101 01010011</a:t>
              </a:r>
              <a:endParaRPr lang="en-US" sz="800" dirty="0" smtClean="0">
                <a:ln>
                  <a:gradFill flip="none" rotWithShape="1">
                    <a:gsLst>
                      <a:gs pos="70000">
                        <a:srgbClr val="001F46"/>
                      </a:gs>
                      <a:gs pos="4000">
                        <a:srgbClr val="FFFFFF"/>
                      </a:gs>
                    </a:gsLst>
                    <a:lin ang="0" scaled="1"/>
                    <a:tileRect/>
                  </a:gradFill>
                </a:ln>
                <a:solidFill>
                  <a:srgbClr val="001F46"/>
                </a:solidFill>
                <a:latin typeface="Courier New"/>
                <a:cs typeface="Courier New"/>
              </a:endParaRPr>
            </a:p>
            <a:p>
              <a:pPr algn="l"/>
              <a:endParaRPr lang="en-US" sz="800" dirty="0" smtClean="0">
                <a:ln>
                  <a:gradFill flip="none" rotWithShape="1">
                    <a:gsLst>
                      <a:gs pos="70000">
                        <a:srgbClr val="001F46"/>
                      </a:gs>
                      <a:gs pos="4000">
                        <a:srgbClr val="FFFFFF"/>
                      </a:gs>
                    </a:gsLst>
                    <a:lin ang="0" scaled="1"/>
                    <a:tileRect/>
                  </a:gradFill>
                </a:ln>
                <a:solidFill>
                  <a:srgbClr val="001F46"/>
                </a:solidFill>
                <a:latin typeface="Courier New"/>
                <a:cs typeface="Courier New"/>
              </a:endParaRPr>
            </a:p>
            <a:p>
              <a:pPr algn="l"/>
              <a:endParaRPr lang="en-US" sz="800" dirty="0">
                <a:latin typeface="Courier New"/>
                <a:cs typeface="Courier New"/>
              </a:endParaRPr>
            </a:p>
            <a:p>
              <a:pPr algn="l"/>
              <a:endParaRPr lang="en-US" sz="800" dirty="0">
                <a:latin typeface="Courier New"/>
                <a:cs typeface="Courier New"/>
              </a:endParaRPr>
            </a:p>
            <a:p>
              <a:pPr algn="l"/>
              <a:endParaRPr lang="en-US" sz="800" dirty="0">
                <a:latin typeface="Courier New"/>
                <a:cs typeface="Courier New"/>
              </a:endParaRPr>
            </a:p>
            <a:p>
              <a:pPr algn="l"/>
              <a:endParaRPr lang="en-US" sz="800" dirty="0"/>
            </a:p>
            <a:p>
              <a:pPr algn="l"/>
              <a:endParaRPr lang="en-US" sz="800" dirty="0"/>
            </a:p>
            <a:p>
              <a:pPr algn="l"/>
              <a:r>
                <a:rPr lang="en-US" sz="800" dirty="0" smtClean="0"/>
                <a:t> </a:t>
              </a:r>
              <a:endParaRPr lang="en-US" sz="800" dirty="0"/>
            </a:p>
            <a:p>
              <a:pPr algn="l"/>
              <a:endParaRPr lang="en-US" sz="800" dirty="0"/>
            </a:p>
            <a:p>
              <a:pPr algn="l"/>
              <a:r>
                <a:rPr lang="en-US" sz="800" dirty="0" smtClean="0"/>
                <a:t> </a:t>
              </a:r>
              <a:endParaRPr lang="en-US" sz="800" dirty="0"/>
            </a:p>
          </p:txBody>
        </p:sp>
        <p:grpSp>
          <p:nvGrpSpPr>
            <p:cNvPr id="16" name="Group 15"/>
            <p:cNvGrpSpPr/>
            <p:nvPr/>
          </p:nvGrpSpPr>
          <p:grpSpPr>
            <a:xfrm>
              <a:off x="6704351" y="3185528"/>
              <a:ext cx="2085386" cy="548640"/>
              <a:chOff x="6594485" y="2435303"/>
              <a:chExt cx="2085386" cy="548640"/>
            </a:xfrm>
          </p:grpSpPr>
          <p:sp>
            <p:nvSpPr>
              <p:cNvPr id="17" name="Title 1"/>
              <p:cNvSpPr txBox="1">
                <a:spLocks noChangeAspect="1"/>
              </p:cNvSpPr>
              <p:nvPr/>
            </p:nvSpPr>
            <p:spPr>
              <a:xfrm>
                <a:off x="6594485" y="2435303"/>
                <a:ext cx="2085386" cy="548640"/>
              </a:xfrm>
              <a:prstGeom prst="rect">
                <a:avLst/>
              </a:prstGeom>
              <a:solidFill>
                <a:srgbClr val="001F46"/>
              </a:solidFill>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chemeClr val="bg1"/>
                    </a:solidFill>
                    <a:latin typeface="Arial"/>
                    <a:cs typeface="Arial"/>
                  </a:rPr>
                  <a:t>UF</a:t>
                </a:r>
                <a:r>
                  <a:rPr lang="en-US" sz="2400" dirty="0">
                    <a:solidFill>
                      <a:schemeClr val="bg1"/>
                    </a:solidFill>
                    <a:latin typeface="Arial"/>
                    <a:cs typeface="Arial"/>
                  </a:rPr>
                  <a:t> </a:t>
                </a:r>
                <a:r>
                  <a:rPr lang="en-US" sz="2600" dirty="0" smtClean="0">
                    <a:solidFill>
                      <a:schemeClr val="bg1"/>
                    </a:solidFill>
                    <a:latin typeface="Arial"/>
                    <a:cs typeface="Arial"/>
                  </a:rPr>
                  <a:t>FLAMES</a:t>
                </a:r>
                <a:endParaRPr lang="en-US" sz="2600" dirty="0">
                  <a:solidFill>
                    <a:schemeClr val="bg1"/>
                  </a:solidFill>
                  <a:latin typeface="Arial"/>
                  <a:cs typeface="Arial"/>
                </a:endParaRPr>
              </a:p>
            </p:txBody>
          </p:sp>
          <p:cxnSp>
            <p:nvCxnSpPr>
              <p:cNvPr id="19" name="Straight Connector 18"/>
              <p:cNvCxnSpPr/>
              <p:nvPr/>
            </p:nvCxnSpPr>
            <p:spPr>
              <a:xfrm>
                <a:off x="7172700" y="2571799"/>
                <a:ext cx="0" cy="256032"/>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grpSp>
      <p:pic>
        <p:nvPicPr>
          <p:cNvPr id="13" name="Picture 12"/>
          <p:cNvPicPr>
            <a:picLocks noChangeAspect="1"/>
          </p:cNvPicPr>
          <p:nvPr userDrawn="1"/>
        </p:nvPicPr>
        <p:blipFill>
          <a:blip r:embed="rId13"/>
          <a:stretch>
            <a:fillRect/>
          </a:stretch>
        </p:blipFill>
        <p:spPr>
          <a:xfrm>
            <a:off x="26895" y="6205178"/>
            <a:ext cx="669601" cy="640080"/>
          </a:xfrm>
          <a:prstGeom prst="rect">
            <a:avLst/>
          </a:prstGeom>
        </p:spPr>
      </p:pic>
    </p:spTree>
    <p:extLst>
      <p:ext uri="{BB962C8B-B14F-4D97-AF65-F5344CB8AC3E}">
        <p14:creationId xmlns:p14="http://schemas.microsoft.com/office/powerpoint/2010/main" val="201278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eragasa@ufl.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aman_spectroscopy"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a:t>Simulating Changes in Raman Spectra of Point Defects in UO</a:t>
            </a:r>
            <a:r>
              <a:rPr lang="en-US" sz="2800" baseline="-25000" dirty="0"/>
              <a:t>2</a:t>
            </a:r>
            <a:r>
              <a:rPr lang="en-US" sz="2800" dirty="0"/>
              <a:t> from Lattice Dynamics</a:t>
            </a:r>
          </a:p>
        </p:txBody>
      </p:sp>
      <p:sp>
        <p:nvSpPr>
          <p:cNvPr id="3" name="Subtitle 2"/>
          <p:cNvSpPr>
            <a:spLocks noGrp="1"/>
          </p:cNvSpPr>
          <p:nvPr>
            <p:ph type="subTitle" idx="1"/>
          </p:nvPr>
        </p:nvSpPr>
        <p:spPr/>
        <p:txBody>
          <a:bodyPr>
            <a:normAutofit fontScale="77500" lnSpcReduction="20000"/>
          </a:bodyPr>
          <a:lstStyle/>
          <a:p>
            <a:r>
              <a:rPr lang="en-US" sz="2400" b="1" dirty="0" smtClean="0">
                <a:solidFill>
                  <a:srgbClr val="002060"/>
                </a:solidFill>
              </a:rPr>
              <a:t>Eugene J. Ragasa</a:t>
            </a:r>
            <a:r>
              <a:rPr lang="en-US" sz="2400" baseline="30000" dirty="0" smtClean="0">
                <a:solidFill>
                  <a:srgbClr val="002060"/>
                </a:solidFill>
              </a:rPr>
              <a:t>1</a:t>
            </a:r>
            <a:endParaRPr lang="en-US" sz="2400" dirty="0">
              <a:solidFill>
                <a:srgbClr val="002060"/>
              </a:solidFill>
            </a:endParaRPr>
          </a:p>
          <a:p>
            <a:r>
              <a:rPr lang="en-US" sz="2400" dirty="0" err="1" smtClean="0">
                <a:solidFill>
                  <a:srgbClr val="002060"/>
                </a:solidFill>
              </a:rPr>
              <a:t>Aleksandr</a:t>
            </a:r>
            <a:r>
              <a:rPr lang="en-US" sz="2400" dirty="0" smtClean="0">
                <a:solidFill>
                  <a:srgbClr val="002060"/>
                </a:solidFill>
              </a:rPr>
              <a:t> Chernatynskiy</a:t>
            </a:r>
            <a:r>
              <a:rPr lang="en-US" sz="2400" baseline="30000" dirty="0" smtClean="0">
                <a:solidFill>
                  <a:srgbClr val="002060"/>
                </a:solidFill>
              </a:rPr>
              <a:t>1</a:t>
            </a:r>
            <a:endParaRPr lang="en-US" sz="2400" dirty="0">
              <a:solidFill>
                <a:srgbClr val="002060"/>
              </a:solidFill>
            </a:endParaRPr>
          </a:p>
          <a:p>
            <a:r>
              <a:rPr lang="en-US" sz="2400" dirty="0" smtClean="0">
                <a:solidFill>
                  <a:srgbClr val="002060"/>
                </a:solidFill>
              </a:rPr>
              <a:t>Simon R. Phillpot</a:t>
            </a:r>
            <a:r>
              <a:rPr lang="en-US" sz="2400" baseline="30000" dirty="0" smtClean="0">
                <a:solidFill>
                  <a:srgbClr val="002060"/>
                </a:solidFill>
              </a:rPr>
              <a:t>1</a:t>
            </a:r>
          </a:p>
          <a:p>
            <a:endParaRPr lang="en-US" sz="2400" baseline="30000" dirty="0">
              <a:solidFill>
                <a:srgbClr val="002060"/>
              </a:solidFill>
            </a:endParaRPr>
          </a:p>
          <a:p>
            <a:r>
              <a:rPr lang="en-US" sz="2400" baseline="30000" dirty="0" smtClean="0">
                <a:solidFill>
                  <a:srgbClr val="002060"/>
                </a:solidFill>
              </a:rPr>
              <a:t>1</a:t>
            </a:r>
            <a:r>
              <a:rPr lang="en-US" sz="2400" dirty="0" smtClean="0">
                <a:solidFill>
                  <a:srgbClr val="002060"/>
                </a:solidFill>
              </a:rPr>
              <a:t>Materials Science and Engineering</a:t>
            </a:r>
          </a:p>
          <a:p>
            <a:r>
              <a:rPr lang="en-US" sz="2400" dirty="0" smtClean="0">
                <a:solidFill>
                  <a:srgbClr val="002060"/>
                </a:solidFill>
              </a:rPr>
              <a:t>University of Florida</a:t>
            </a:r>
          </a:p>
          <a:p>
            <a:endParaRPr lang="en-US" sz="2400" dirty="0">
              <a:solidFill>
                <a:srgbClr val="002060"/>
              </a:solidFill>
            </a:endParaRPr>
          </a:p>
        </p:txBody>
      </p:sp>
      <p:sp>
        <p:nvSpPr>
          <p:cNvPr id="5" name="Slide Number Placeholder 4"/>
          <p:cNvSpPr>
            <a:spLocks noGrp="1"/>
          </p:cNvSpPr>
          <p:nvPr>
            <p:ph type="sldNum" sz="quarter" idx="12"/>
          </p:nvPr>
        </p:nvSpPr>
        <p:spPr/>
        <p:txBody>
          <a:bodyPr/>
          <a:lstStyle/>
          <a:p>
            <a:fld id="{855961A2-0B0B-854E-ADD0-CC4F4E0D17F6}" type="slidenum">
              <a:rPr lang="en-US" smtClean="0"/>
              <a:t>1</a:t>
            </a:fld>
            <a:endParaRPr lang="en-US"/>
          </a:p>
        </p:txBody>
      </p:sp>
    </p:spTree>
    <p:extLst>
      <p:ext uri="{BB962C8B-B14F-4D97-AF65-F5344CB8AC3E}">
        <p14:creationId xmlns:p14="http://schemas.microsoft.com/office/powerpoint/2010/main" val="3782070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UO</a:t>
            </a:r>
            <a:r>
              <a:rPr lang="en-US" baseline="-25000" dirty="0" smtClean="0"/>
              <a:t>2</a:t>
            </a:r>
            <a:r>
              <a:rPr lang="en-US" dirty="0" smtClean="0"/>
              <a:t> DFT Computational Details</a:t>
            </a:r>
            <a:endParaRPr lang="en-US" dirty="0"/>
          </a:p>
        </p:txBody>
      </p:sp>
      <p:sp>
        <p:nvSpPr>
          <p:cNvPr id="3" name="Content Placeholder 2"/>
          <p:cNvSpPr>
            <a:spLocks noGrp="1"/>
          </p:cNvSpPr>
          <p:nvPr>
            <p:ph idx="1"/>
          </p:nvPr>
        </p:nvSpPr>
        <p:spPr>
          <a:xfrm>
            <a:off x="457200" y="1339060"/>
            <a:ext cx="8229600" cy="4346759"/>
          </a:xfrm>
        </p:spPr>
        <p:txBody>
          <a:bodyPr/>
          <a:lstStyle/>
          <a:p>
            <a:r>
              <a:rPr lang="en-US" dirty="0" smtClean="0"/>
              <a:t>Spin polarized calculations</a:t>
            </a:r>
          </a:p>
          <a:p>
            <a:r>
              <a:rPr lang="en-US" dirty="0" smtClean="0"/>
              <a:t>+U correction for strongly correlated 5f elections</a:t>
            </a:r>
          </a:p>
          <a:p>
            <a:pPr lvl="2"/>
            <a:r>
              <a:rPr lang="en-US" dirty="0" smtClean="0"/>
              <a:t>Creates multiple metastable phases (local minima)</a:t>
            </a:r>
          </a:p>
          <a:p>
            <a:pPr lvl="2"/>
            <a:r>
              <a:rPr lang="en-US" dirty="0" smtClean="0"/>
              <a:t>Difficult to calculate ground state</a:t>
            </a:r>
          </a:p>
          <a:p>
            <a:pPr lvl="2"/>
            <a:r>
              <a:rPr lang="en-US" u="sng" dirty="0" smtClean="0"/>
              <a:t>Occupation Matrix Control</a:t>
            </a:r>
            <a:r>
              <a:rPr lang="en-US" sz="1200" dirty="0" smtClean="0"/>
              <a:t>[9]</a:t>
            </a:r>
          </a:p>
          <a:p>
            <a:r>
              <a:rPr lang="en-US" dirty="0" smtClean="0"/>
              <a:t>Approximations</a:t>
            </a:r>
          </a:p>
          <a:p>
            <a:pPr lvl="2"/>
            <a:r>
              <a:rPr lang="en-US" dirty="0"/>
              <a:t>c</a:t>
            </a:r>
            <a:r>
              <a:rPr lang="en-US" dirty="0" smtClean="0"/>
              <a:t>ollinear antiferromagnetic order / paramagnetic order</a:t>
            </a:r>
          </a:p>
          <a:p>
            <a:pPr lvl="2"/>
            <a:r>
              <a:rPr lang="en-US" dirty="0"/>
              <a:t>a</a:t>
            </a:r>
            <a:r>
              <a:rPr lang="en-US" dirty="0" smtClean="0"/>
              <a:t>ntiferromagnetic assumption causes z-axis compression</a:t>
            </a:r>
          </a:p>
          <a:p>
            <a:pPr lvl="2"/>
            <a:r>
              <a:rPr lang="en-US" dirty="0" smtClean="0"/>
              <a:t>use average lattice constants (a=b=c)</a:t>
            </a:r>
          </a:p>
          <a:p>
            <a:pPr lvl="2"/>
            <a:endParaRPr lang="en-US" dirty="0" smtClean="0"/>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10</a:t>
            </a:fld>
            <a:endParaRPr lang="en-US"/>
          </a:p>
        </p:txBody>
      </p:sp>
      <p:sp>
        <p:nvSpPr>
          <p:cNvPr id="6" name="TextBox 5"/>
          <p:cNvSpPr txBox="1"/>
          <p:nvPr/>
        </p:nvSpPr>
        <p:spPr>
          <a:xfrm>
            <a:off x="457200" y="5722839"/>
            <a:ext cx="3478645" cy="276999"/>
          </a:xfrm>
          <a:prstGeom prst="rect">
            <a:avLst/>
          </a:prstGeom>
          <a:noFill/>
        </p:spPr>
        <p:txBody>
          <a:bodyPr wrap="none" rtlCol="0">
            <a:spAutoFit/>
          </a:bodyPr>
          <a:lstStyle/>
          <a:p>
            <a:r>
              <a:rPr lang="en-US" sz="1200" dirty="0" smtClean="0"/>
              <a:t>[9] Dorado, et al, </a:t>
            </a:r>
            <a:r>
              <a:rPr lang="en-US" sz="1200" i="1" dirty="0"/>
              <a:t>Phys. Rev. B</a:t>
            </a:r>
            <a:r>
              <a:rPr lang="en-US" sz="1200" dirty="0"/>
              <a:t>, 79:235125, 2009</a:t>
            </a:r>
          </a:p>
        </p:txBody>
      </p:sp>
    </p:spTree>
    <p:extLst>
      <p:ext uri="{BB962C8B-B14F-4D97-AF65-F5344CB8AC3E}">
        <p14:creationId xmlns:p14="http://schemas.microsoft.com/office/powerpoint/2010/main" val="3548177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Simulated Raman Spectra on UO</a:t>
            </a:r>
            <a:r>
              <a:rPr lang="en-US" sz="2800" baseline="-25000" dirty="0" smtClean="0"/>
              <a:t>2</a:t>
            </a:r>
            <a:r>
              <a:rPr lang="en-US" sz="2800" dirty="0" smtClean="0"/>
              <a:t> with O vacancy</a:t>
            </a:r>
            <a:endParaRPr lang="en-US" sz="2800" baseline="-25000" dirty="0"/>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11</a:t>
            </a:fld>
            <a:endParaRPr lang="en-US"/>
          </a:p>
        </p:txBody>
      </p:sp>
      <p:pic>
        <p:nvPicPr>
          <p:cNvPr id="10" name="Content Placeholder 9"/>
          <p:cNvPicPr>
            <a:picLocks noGrp="1" noChangeAspect="1"/>
          </p:cNvPicPr>
          <p:nvPr>
            <p:ph idx="1"/>
          </p:nvPr>
        </p:nvPicPr>
        <p:blipFill>
          <a:blip r:embed="rId2"/>
          <a:stretch>
            <a:fillRect/>
          </a:stretch>
        </p:blipFill>
        <p:spPr>
          <a:xfrm>
            <a:off x="890587" y="1422400"/>
            <a:ext cx="7362825" cy="4181475"/>
          </a:xfrm>
          <a:prstGeom prst="rect">
            <a:avLst/>
          </a:prstGeom>
        </p:spPr>
      </p:pic>
    </p:spTree>
    <p:extLst>
      <p:ext uri="{BB962C8B-B14F-4D97-AF65-F5344CB8AC3E}">
        <p14:creationId xmlns:p14="http://schemas.microsoft.com/office/powerpoint/2010/main" val="325523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457200" y="1227718"/>
            <a:ext cx="7127823" cy="5030748"/>
          </a:xfrm>
          <a:prstGeom prst="rect">
            <a:avLst/>
          </a:prstGeom>
        </p:spPr>
      </p:pic>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12</a:t>
            </a:fld>
            <a:endParaRPr lang="en-US"/>
          </a:p>
        </p:txBody>
      </p:sp>
    </p:spTree>
    <p:extLst>
      <p:ext uri="{BB962C8B-B14F-4D97-AF65-F5344CB8AC3E}">
        <p14:creationId xmlns:p14="http://schemas.microsoft.com/office/powerpoint/2010/main" val="3305940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Raman Spectra on Irradiated UO</a:t>
            </a:r>
            <a:r>
              <a:rPr lang="en-US" baseline="-25000" dirty="0" smtClean="0"/>
              <a:t>2</a:t>
            </a:r>
            <a:endParaRPr lang="en-US" baseline="-25000" dirty="0"/>
          </a:p>
        </p:txBody>
      </p:sp>
      <p:pic>
        <p:nvPicPr>
          <p:cNvPr id="7" name="Content Placeholder 6"/>
          <p:cNvPicPr>
            <a:picLocks noGrp="1" noChangeAspect="1"/>
          </p:cNvPicPr>
          <p:nvPr>
            <p:ph idx="1"/>
          </p:nvPr>
        </p:nvPicPr>
        <p:blipFill>
          <a:blip r:embed="rId2"/>
          <a:stretch>
            <a:fillRect/>
          </a:stretch>
        </p:blipFill>
        <p:spPr>
          <a:xfrm>
            <a:off x="457200" y="923752"/>
            <a:ext cx="5677468" cy="4672813"/>
          </a:xfrm>
          <a:prstGeom prst="rect">
            <a:avLst/>
          </a:prstGeom>
        </p:spPr>
      </p:pic>
      <p:sp>
        <p:nvSpPr>
          <p:cNvPr id="5" name="Date Placeholder 4"/>
          <p:cNvSpPr>
            <a:spLocks noGrp="1"/>
          </p:cNvSpPr>
          <p:nvPr>
            <p:ph type="dt" sz="half" idx="10"/>
          </p:nvPr>
        </p:nvSpPr>
        <p:spPr/>
        <p:txBody>
          <a:bodyPr/>
          <a:lstStyle/>
          <a:p>
            <a:fld id="{85D30669-EA20-9B42-8E86-6D06C21A45B5}" type="datetime1">
              <a:rPr lang="en-US" smtClean="0"/>
              <a:t>6/2/2015</a:t>
            </a:fld>
            <a:endParaRPr lang="en-US"/>
          </a:p>
        </p:txBody>
      </p:sp>
      <p:sp>
        <p:nvSpPr>
          <p:cNvPr id="6" name="Slide Number Placeholder 5"/>
          <p:cNvSpPr>
            <a:spLocks noGrp="1"/>
          </p:cNvSpPr>
          <p:nvPr>
            <p:ph type="sldNum" sz="quarter" idx="12"/>
          </p:nvPr>
        </p:nvSpPr>
        <p:spPr/>
        <p:txBody>
          <a:bodyPr/>
          <a:lstStyle/>
          <a:p>
            <a:fld id="{855961A2-0B0B-854E-ADD0-CC4F4E0D17F6}" type="slidenum">
              <a:rPr lang="en-US" smtClean="0"/>
              <a:t>13</a:t>
            </a:fld>
            <a:endParaRPr lang="en-US"/>
          </a:p>
        </p:txBody>
      </p:sp>
      <p:cxnSp>
        <p:nvCxnSpPr>
          <p:cNvPr id="9" name="Straight Arrow Connector 8"/>
          <p:cNvCxnSpPr>
            <a:stCxn id="10" idx="1"/>
          </p:cNvCxnSpPr>
          <p:nvPr/>
        </p:nvCxnSpPr>
        <p:spPr>
          <a:xfrm flipH="1">
            <a:off x="3766783" y="1827372"/>
            <a:ext cx="3208152" cy="6019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974935" y="1227207"/>
            <a:ext cx="1656425" cy="1200329"/>
          </a:xfrm>
          <a:prstGeom prst="rect">
            <a:avLst/>
          </a:prstGeom>
          <a:noFill/>
          <a:ln>
            <a:solidFill>
              <a:srgbClr val="002060"/>
            </a:solidFill>
          </a:ln>
        </p:spPr>
        <p:txBody>
          <a:bodyPr wrap="square" rtlCol="0">
            <a:spAutoFit/>
          </a:bodyPr>
          <a:lstStyle/>
          <a:p>
            <a:r>
              <a:rPr lang="en-US" dirty="0" smtClean="0"/>
              <a:t>Change in Raman Spectra due to irradiation</a:t>
            </a:r>
            <a:endParaRPr lang="en-US" dirty="0"/>
          </a:p>
        </p:txBody>
      </p:sp>
      <p:sp>
        <p:nvSpPr>
          <p:cNvPr id="8" name="Rectangle 7"/>
          <p:cNvSpPr/>
          <p:nvPr/>
        </p:nvSpPr>
        <p:spPr>
          <a:xfrm>
            <a:off x="218913" y="5684644"/>
            <a:ext cx="7620944" cy="276999"/>
          </a:xfrm>
          <a:prstGeom prst="rect">
            <a:avLst/>
          </a:prstGeom>
        </p:spPr>
        <p:txBody>
          <a:bodyPr wrap="square">
            <a:spAutoFit/>
          </a:bodyPr>
          <a:lstStyle/>
          <a:p>
            <a:r>
              <a:rPr lang="en-US" sz="1200" dirty="0" smtClean="0">
                <a:solidFill>
                  <a:srgbClr val="000000"/>
                </a:solidFill>
                <a:effectLst/>
                <a:latin typeface="Calibri" panose="020F0502020204030204" pitchFamily="34" charset="0"/>
              </a:rPr>
              <a:t>[10] </a:t>
            </a:r>
            <a:r>
              <a:rPr lang="en-US" sz="1200" dirty="0" err="1" smtClean="0">
                <a:solidFill>
                  <a:srgbClr val="000000"/>
                </a:solidFill>
                <a:effectLst/>
                <a:latin typeface="Calibri" panose="020F0502020204030204" pitchFamily="34" charset="0"/>
              </a:rPr>
              <a:t>Desgranges</a:t>
            </a:r>
            <a:r>
              <a:rPr lang="en-US" sz="1200" dirty="0" smtClean="0">
                <a:solidFill>
                  <a:srgbClr val="000000"/>
                </a:solidFill>
                <a:effectLst/>
                <a:latin typeface="Calibri" panose="020F0502020204030204" pitchFamily="34" charset="0"/>
              </a:rPr>
              <a:t>, Raman spectrum of U</a:t>
            </a:r>
            <a:r>
              <a:rPr lang="en-US" sz="1200" baseline="-25000" dirty="0" smtClean="0">
                <a:solidFill>
                  <a:srgbClr val="000000"/>
                </a:solidFill>
                <a:effectLst/>
                <a:latin typeface="Calibri" panose="020F0502020204030204" pitchFamily="34" charset="0"/>
              </a:rPr>
              <a:t>4</a:t>
            </a:r>
            <a:r>
              <a:rPr lang="en-US" sz="1200" dirty="0" smtClean="0">
                <a:solidFill>
                  <a:srgbClr val="000000"/>
                </a:solidFill>
                <a:effectLst/>
                <a:latin typeface="Calibri" panose="020F0502020204030204" pitchFamily="34" charset="0"/>
              </a:rPr>
              <a:t>O</a:t>
            </a:r>
            <a:r>
              <a:rPr lang="en-US" sz="1200" baseline="-25000" dirty="0" smtClean="0">
                <a:solidFill>
                  <a:srgbClr val="000000"/>
                </a:solidFill>
                <a:effectLst/>
                <a:latin typeface="Calibri" panose="020F0502020204030204" pitchFamily="34" charset="0"/>
              </a:rPr>
              <a:t>9</a:t>
            </a:r>
            <a:r>
              <a:rPr lang="en-US" sz="1200" dirty="0" smtClean="0">
                <a:solidFill>
                  <a:srgbClr val="000000"/>
                </a:solidFill>
                <a:effectLst/>
                <a:latin typeface="Calibri" panose="020F0502020204030204" pitchFamily="34" charset="0"/>
              </a:rPr>
              <a:t>: a new interpretation of J. Raman </a:t>
            </a:r>
            <a:r>
              <a:rPr lang="en-US" sz="1200" dirty="0" err="1" smtClean="0">
                <a:solidFill>
                  <a:srgbClr val="000000"/>
                </a:solidFill>
                <a:effectLst/>
                <a:latin typeface="Calibri" panose="020F0502020204030204" pitchFamily="34" charset="0"/>
              </a:rPr>
              <a:t>Spectrosc</a:t>
            </a:r>
            <a:r>
              <a:rPr lang="en-US" sz="1200" dirty="0" smtClean="0">
                <a:solidFill>
                  <a:srgbClr val="000000"/>
                </a:solidFill>
                <a:effectLst/>
                <a:latin typeface="Calibri" panose="020F0502020204030204" pitchFamily="34" charset="0"/>
              </a:rPr>
              <a:t>., </a:t>
            </a:r>
            <a:r>
              <a:rPr lang="en-US" sz="1200" dirty="0">
                <a:solidFill>
                  <a:srgbClr val="000000"/>
                </a:solidFill>
                <a:latin typeface="Calibri" panose="020F0502020204030204" pitchFamily="34" charset="0"/>
              </a:rPr>
              <a:t>43 (2012)</a:t>
            </a:r>
            <a:r>
              <a:rPr lang="en-US" sz="1200" dirty="0" smtClean="0">
                <a:solidFill>
                  <a:srgbClr val="000000"/>
                </a:solidFill>
                <a:effectLst/>
                <a:latin typeface="Calibri" panose="020F0502020204030204" pitchFamily="34" charset="0"/>
              </a:rPr>
              <a:t> 455–458.</a:t>
            </a:r>
            <a:endParaRPr lang="en-US" sz="1200" dirty="0"/>
          </a:p>
        </p:txBody>
      </p:sp>
    </p:spTree>
    <p:extLst>
      <p:ext uri="{BB962C8B-B14F-4D97-AF65-F5344CB8AC3E}">
        <p14:creationId xmlns:p14="http://schemas.microsoft.com/office/powerpoint/2010/main" val="3454790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14</a:t>
            </a:fld>
            <a:endParaRPr lang="en-US"/>
          </a:p>
        </p:txBody>
      </p:sp>
      <p:sp>
        <p:nvSpPr>
          <p:cNvPr id="6" name="Content Placeholder 2"/>
          <p:cNvSpPr txBox="1">
            <a:spLocks/>
          </p:cNvSpPr>
          <p:nvPr/>
        </p:nvSpPr>
        <p:spPr>
          <a:xfrm>
            <a:off x="609600" y="916902"/>
            <a:ext cx="8042223" cy="512413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b="1" u="sng" dirty="0" smtClean="0"/>
              <a:t>Results:</a:t>
            </a:r>
          </a:p>
          <a:p>
            <a:r>
              <a:rPr lang="en-US" sz="1600" dirty="0" smtClean="0"/>
              <a:t>Calculation of Raman signature for ideal crystals in CaF</a:t>
            </a:r>
            <a:r>
              <a:rPr lang="en-US" sz="1600" baseline="-25000" dirty="0" smtClean="0"/>
              <a:t>2</a:t>
            </a:r>
            <a:r>
              <a:rPr lang="en-US" sz="1600" dirty="0" smtClean="0"/>
              <a:t> and UO</a:t>
            </a:r>
            <a:r>
              <a:rPr lang="en-US" sz="1600" baseline="-25000" dirty="0" smtClean="0"/>
              <a:t>2</a:t>
            </a:r>
          </a:p>
          <a:p>
            <a:pPr lvl="1"/>
            <a:r>
              <a:rPr lang="en-US" sz="1600" dirty="0" smtClean="0"/>
              <a:t>Agreement with experimental data</a:t>
            </a:r>
          </a:p>
          <a:p>
            <a:r>
              <a:rPr lang="en-US" sz="1600" dirty="0" smtClean="0"/>
              <a:t>Calculation of Raman signature for anion defects</a:t>
            </a:r>
          </a:p>
          <a:p>
            <a:pPr lvl="1"/>
            <a:r>
              <a:rPr lang="en-US" sz="1600" dirty="0" smtClean="0"/>
              <a:t>Creation of new Raman peaks agrees with irradiation damage observations</a:t>
            </a:r>
          </a:p>
          <a:p>
            <a:pPr marL="0" indent="0">
              <a:buNone/>
            </a:pPr>
            <a:r>
              <a:rPr lang="en-US" sz="1600" b="1" u="sng" dirty="0" smtClean="0"/>
              <a:t>Follow-on work:</a:t>
            </a:r>
          </a:p>
          <a:p>
            <a:r>
              <a:rPr lang="en-US" sz="1600" dirty="0"/>
              <a:t>Analysis of vibrational modes</a:t>
            </a:r>
          </a:p>
          <a:p>
            <a:pPr lvl="1"/>
            <a:r>
              <a:rPr lang="en-US" sz="1600" dirty="0"/>
              <a:t>Mode localization of new Raman active modes</a:t>
            </a:r>
          </a:p>
          <a:p>
            <a:pPr lvl="1"/>
            <a:r>
              <a:rPr lang="en-US" sz="1600" dirty="0"/>
              <a:t>Shift of original Raman mode</a:t>
            </a:r>
          </a:p>
          <a:p>
            <a:r>
              <a:rPr lang="en-US" sz="1600" dirty="0"/>
              <a:t>Other defect structures</a:t>
            </a:r>
          </a:p>
          <a:p>
            <a:pPr lvl="1"/>
            <a:r>
              <a:rPr lang="en-US" sz="1600" dirty="0"/>
              <a:t>Charged defect structures (interstitials)</a:t>
            </a:r>
          </a:p>
          <a:p>
            <a:pPr lvl="1"/>
            <a:r>
              <a:rPr lang="en-US" sz="1600" dirty="0"/>
              <a:t>Oxygen defect </a:t>
            </a:r>
            <a:r>
              <a:rPr lang="en-US" sz="1600" dirty="0" smtClean="0"/>
              <a:t>density</a:t>
            </a:r>
            <a:endParaRPr lang="en-US" sz="1600" dirty="0"/>
          </a:p>
          <a:p>
            <a:r>
              <a:rPr lang="en-US" sz="1600" dirty="0"/>
              <a:t>UO</a:t>
            </a:r>
            <a:r>
              <a:rPr lang="en-US" sz="1600" baseline="-25000" dirty="0"/>
              <a:t>2</a:t>
            </a:r>
            <a:r>
              <a:rPr lang="en-US" sz="1600" dirty="0"/>
              <a:t> DFT convergence of electronic structures</a:t>
            </a:r>
          </a:p>
          <a:p>
            <a:pPr lvl="1"/>
            <a:r>
              <a:rPr lang="en-US" sz="1600" dirty="0"/>
              <a:t>applied electric fields</a:t>
            </a:r>
          </a:p>
          <a:p>
            <a:pPr lvl="1"/>
            <a:r>
              <a:rPr lang="en-US" sz="1600" dirty="0"/>
              <a:t>U lattice vacancies and </a:t>
            </a:r>
            <a:r>
              <a:rPr lang="en-US" sz="1600" dirty="0" smtClean="0"/>
              <a:t>substitutions</a:t>
            </a:r>
            <a:endParaRPr lang="en-US" sz="1600" dirty="0"/>
          </a:p>
          <a:p>
            <a:pPr marL="0" indent="0">
              <a:buNone/>
            </a:pPr>
            <a:r>
              <a:rPr lang="en-US" sz="1600" dirty="0"/>
              <a:t>Questions: Eugene Ragasa, </a:t>
            </a:r>
            <a:r>
              <a:rPr lang="en-US" sz="1600" dirty="0" smtClean="0">
                <a:hlinkClick r:id="rId2"/>
              </a:rPr>
              <a:t>eragasa@ufl.edu</a:t>
            </a:r>
            <a:endParaRPr lang="en-US" sz="1600" dirty="0"/>
          </a:p>
          <a:p>
            <a:pPr marL="0" indent="0">
              <a:buNone/>
            </a:pPr>
            <a:endParaRPr lang="en-US" sz="1600" u="sng" dirty="0" smtClean="0"/>
          </a:p>
          <a:p>
            <a:pPr marL="0" indent="0">
              <a:buNone/>
            </a:pPr>
            <a:endParaRPr lang="en-US" sz="1600" u="sng" dirty="0" smtClean="0"/>
          </a:p>
          <a:p>
            <a:pPr marL="0" indent="0">
              <a:buFont typeface="Arial"/>
              <a:buNone/>
            </a:pPr>
            <a:endParaRPr lang="en-US" sz="1600" dirty="0" smtClean="0"/>
          </a:p>
          <a:p>
            <a:pPr marL="0" indent="0">
              <a:buFont typeface="Arial"/>
              <a:buNone/>
            </a:pPr>
            <a:endParaRPr lang="en-US" sz="1600" dirty="0" smtClean="0"/>
          </a:p>
        </p:txBody>
      </p:sp>
    </p:spTree>
    <p:extLst>
      <p:ext uri="{BB962C8B-B14F-4D97-AF65-F5344CB8AC3E}">
        <p14:creationId xmlns:p14="http://schemas.microsoft.com/office/powerpoint/2010/main" val="4210821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15</a:t>
            </a:fld>
            <a:endParaRPr lang="en-US"/>
          </a:p>
        </p:txBody>
      </p:sp>
    </p:spTree>
    <p:extLst>
      <p:ext uri="{BB962C8B-B14F-4D97-AF65-F5344CB8AC3E}">
        <p14:creationId xmlns:p14="http://schemas.microsoft.com/office/powerpoint/2010/main" val="2088324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Polarization Tensor</a:t>
            </a:r>
            <a:endParaRPr lang="en-US" dirty="0"/>
          </a:p>
        </p:txBody>
      </p:sp>
      <p:sp>
        <p:nvSpPr>
          <p:cNvPr id="3" name="Slide Number Placeholder 2"/>
          <p:cNvSpPr>
            <a:spLocks noGrp="1"/>
          </p:cNvSpPr>
          <p:nvPr>
            <p:ph type="sldNum" sz="quarter" idx="12"/>
          </p:nvPr>
        </p:nvSpPr>
        <p:spPr/>
        <p:txBody>
          <a:bodyPr/>
          <a:lstStyle/>
          <a:p>
            <a:fld id="{8138E7E7-3427-4D12-AD17-2B2002F9D26E}" type="slidenum">
              <a:rPr lang="en-US" smtClean="0"/>
              <a:t>16</a:t>
            </a:fld>
            <a:endParaRPr lang="en-US"/>
          </a:p>
        </p:txBody>
      </p:sp>
      <p:pic>
        <p:nvPicPr>
          <p:cNvPr id="5" name="Picture 4"/>
          <p:cNvPicPr>
            <a:picLocks noChangeAspect="1"/>
          </p:cNvPicPr>
          <p:nvPr/>
        </p:nvPicPr>
        <p:blipFill>
          <a:blip r:embed="rId2"/>
          <a:stretch>
            <a:fillRect/>
          </a:stretch>
        </p:blipFill>
        <p:spPr>
          <a:xfrm>
            <a:off x="3595937" y="1716601"/>
            <a:ext cx="2565976" cy="494363"/>
          </a:xfrm>
          <a:prstGeom prst="rect">
            <a:avLst/>
          </a:prstGeom>
        </p:spPr>
      </p:pic>
      <p:pic>
        <p:nvPicPr>
          <p:cNvPr id="6" name="Picture 5"/>
          <p:cNvPicPr>
            <a:picLocks noChangeAspect="1"/>
          </p:cNvPicPr>
          <p:nvPr/>
        </p:nvPicPr>
        <p:blipFill>
          <a:blip r:embed="rId3"/>
          <a:stretch>
            <a:fillRect/>
          </a:stretch>
        </p:blipFill>
        <p:spPr>
          <a:xfrm>
            <a:off x="3595935" y="2738894"/>
            <a:ext cx="1846017" cy="644842"/>
          </a:xfrm>
          <a:prstGeom prst="rect">
            <a:avLst/>
          </a:prstGeom>
        </p:spPr>
      </p:pic>
      <p:pic>
        <p:nvPicPr>
          <p:cNvPr id="7" name="Picture 6"/>
          <p:cNvPicPr>
            <a:picLocks noChangeAspect="1"/>
          </p:cNvPicPr>
          <p:nvPr/>
        </p:nvPicPr>
        <p:blipFill>
          <a:blip r:embed="rId4"/>
          <a:stretch>
            <a:fillRect/>
          </a:stretch>
        </p:blipFill>
        <p:spPr>
          <a:xfrm>
            <a:off x="3595937" y="3836617"/>
            <a:ext cx="3835300" cy="585257"/>
          </a:xfrm>
          <a:prstGeom prst="rect">
            <a:avLst/>
          </a:prstGeom>
        </p:spPr>
      </p:pic>
      <p:sp>
        <p:nvSpPr>
          <p:cNvPr id="8" name="Rectangle 7"/>
          <p:cNvSpPr/>
          <p:nvPr/>
        </p:nvSpPr>
        <p:spPr>
          <a:xfrm>
            <a:off x="305701" y="5189449"/>
            <a:ext cx="8000099" cy="507831"/>
          </a:xfrm>
          <a:prstGeom prst="rect">
            <a:avLst/>
          </a:prstGeom>
        </p:spPr>
        <p:txBody>
          <a:bodyPr wrap="square">
            <a:spAutoFit/>
          </a:bodyPr>
          <a:lstStyle/>
          <a:p>
            <a:r>
              <a:rPr lang="en-US" sz="1350" dirty="0"/>
              <a:t>[12] </a:t>
            </a:r>
            <a:r>
              <a:rPr lang="en-US" sz="1350" dirty="0" err="1"/>
              <a:t>Umari</a:t>
            </a:r>
            <a:r>
              <a:rPr lang="en-US" sz="1350" dirty="0"/>
              <a:t>, P., and Alfredo </a:t>
            </a:r>
            <a:r>
              <a:rPr lang="en-US" sz="1350" dirty="0" err="1"/>
              <a:t>Pasquarello</a:t>
            </a:r>
            <a:r>
              <a:rPr lang="en-US" sz="1350" dirty="0"/>
              <a:t>. "Infrared and Raman spectra of disordered materials from first principles." </a:t>
            </a:r>
            <a:r>
              <a:rPr lang="en-US" sz="1350" i="1" dirty="0"/>
              <a:t>Diamond and related materials</a:t>
            </a:r>
            <a:r>
              <a:rPr lang="en-US" sz="1350" dirty="0"/>
              <a:t> 14.8 (2005): 1255-126</a:t>
            </a:r>
          </a:p>
        </p:txBody>
      </p:sp>
      <p:sp>
        <p:nvSpPr>
          <p:cNvPr id="9" name="TextBox 8"/>
          <p:cNvSpPr txBox="1"/>
          <p:nvPr/>
        </p:nvSpPr>
        <p:spPr>
          <a:xfrm>
            <a:off x="818866" y="1733266"/>
            <a:ext cx="2467342" cy="369332"/>
          </a:xfrm>
          <a:prstGeom prst="rect">
            <a:avLst/>
          </a:prstGeom>
          <a:noFill/>
        </p:spPr>
        <p:txBody>
          <a:bodyPr wrap="none" rtlCol="0">
            <a:spAutoFit/>
          </a:bodyPr>
          <a:lstStyle/>
          <a:p>
            <a:r>
              <a:rPr lang="en-US" dirty="0" smtClean="0"/>
              <a:t>Raman Cross-section:</a:t>
            </a:r>
            <a:endParaRPr lang="en-US" dirty="0"/>
          </a:p>
        </p:txBody>
      </p:sp>
      <p:sp>
        <p:nvSpPr>
          <p:cNvPr id="10" name="TextBox 9"/>
          <p:cNvSpPr txBox="1"/>
          <p:nvPr/>
        </p:nvSpPr>
        <p:spPr>
          <a:xfrm>
            <a:off x="818866" y="2879678"/>
            <a:ext cx="1745093" cy="369332"/>
          </a:xfrm>
          <a:prstGeom prst="rect">
            <a:avLst/>
          </a:prstGeom>
          <a:noFill/>
        </p:spPr>
        <p:txBody>
          <a:bodyPr wrap="none" rtlCol="0">
            <a:spAutoFit/>
          </a:bodyPr>
          <a:lstStyle/>
          <a:p>
            <a:r>
              <a:rPr lang="en-US" dirty="0" smtClean="0"/>
              <a:t>Raman Tensor:</a:t>
            </a:r>
            <a:endParaRPr lang="en-US" dirty="0"/>
          </a:p>
        </p:txBody>
      </p:sp>
      <p:sp>
        <p:nvSpPr>
          <p:cNvPr id="11" name="TextBox 10"/>
          <p:cNvSpPr txBox="1"/>
          <p:nvPr/>
        </p:nvSpPr>
        <p:spPr>
          <a:xfrm>
            <a:off x="818865" y="3908311"/>
            <a:ext cx="2569934" cy="369332"/>
          </a:xfrm>
          <a:prstGeom prst="rect">
            <a:avLst/>
          </a:prstGeom>
          <a:noFill/>
        </p:spPr>
        <p:txBody>
          <a:bodyPr wrap="none" rtlCol="0">
            <a:spAutoFit/>
          </a:bodyPr>
          <a:lstStyle/>
          <a:p>
            <a:r>
              <a:rPr lang="en-US" dirty="0" smtClean="0"/>
              <a:t>Change in Polarization:</a:t>
            </a:r>
            <a:endParaRPr lang="en-US" dirty="0"/>
          </a:p>
        </p:txBody>
      </p:sp>
    </p:spTree>
    <p:extLst>
      <p:ext uri="{BB962C8B-B14F-4D97-AF65-F5344CB8AC3E}">
        <p14:creationId xmlns:p14="http://schemas.microsoft.com/office/powerpoint/2010/main" val="443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Raman scattering</a:t>
            </a:r>
            <a:endParaRPr lang="en-US" dirty="0"/>
          </a:p>
        </p:txBody>
      </p:sp>
      <p:sp>
        <p:nvSpPr>
          <p:cNvPr id="5" name="Date Placeholder 4"/>
          <p:cNvSpPr>
            <a:spLocks noGrp="1"/>
          </p:cNvSpPr>
          <p:nvPr>
            <p:ph type="dt" sz="half" idx="10"/>
          </p:nvPr>
        </p:nvSpPr>
        <p:spPr/>
        <p:txBody>
          <a:bodyPr/>
          <a:lstStyle/>
          <a:p>
            <a:fld id="{85D30669-EA20-9B42-8E86-6D06C21A45B5}" type="datetime1">
              <a:rPr lang="en-US" smtClean="0"/>
              <a:t>6/2/2015</a:t>
            </a:fld>
            <a:endParaRPr lang="en-US"/>
          </a:p>
        </p:txBody>
      </p:sp>
      <p:sp>
        <p:nvSpPr>
          <p:cNvPr id="6" name="Slide Number Placeholder 5"/>
          <p:cNvSpPr>
            <a:spLocks noGrp="1"/>
          </p:cNvSpPr>
          <p:nvPr>
            <p:ph type="sldNum" sz="quarter" idx="12"/>
          </p:nvPr>
        </p:nvSpPr>
        <p:spPr/>
        <p:txBody>
          <a:bodyPr/>
          <a:lstStyle/>
          <a:p>
            <a:fld id="{855961A2-0B0B-854E-ADD0-CC4F4E0D17F6}" type="slidenum">
              <a:rPr lang="en-US" smtClean="0"/>
              <a:t>17</a:t>
            </a:fld>
            <a:endParaRPr lang="en-US"/>
          </a:p>
        </p:txBody>
      </p:sp>
      <p:pic>
        <p:nvPicPr>
          <p:cNvPr id="8" name="Content Placeholder 6"/>
          <p:cNvPicPr>
            <a:picLocks noChangeAspect="1"/>
          </p:cNvPicPr>
          <p:nvPr/>
        </p:nvPicPr>
        <p:blipFill>
          <a:blip r:embed="rId2"/>
          <a:stretch>
            <a:fillRect/>
          </a:stretch>
        </p:blipFill>
        <p:spPr>
          <a:xfrm>
            <a:off x="1362075" y="1384549"/>
            <a:ext cx="2690116" cy="2020449"/>
          </a:xfrm>
          <a:prstGeom prst="rect">
            <a:avLst/>
          </a:prstGeom>
        </p:spPr>
      </p:pic>
      <p:pic>
        <p:nvPicPr>
          <p:cNvPr id="9" name="Content Placeholder 7"/>
          <p:cNvPicPr>
            <a:picLocks noChangeAspect="1"/>
          </p:cNvPicPr>
          <p:nvPr/>
        </p:nvPicPr>
        <p:blipFill>
          <a:blip r:embed="rId3"/>
          <a:stretch>
            <a:fillRect/>
          </a:stretch>
        </p:blipFill>
        <p:spPr>
          <a:xfrm>
            <a:off x="5353494" y="1384549"/>
            <a:ext cx="2278856" cy="1828800"/>
          </a:xfrm>
          <a:prstGeom prst="rect">
            <a:avLst/>
          </a:prstGeom>
        </p:spPr>
      </p:pic>
      <p:pic>
        <p:nvPicPr>
          <p:cNvPr id="10" name="Content Placeholder 4"/>
          <p:cNvPicPr>
            <a:picLocks noGrp="1" noChangeAspect="1"/>
          </p:cNvPicPr>
          <p:nvPr>
            <p:ph sz="half" idx="1"/>
          </p:nvPr>
        </p:nvPicPr>
        <p:blipFill>
          <a:blip r:embed="rId4"/>
          <a:stretch>
            <a:fillRect/>
          </a:stretch>
        </p:blipFill>
        <p:spPr>
          <a:xfrm>
            <a:off x="1362075" y="3384354"/>
            <a:ext cx="2690116" cy="2262424"/>
          </a:xfrm>
          <a:prstGeom prst="rect">
            <a:avLst/>
          </a:prstGeom>
        </p:spPr>
      </p:pic>
      <p:pic>
        <p:nvPicPr>
          <p:cNvPr id="11" name="Content Placeholder 5"/>
          <p:cNvPicPr>
            <a:picLocks noGrp="1" noChangeAspect="1"/>
          </p:cNvPicPr>
          <p:nvPr>
            <p:ph sz="half" idx="2"/>
          </p:nvPr>
        </p:nvPicPr>
        <p:blipFill>
          <a:blip r:embed="rId5"/>
          <a:stretch>
            <a:fillRect/>
          </a:stretch>
        </p:blipFill>
        <p:spPr>
          <a:xfrm>
            <a:off x="5353494" y="3561830"/>
            <a:ext cx="2293754" cy="1801740"/>
          </a:xfrm>
          <a:prstGeom prst="rect">
            <a:avLst/>
          </a:prstGeom>
        </p:spPr>
      </p:pic>
    </p:spTree>
    <p:extLst>
      <p:ext uri="{BB962C8B-B14F-4D97-AF65-F5344CB8AC3E}">
        <p14:creationId xmlns:p14="http://schemas.microsoft.com/office/powerpoint/2010/main" val="3823947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Raman Tensor</a:t>
            </a:r>
            <a:endParaRPr lang="en-US" dirty="0"/>
          </a:p>
        </p:txBody>
      </p:sp>
      <p:sp>
        <p:nvSpPr>
          <p:cNvPr id="3" name="Content Placeholder 2"/>
          <p:cNvSpPr>
            <a:spLocks noGrp="1"/>
          </p:cNvSpPr>
          <p:nvPr>
            <p:ph idx="1"/>
          </p:nvPr>
        </p:nvSpPr>
        <p:spPr>
          <a:xfrm>
            <a:off x="560713" y="1791738"/>
            <a:ext cx="7886700" cy="3263504"/>
          </a:xfrm>
        </p:spPr>
        <p:txBody>
          <a:bodyPr/>
          <a:lstStyle/>
          <a:p>
            <a:pPr marL="0" indent="0">
              <a:buNone/>
            </a:pPr>
            <a:r>
              <a:rPr lang="en-US" dirty="0" smtClean="0"/>
              <a:t>Raman Cross-section is</a:t>
            </a:r>
          </a:p>
          <a:p>
            <a:pPr marL="0" indent="0">
              <a:buNone/>
            </a:pPr>
            <a:endParaRPr lang="en-US" dirty="0"/>
          </a:p>
          <a:p>
            <a:pPr marL="0" indent="0">
              <a:buNone/>
            </a:pPr>
            <a:endParaRPr lang="en-US" dirty="0" smtClean="0"/>
          </a:p>
          <a:p>
            <a:pPr marL="0" indent="0">
              <a:buNone/>
            </a:pPr>
            <a:r>
              <a:rPr lang="en-US" dirty="0" smtClean="0"/>
              <a:t>Elements of the Raman tensor</a:t>
            </a:r>
            <a:endParaRPr lang="en-US" dirty="0"/>
          </a:p>
        </p:txBody>
      </p:sp>
      <p:pic>
        <p:nvPicPr>
          <p:cNvPr id="4" name="Picture 3"/>
          <p:cNvPicPr>
            <a:picLocks noChangeAspect="1"/>
          </p:cNvPicPr>
          <p:nvPr/>
        </p:nvPicPr>
        <p:blipFill>
          <a:blip r:embed="rId2"/>
          <a:stretch>
            <a:fillRect/>
          </a:stretch>
        </p:blipFill>
        <p:spPr>
          <a:xfrm>
            <a:off x="2871783" y="2621307"/>
            <a:ext cx="3264561" cy="617935"/>
          </a:xfrm>
          <a:prstGeom prst="rect">
            <a:avLst/>
          </a:prstGeom>
        </p:spPr>
      </p:pic>
      <p:pic>
        <p:nvPicPr>
          <p:cNvPr id="5" name="Picture 4"/>
          <p:cNvPicPr>
            <a:picLocks noChangeAspect="1"/>
          </p:cNvPicPr>
          <p:nvPr/>
        </p:nvPicPr>
        <p:blipFill>
          <a:blip r:embed="rId3"/>
          <a:stretch>
            <a:fillRect/>
          </a:stretch>
        </p:blipFill>
        <p:spPr>
          <a:xfrm>
            <a:off x="1189429" y="3756422"/>
            <a:ext cx="2089548" cy="779345"/>
          </a:xfrm>
          <a:prstGeom prst="rect">
            <a:avLst/>
          </a:prstGeom>
        </p:spPr>
      </p:pic>
      <p:sp>
        <p:nvSpPr>
          <p:cNvPr id="6" name="Rectangle 5"/>
          <p:cNvSpPr/>
          <p:nvPr/>
        </p:nvSpPr>
        <p:spPr>
          <a:xfrm>
            <a:off x="2453874" y="3756422"/>
            <a:ext cx="417910" cy="77934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2893215" y="3756422"/>
            <a:ext cx="407194" cy="77934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3674772" y="4756084"/>
            <a:ext cx="2704587" cy="300082"/>
          </a:xfrm>
          <a:prstGeom prst="rect">
            <a:avLst/>
          </a:prstGeom>
          <a:noFill/>
          <a:ln w="38100">
            <a:solidFill>
              <a:srgbClr val="FFC000"/>
            </a:solidFill>
          </a:ln>
        </p:spPr>
        <p:txBody>
          <a:bodyPr wrap="none" rtlCol="0">
            <a:spAutoFit/>
          </a:bodyPr>
          <a:lstStyle/>
          <a:p>
            <a:r>
              <a:rPr lang="en-US" sz="1350" dirty="0"/>
              <a:t>Associated with the eigenvectors</a:t>
            </a:r>
          </a:p>
        </p:txBody>
      </p:sp>
      <p:sp>
        <p:nvSpPr>
          <p:cNvPr id="9" name="TextBox 8"/>
          <p:cNvSpPr txBox="1"/>
          <p:nvPr/>
        </p:nvSpPr>
        <p:spPr>
          <a:xfrm>
            <a:off x="3674772" y="5154733"/>
            <a:ext cx="4993803" cy="300082"/>
          </a:xfrm>
          <a:prstGeom prst="rect">
            <a:avLst/>
          </a:prstGeom>
          <a:noFill/>
          <a:ln w="38100">
            <a:solidFill>
              <a:schemeClr val="accent1">
                <a:lumMod val="75000"/>
              </a:schemeClr>
            </a:solidFill>
          </a:ln>
        </p:spPr>
        <p:txBody>
          <a:bodyPr wrap="none" rtlCol="0">
            <a:spAutoFit/>
          </a:bodyPr>
          <a:lstStyle/>
          <a:p>
            <a:r>
              <a:rPr lang="en-US" sz="1350" dirty="0"/>
              <a:t>Derivative of dielectric susceptibility tensor w.r.t atomic position</a:t>
            </a:r>
          </a:p>
        </p:txBody>
      </p:sp>
      <p:cxnSp>
        <p:nvCxnSpPr>
          <p:cNvPr id="14" name="Elbow Connector 13"/>
          <p:cNvCxnSpPr>
            <a:stCxn id="6" idx="2"/>
            <a:endCxn id="9" idx="1"/>
          </p:cNvCxnSpPr>
          <p:nvPr/>
        </p:nvCxnSpPr>
        <p:spPr>
          <a:xfrm rot="16200000" flipH="1">
            <a:off x="2784297" y="4414298"/>
            <a:ext cx="769007" cy="101194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2"/>
            <a:endCxn id="8" idx="1"/>
          </p:cNvCxnSpPr>
          <p:nvPr/>
        </p:nvCxnSpPr>
        <p:spPr>
          <a:xfrm rot="16200000" flipH="1">
            <a:off x="3200613" y="4431966"/>
            <a:ext cx="370358" cy="57796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220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Procedure</a:t>
            </a:r>
            <a:endParaRPr lang="en-US" dirty="0"/>
          </a:p>
        </p:txBody>
      </p:sp>
      <p:pic>
        <p:nvPicPr>
          <p:cNvPr id="3" name="Picture 2"/>
          <p:cNvPicPr>
            <a:picLocks noChangeAspect="1"/>
          </p:cNvPicPr>
          <p:nvPr/>
        </p:nvPicPr>
        <p:blipFill>
          <a:blip r:embed="rId2"/>
          <a:stretch>
            <a:fillRect/>
          </a:stretch>
        </p:blipFill>
        <p:spPr>
          <a:xfrm>
            <a:off x="2253851" y="2500313"/>
            <a:ext cx="4167831" cy="703660"/>
          </a:xfrm>
          <a:prstGeom prst="rect">
            <a:avLst/>
          </a:prstGeom>
        </p:spPr>
      </p:pic>
      <p:sp>
        <p:nvSpPr>
          <p:cNvPr id="4" name="TextBox 3"/>
          <p:cNvSpPr txBox="1"/>
          <p:nvPr/>
        </p:nvSpPr>
        <p:spPr>
          <a:xfrm>
            <a:off x="628651" y="2125266"/>
            <a:ext cx="7282891" cy="300082"/>
          </a:xfrm>
          <a:prstGeom prst="rect">
            <a:avLst/>
          </a:prstGeom>
          <a:noFill/>
        </p:spPr>
        <p:txBody>
          <a:bodyPr wrap="none" rtlCol="0">
            <a:spAutoFit/>
          </a:bodyPr>
          <a:lstStyle/>
          <a:p>
            <a:r>
              <a:rPr lang="en-US" sz="1350" dirty="0"/>
              <a:t>Calculate derivatives of dielectric susceptibility as derivatives of force w.r.t finite electric fields</a:t>
            </a:r>
          </a:p>
        </p:txBody>
      </p:sp>
      <p:sp>
        <p:nvSpPr>
          <p:cNvPr id="5" name="TextBox 4"/>
          <p:cNvSpPr txBox="1"/>
          <p:nvPr/>
        </p:nvSpPr>
        <p:spPr>
          <a:xfrm>
            <a:off x="628650" y="3203973"/>
            <a:ext cx="2390398" cy="2031325"/>
          </a:xfrm>
          <a:prstGeom prst="rect">
            <a:avLst/>
          </a:prstGeom>
          <a:noFill/>
        </p:spPr>
        <p:txBody>
          <a:bodyPr wrap="none" rtlCol="0">
            <a:spAutoFit/>
          </a:bodyPr>
          <a:lstStyle/>
          <a:p>
            <a:r>
              <a:rPr lang="en-US" dirty="0"/>
              <a:t>Numerical derivatives</a:t>
            </a:r>
          </a:p>
          <a:p>
            <a:endParaRPr lang="en-US" dirty="0"/>
          </a:p>
          <a:p>
            <a:r>
              <a:rPr lang="en-US" dirty="0"/>
              <a:t>Diagonal elements</a:t>
            </a:r>
          </a:p>
          <a:p>
            <a:endParaRPr lang="en-US" dirty="0"/>
          </a:p>
          <a:p>
            <a:endParaRPr lang="en-US" dirty="0"/>
          </a:p>
          <a:p>
            <a:endParaRPr lang="en-US" dirty="0"/>
          </a:p>
          <a:p>
            <a:r>
              <a:rPr lang="en-US" dirty="0"/>
              <a:t>Cross-elements:</a:t>
            </a:r>
            <a:r>
              <a:rPr lang="en-US" sz="1350" dirty="0"/>
              <a:t>	</a:t>
            </a:r>
          </a:p>
        </p:txBody>
      </p:sp>
      <p:pic>
        <p:nvPicPr>
          <p:cNvPr id="6" name="Picture 5"/>
          <p:cNvPicPr>
            <a:picLocks noChangeAspect="1"/>
          </p:cNvPicPr>
          <p:nvPr/>
        </p:nvPicPr>
        <p:blipFill>
          <a:blip r:embed="rId3"/>
          <a:stretch>
            <a:fillRect/>
          </a:stretch>
        </p:blipFill>
        <p:spPr>
          <a:xfrm>
            <a:off x="2330299" y="4082966"/>
            <a:ext cx="5255404" cy="589047"/>
          </a:xfrm>
          <a:prstGeom prst="rect">
            <a:avLst/>
          </a:prstGeom>
        </p:spPr>
      </p:pic>
      <p:pic>
        <p:nvPicPr>
          <p:cNvPr id="8" name="Picture 7"/>
          <p:cNvPicPr>
            <a:picLocks noChangeAspect="1"/>
          </p:cNvPicPr>
          <p:nvPr/>
        </p:nvPicPr>
        <p:blipFill>
          <a:blip r:embed="rId4"/>
          <a:stretch>
            <a:fillRect/>
          </a:stretch>
        </p:blipFill>
        <p:spPr>
          <a:xfrm>
            <a:off x="2330299" y="5180228"/>
            <a:ext cx="2898855" cy="538184"/>
          </a:xfrm>
          <a:prstGeom prst="rect">
            <a:avLst/>
          </a:prstGeom>
        </p:spPr>
      </p:pic>
    </p:spTree>
    <p:extLst>
      <p:ext uri="{BB962C8B-B14F-4D97-AF65-F5344CB8AC3E}">
        <p14:creationId xmlns:p14="http://schemas.microsoft.com/office/powerpoint/2010/main" val="550370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Studying Raman UO2 point defects</a:t>
            </a:r>
            <a:endParaRPr lang="en-US" baseline="-25000" dirty="0"/>
          </a:p>
        </p:txBody>
      </p:sp>
      <p:sp>
        <p:nvSpPr>
          <p:cNvPr id="3" name="Content Placeholder 2"/>
          <p:cNvSpPr>
            <a:spLocks noGrp="1"/>
          </p:cNvSpPr>
          <p:nvPr>
            <p:ph sz="half" idx="1"/>
          </p:nvPr>
        </p:nvSpPr>
        <p:spPr>
          <a:xfrm>
            <a:off x="457200" y="1413959"/>
            <a:ext cx="4038600" cy="4239677"/>
          </a:xfrm>
        </p:spPr>
        <p:txBody>
          <a:bodyPr>
            <a:normAutofit fontScale="92500" lnSpcReduction="20000"/>
          </a:bodyPr>
          <a:lstStyle/>
          <a:p>
            <a:r>
              <a:rPr lang="en-US" dirty="0" smtClean="0"/>
              <a:t>UO</a:t>
            </a:r>
            <a:r>
              <a:rPr lang="en-US" baseline="-25000" dirty="0" smtClean="0"/>
              <a:t>2</a:t>
            </a:r>
            <a:r>
              <a:rPr lang="en-US" dirty="0" smtClean="0"/>
              <a:t> is the primary fuel in current nuclear reactors</a:t>
            </a:r>
          </a:p>
          <a:p>
            <a:r>
              <a:rPr lang="en-US" dirty="0" smtClean="0"/>
              <a:t>In-reactor operation causes irradiation damage:</a:t>
            </a:r>
          </a:p>
          <a:p>
            <a:pPr lvl="1"/>
            <a:r>
              <a:rPr lang="en-US" dirty="0"/>
              <a:t>Chemical changes</a:t>
            </a:r>
          </a:p>
          <a:p>
            <a:pPr lvl="1"/>
            <a:r>
              <a:rPr lang="en-US" i="1" u="sng" dirty="0" smtClean="0"/>
              <a:t>Atomic displacements</a:t>
            </a:r>
            <a:endParaRPr lang="en-US" dirty="0" smtClean="0"/>
          </a:p>
          <a:p>
            <a:r>
              <a:rPr lang="en-US" dirty="0" smtClean="0"/>
              <a:t>Off-stoichiometry due to accommodation of O</a:t>
            </a:r>
            <a:r>
              <a:rPr lang="en-US" sz="1300" dirty="0" smtClean="0"/>
              <a:t>[1]</a:t>
            </a:r>
            <a:endParaRPr lang="en-US" dirty="0" smtClean="0"/>
          </a:p>
          <a:p>
            <a:r>
              <a:rPr lang="en-US" dirty="0"/>
              <a:t>C</a:t>
            </a:r>
            <a:r>
              <a:rPr lang="en-US" dirty="0" smtClean="0"/>
              <a:t>haracterization </a:t>
            </a:r>
            <a:r>
              <a:rPr lang="en-US" dirty="0"/>
              <a:t>of defects</a:t>
            </a:r>
          </a:p>
          <a:p>
            <a:pPr marL="0" indent="0">
              <a:buNone/>
            </a:pPr>
            <a:endParaRPr lang="en-US" dirty="0" smtClean="0"/>
          </a:p>
          <a:p>
            <a:endParaRPr lang="en-US" dirty="0"/>
          </a:p>
        </p:txBody>
      </p:sp>
      <p:sp>
        <p:nvSpPr>
          <p:cNvPr id="6" name="Date Placeholder 5"/>
          <p:cNvSpPr>
            <a:spLocks noGrp="1"/>
          </p:cNvSpPr>
          <p:nvPr>
            <p:ph type="dt" sz="half" idx="10"/>
          </p:nvPr>
        </p:nvSpPr>
        <p:spPr/>
        <p:txBody>
          <a:bodyPr/>
          <a:lstStyle/>
          <a:p>
            <a:fld id="{B7737B32-7F03-AE47-9EFE-98A512690CE1}" type="datetime1">
              <a:rPr lang="en-US" smtClean="0"/>
              <a:t>6/2/2015</a:t>
            </a:fld>
            <a:endParaRPr lang="en-US"/>
          </a:p>
        </p:txBody>
      </p:sp>
      <p:sp>
        <p:nvSpPr>
          <p:cNvPr id="7" name="Slide Number Placeholder 6"/>
          <p:cNvSpPr>
            <a:spLocks noGrp="1"/>
          </p:cNvSpPr>
          <p:nvPr>
            <p:ph type="sldNum" sz="quarter" idx="12"/>
          </p:nvPr>
        </p:nvSpPr>
        <p:spPr/>
        <p:txBody>
          <a:bodyPr/>
          <a:lstStyle/>
          <a:p>
            <a:fld id="{855961A2-0B0B-854E-ADD0-CC4F4E0D17F6}" type="slidenum">
              <a:rPr lang="en-US" smtClean="0"/>
              <a:t>2</a:t>
            </a:fld>
            <a:endParaRPr lang="en-US"/>
          </a:p>
        </p:txBody>
      </p:sp>
      <p:pic>
        <p:nvPicPr>
          <p:cNvPr id="1030" name="Picture 6" descr="Optical image (at 500× magnification) of the UO2.1 surface showing the locations of the individual Raman spot analyse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73881" y="973971"/>
            <a:ext cx="2371604" cy="17065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5698481" y="2733407"/>
            <a:ext cx="2547004" cy="3014790"/>
          </a:xfrm>
          <a:prstGeom prst="rect">
            <a:avLst/>
          </a:prstGeom>
        </p:spPr>
      </p:pic>
      <p:sp>
        <p:nvSpPr>
          <p:cNvPr id="9" name="TextBox 8"/>
          <p:cNvSpPr txBox="1"/>
          <p:nvPr/>
        </p:nvSpPr>
        <p:spPr>
          <a:xfrm>
            <a:off x="291854" y="5653636"/>
            <a:ext cx="4280146" cy="276999"/>
          </a:xfrm>
          <a:prstGeom prst="rect">
            <a:avLst/>
          </a:prstGeom>
          <a:noFill/>
        </p:spPr>
        <p:txBody>
          <a:bodyPr wrap="none" rtlCol="0">
            <a:spAutoFit/>
          </a:bodyPr>
          <a:lstStyle/>
          <a:p>
            <a:r>
              <a:rPr lang="en-US" sz="1200" dirty="0" smtClean="0"/>
              <a:t>[1] He et al. Phys. </a:t>
            </a:r>
            <a:r>
              <a:rPr lang="en-US" sz="1200" dirty="0" err="1" smtClean="0"/>
              <a:t>Chem</a:t>
            </a:r>
            <a:r>
              <a:rPr lang="en-US" sz="1200" dirty="0" smtClean="0"/>
              <a:t> Chem. Phys. 12 (2010) 8109-8118 </a:t>
            </a:r>
            <a:endParaRPr lang="en-US" sz="1200" dirty="0"/>
          </a:p>
        </p:txBody>
      </p:sp>
      <p:sp>
        <p:nvSpPr>
          <p:cNvPr id="4" name="TextBox 3"/>
          <p:cNvSpPr txBox="1"/>
          <p:nvPr/>
        </p:nvSpPr>
        <p:spPr>
          <a:xfrm>
            <a:off x="5873881" y="5699802"/>
            <a:ext cx="2547004" cy="461665"/>
          </a:xfrm>
          <a:prstGeom prst="rect">
            <a:avLst/>
          </a:prstGeom>
          <a:noFill/>
        </p:spPr>
        <p:txBody>
          <a:bodyPr wrap="square" rtlCol="0">
            <a:spAutoFit/>
          </a:bodyPr>
          <a:lstStyle/>
          <a:p>
            <a:r>
              <a:rPr lang="en-US" sz="1200" dirty="0" smtClean="0"/>
              <a:t>Fig 1.  Irradiated UO</a:t>
            </a:r>
            <a:r>
              <a:rPr lang="en-US" sz="1200" baseline="-25000" dirty="0" smtClean="0"/>
              <a:t>2</a:t>
            </a:r>
            <a:r>
              <a:rPr lang="en-US" sz="1200" dirty="0" smtClean="0"/>
              <a:t> with Raman spectra of different grains[1]</a:t>
            </a:r>
            <a:endParaRPr lang="en-US" sz="1200" baseline="-25000" dirty="0"/>
          </a:p>
        </p:txBody>
      </p:sp>
      <p:sp>
        <p:nvSpPr>
          <p:cNvPr id="5" name="Oval 4"/>
          <p:cNvSpPr/>
          <p:nvPr/>
        </p:nvSpPr>
        <p:spPr>
          <a:xfrm>
            <a:off x="6670623" y="1272688"/>
            <a:ext cx="194872" cy="186241"/>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688113" y="1724888"/>
            <a:ext cx="194872" cy="186241"/>
          </a:xfrm>
          <a:prstGeom prst="ellipse">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823023" y="1934751"/>
            <a:ext cx="194872" cy="186241"/>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797384" y="2114633"/>
            <a:ext cx="194872" cy="186241"/>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919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Polarization Tensor</a:t>
            </a:r>
            <a:endParaRPr lang="en-US" dirty="0"/>
          </a:p>
        </p:txBody>
      </p:sp>
      <p:sp>
        <p:nvSpPr>
          <p:cNvPr id="3" name="Date Placeholder 2"/>
          <p:cNvSpPr>
            <a:spLocks noGrp="1"/>
          </p:cNvSpPr>
          <p:nvPr>
            <p:ph type="dt" sz="half" idx="10"/>
          </p:nvPr>
        </p:nvSpPr>
        <p:spPr/>
        <p:txBody>
          <a:bodyPr/>
          <a:lstStyle/>
          <a:p>
            <a:fld id="{41AD3902-DE5F-EA46-846A-02F0D747A1B3}" type="datetime1">
              <a:rPr lang="en-US" smtClean="0"/>
              <a:t>6/2/2015</a:t>
            </a:fld>
            <a:endParaRPr lang="en-US"/>
          </a:p>
        </p:txBody>
      </p:sp>
      <p:sp>
        <p:nvSpPr>
          <p:cNvPr id="4" name="Slide Number Placeholder 3"/>
          <p:cNvSpPr>
            <a:spLocks noGrp="1"/>
          </p:cNvSpPr>
          <p:nvPr>
            <p:ph type="sldNum" sz="quarter" idx="12"/>
          </p:nvPr>
        </p:nvSpPr>
        <p:spPr/>
        <p:txBody>
          <a:bodyPr/>
          <a:lstStyle/>
          <a:p>
            <a:fld id="{855961A2-0B0B-854E-ADD0-CC4F4E0D17F6}" type="slidenum">
              <a:rPr lang="en-US" smtClean="0"/>
              <a:t>20</a:t>
            </a:fld>
            <a:endParaRPr lang="en-US"/>
          </a:p>
        </p:txBody>
      </p:sp>
      <p:sp>
        <p:nvSpPr>
          <p:cNvPr id="5" name="Rectangle 4"/>
          <p:cNvSpPr/>
          <p:nvPr/>
        </p:nvSpPr>
        <p:spPr>
          <a:xfrm>
            <a:off x="774510" y="1358174"/>
            <a:ext cx="3022979" cy="4324261"/>
          </a:xfrm>
          <a:prstGeom prst="rect">
            <a:avLst/>
          </a:prstGeom>
        </p:spPr>
        <p:txBody>
          <a:bodyPr wrap="square">
            <a:spAutoFit/>
          </a:bodyPr>
          <a:lstStyle/>
          <a:p>
            <a:r>
              <a:rPr lang="en-US" sz="1100" dirty="0"/>
              <a:t>CaF2_01   0.00000   0.00000   0.00000</a:t>
            </a:r>
          </a:p>
          <a:p>
            <a:r>
              <a:rPr lang="en-US" sz="1100" dirty="0"/>
              <a:t>CaF2_02  -0.00200   0.00000   0.00000</a:t>
            </a:r>
          </a:p>
          <a:p>
            <a:r>
              <a:rPr lang="en-US" sz="1100" dirty="0"/>
              <a:t>CaF2_03  -0.00100   0.00000   0.00000</a:t>
            </a:r>
          </a:p>
          <a:p>
            <a:r>
              <a:rPr lang="en-US" sz="1100" dirty="0"/>
              <a:t>CaF2_04   0.00100   0.00000   0.00000</a:t>
            </a:r>
          </a:p>
          <a:p>
            <a:r>
              <a:rPr lang="en-US" sz="1100" dirty="0"/>
              <a:t>CaF2_05   0.00200   0.00000   0.00000</a:t>
            </a:r>
          </a:p>
          <a:p>
            <a:r>
              <a:rPr lang="en-US" sz="1100" dirty="0"/>
              <a:t>CaF2_06   0.00000  -0.00200   0.00000</a:t>
            </a:r>
          </a:p>
          <a:p>
            <a:r>
              <a:rPr lang="en-US" sz="1100" dirty="0"/>
              <a:t>CaF2_07   0.00000  -0.00100   0.00000</a:t>
            </a:r>
          </a:p>
          <a:p>
            <a:r>
              <a:rPr lang="en-US" sz="1100" dirty="0"/>
              <a:t>CaF2_08   0.00000   0.00100   0.00000</a:t>
            </a:r>
          </a:p>
          <a:p>
            <a:r>
              <a:rPr lang="en-US" sz="1100" dirty="0"/>
              <a:t>CaF2_09   0.00000   0.00200   0.00000</a:t>
            </a:r>
          </a:p>
          <a:p>
            <a:r>
              <a:rPr lang="en-US" sz="1100" dirty="0"/>
              <a:t>CaF2_10   0.00000   0.00000  -0.00200</a:t>
            </a:r>
          </a:p>
          <a:p>
            <a:r>
              <a:rPr lang="en-US" sz="1100" dirty="0"/>
              <a:t>CaF2_11   0.00000   0.00000  -0.00100</a:t>
            </a:r>
          </a:p>
          <a:p>
            <a:r>
              <a:rPr lang="en-US" sz="1100" dirty="0"/>
              <a:t>CaF2_12   0.00000   0.00000   0.00100</a:t>
            </a:r>
          </a:p>
          <a:p>
            <a:r>
              <a:rPr lang="en-US" sz="1100" dirty="0"/>
              <a:t>CaF2_13   0.00000   0.00000   0.00200</a:t>
            </a:r>
          </a:p>
          <a:p>
            <a:r>
              <a:rPr lang="en-US" sz="1100" dirty="0"/>
              <a:t>CaF2_14   0.00100   0.00100   0.00000</a:t>
            </a:r>
          </a:p>
          <a:p>
            <a:r>
              <a:rPr lang="en-US" sz="1100" dirty="0"/>
              <a:t>CaF2_15   0.00100  -0.00100   0.00000</a:t>
            </a:r>
          </a:p>
          <a:p>
            <a:r>
              <a:rPr lang="en-US" sz="1100" dirty="0"/>
              <a:t>CaF2_16  -0.00100   0.00100   0.00000</a:t>
            </a:r>
          </a:p>
          <a:p>
            <a:r>
              <a:rPr lang="en-US" sz="1100" dirty="0"/>
              <a:t>CaF2_17  -0.00100  -0.00100   0.00000</a:t>
            </a:r>
          </a:p>
          <a:p>
            <a:r>
              <a:rPr lang="en-US" sz="1100" dirty="0"/>
              <a:t>CaF2_18   0.00100   0.00000   0.00100</a:t>
            </a:r>
          </a:p>
          <a:p>
            <a:r>
              <a:rPr lang="en-US" sz="1100" dirty="0"/>
              <a:t>CaF2_19   0.00100   0.00000  -0.00100</a:t>
            </a:r>
          </a:p>
          <a:p>
            <a:r>
              <a:rPr lang="en-US" sz="1100" dirty="0"/>
              <a:t>CaF2_20  -0.00100   0.00000   0.00100</a:t>
            </a:r>
          </a:p>
          <a:p>
            <a:r>
              <a:rPr lang="en-US" sz="1100" dirty="0"/>
              <a:t>CaF2_21  -0.00100   0.00000  -0.00100</a:t>
            </a:r>
          </a:p>
          <a:p>
            <a:r>
              <a:rPr lang="en-US" sz="1100" dirty="0"/>
              <a:t>CaF2_22   0.00000   0.00100   0.00100</a:t>
            </a:r>
          </a:p>
          <a:p>
            <a:r>
              <a:rPr lang="en-US" sz="1100" dirty="0"/>
              <a:t>CaF2_23   0.00000   0.00100  -0.00100</a:t>
            </a:r>
          </a:p>
          <a:p>
            <a:r>
              <a:rPr lang="en-US" sz="1100" dirty="0"/>
              <a:t>CaF2_24   0.00000  -0.00100   0.00100</a:t>
            </a:r>
          </a:p>
          <a:p>
            <a:r>
              <a:rPr lang="en-US" sz="1100" dirty="0"/>
              <a:t>CaF2_25   0.00000  -0.00100  -0.00100</a:t>
            </a:r>
          </a:p>
        </p:txBody>
      </p:sp>
    </p:spTree>
    <p:extLst>
      <p:ext uri="{BB962C8B-B14F-4D97-AF65-F5344CB8AC3E}">
        <p14:creationId xmlns:p14="http://schemas.microsoft.com/office/powerpoint/2010/main" val="49894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Vibrational Spectroscopy</a:t>
            </a:r>
            <a:endParaRPr lang="en-US" dirty="0"/>
          </a:p>
        </p:txBody>
      </p:sp>
      <p:sp>
        <p:nvSpPr>
          <p:cNvPr id="3" name="Content Placeholder 2"/>
          <p:cNvSpPr>
            <a:spLocks noGrp="1"/>
          </p:cNvSpPr>
          <p:nvPr>
            <p:ph sz="half" idx="1"/>
          </p:nvPr>
        </p:nvSpPr>
        <p:spPr/>
        <p:txBody>
          <a:bodyPr>
            <a:normAutofit/>
          </a:bodyPr>
          <a:lstStyle/>
          <a:p>
            <a:pPr marL="0" indent="0">
              <a:buNone/>
            </a:pPr>
            <a:r>
              <a:rPr lang="en-US" sz="2400" u="sng" dirty="0" smtClean="0"/>
              <a:t>Infrared (IR) Spectroscopy</a:t>
            </a:r>
          </a:p>
          <a:p>
            <a:r>
              <a:rPr lang="en-US" sz="2400" dirty="0" smtClean="0"/>
              <a:t>Light is absorbed</a:t>
            </a:r>
          </a:p>
          <a:p>
            <a:r>
              <a:rPr lang="en-US" sz="2400" dirty="0" smtClean="0"/>
              <a:t>Change in dipole moment</a:t>
            </a:r>
          </a:p>
          <a:p>
            <a:pPr marL="0" indent="0">
              <a:buNone/>
            </a:pPr>
            <a:r>
              <a:rPr lang="en-US" sz="2400" u="sng" dirty="0" smtClean="0"/>
              <a:t>Raman Spectroscopy</a:t>
            </a:r>
          </a:p>
          <a:p>
            <a:r>
              <a:rPr lang="en-US" sz="2400" dirty="0" smtClean="0"/>
              <a:t>Light is scattered</a:t>
            </a:r>
          </a:p>
          <a:p>
            <a:r>
              <a:rPr lang="en-US" sz="2400" dirty="0" smtClean="0"/>
              <a:t>Change in polarizability</a:t>
            </a:r>
          </a:p>
          <a:p>
            <a:pPr marL="0" indent="0">
              <a:buNone/>
            </a:pPr>
            <a:endParaRPr lang="en-US" sz="2400" dirty="0" smtClean="0"/>
          </a:p>
          <a:p>
            <a:pPr marL="0" indent="0">
              <a:buNone/>
            </a:pPr>
            <a:endParaRPr lang="en-US" sz="2400" dirty="0"/>
          </a:p>
        </p:txBody>
      </p:sp>
      <p:sp>
        <p:nvSpPr>
          <p:cNvPr id="5" name="Slide Number Placeholder 4"/>
          <p:cNvSpPr>
            <a:spLocks noGrp="1"/>
          </p:cNvSpPr>
          <p:nvPr>
            <p:ph type="sldNum" sz="quarter" idx="12"/>
          </p:nvPr>
        </p:nvSpPr>
        <p:spPr/>
        <p:txBody>
          <a:bodyPr/>
          <a:lstStyle/>
          <a:p>
            <a:fld id="{8138E7E7-3427-4D12-AD17-2B2002F9D26E}" type="slidenum">
              <a:rPr lang="en-US" smtClean="0"/>
              <a:t>3</a:t>
            </a:fld>
            <a:endParaRPr lang="en-US"/>
          </a:p>
        </p:txBody>
      </p:sp>
      <p:pic>
        <p:nvPicPr>
          <p:cNvPr id="2050" name="Picture 2" descr="http://upload.wikimedia.org/wikipedia/commons/thumb/4/41/Raman_energy_levels.svg/350px-Raman_energy_levels.sv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41415" y="1817499"/>
            <a:ext cx="4033071" cy="30881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14850" y="4938829"/>
            <a:ext cx="3812765" cy="507831"/>
          </a:xfrm>
          <a:prstGeom prst="rect">
            <a:avLst/>
          </a:prstGeom>
        </p:spPr>
        <p:txBody>
          <a:bodyPr wrap="square">
            <a:spAutoFit/>
          </a:bodyPr>
          <a:lstStyle/>
          <a:p>
            <a:r>
              <a:rPr lang="en-US" sz="1350" dirty="0"/>
              <a:t>Energy-level diagram showing the states involved in Raman signal. [2]</a:t>
            </a:r>
          </a:p>
        </p:txBody>
      </p:sp>
      <p:sp>
        <p:nvSpPr>
          <p:cNvPr id="11" name="Rectangle 10"/>
          <p:cNvSpPr/>
          <p:nvPr/>
        </p:nvSpPr>
        <p:spPr>
          <a:xfrm>
            <a:off x="190500" y="5565227"/>
            <a:ext cx="7496175" cy="276999"/>
          </a:xfrm>
          <a:prstGeom prst="rect">
            <a:avLst/>
          </a:prstGeom>
        </p:spPr>
        <p:txBody>
          <a:bodyPr wrap="square">
            <a:spAutoFit/>
          </a:bodyPr>
          <a:lstStyle/>
          <a:p>
            <a:r>
              <a:rPr lang="en-US" sz="1000" dirty="0"/>
              <a:t>[2] </a:t>
            </a:r>
            <a:r>
              <a:rPr lang="en-US" sz="1200" dirty="0"/>
              <a:t>Wikipedia</a:t>
            </a:r>
            <a:r>
              <a:rPr lang="en-US" sz="1000" dirty="0"/>
              <a:t>.  “Raman spectroscopy.” </a:t>
            </a:r>
            <a:r>
              <a:rPr lang="en-US" sz="1000" dirty="0">
                <a:hlinkClick r:id="rId3"/>
              </a:rPr>
              <a:t>http://en.wikipedia.org/wiki/Raman_spectroscopy</a:t>
            </a:r>
            <a:r>
              <a:rPr lang="en-US" sz="1000" dirty="0"/>
              <a:t>.  Accessed June 11, 2014.</a:t>
            </a:r>
          </a:p>
        </p:txBody>
      </p:sp>
    </p:spTree>
    <p:extLst>
      <p:ext uri="{BB962C8B-B14F-4D97-AF65-F5344CB8AC3E}">
        <p14:creationId xmlns:p14="http://schemas.microsoft.com/office/powerpoint/2010/main" val="1140825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Raman Characterization of UO</a:t>
            </a:r>
            <a:r>
              <a:rPr lang="en-US" baseline="-25000" dirty="0" smtClean="0"/>
              <a:t>2</a:t>
            </a:r>
            <a:r>
              <a:rPr lang="en-US" dirty="0" smtClean="0"/>
              <a:t> defects</a:t>
            </a:r>
            <a:endParaRPr lang="en-US" dirty="0"/>
          </a:p>
        </p:txBody>
      </p:sp>
      <p:sp>
        <p:nvSpPr>
          <p:cNvPr id="7" name="Content Placeholder 6"/>
          <p:cNvSpPr>
            <a:spLocks noGrp="1"/>
          </p:cNvSpPr>
          <p:nvPr>
            <p:ph sz="half" idx="2"/>
          </p:nvPr>
        </p:nvSpPr>
        <p:spPr>
          <a:xfrm>
            <a:off x="4097949" y="1313914"/>
            <a:ext cx="4038600" cy="4525963"/>
          </a:xfrm>
        </p:spPr>
        <p:txBody>
          <a:bodyPr/>
          <a:lstStyle/>
          <a:p>
            <a:pPr marL="0" indent="0">
              <a:buNone/>
            </a:pPr>
            <a:r>
              <a:rPr lang="en-US" sz="2000" dirty="0" smtClean="0"/>
              <a:t>Irradiation-induced defects[3]</a:t>
            </a:r>
          </a:p>
          <a:p>
            <a:r>
              <a:rPr lang="en-US" sz="2000" dirty="0" smtClean="0"/>
              <a:t>25 MeV He ions</a:t>
            </a:r>
            <a:endParaRPr lang="en-US" dirty="0"/>
          </a:p>
          <a:p>
            <a:r>
              <a:rPr lang="en-US" sz="2000" dirty="0" smtClean="0"/>
              <a:t>U1, U2, U3 compared to U</a:t>
            </a:r>
            <a:r>
              <a:rPr lang="en-US" sz="2000" baseline="-25000" dirty="0" smtClean="0"/>
              <a:t>4</a:t>
            </a:r>
            <a:r>
              <a:rPr lang="en-US" sz="2000" dirty="0" smtClean="0"/>
              <a:t>O</a:t>
            </a:r>
            <a:r>
              <a:rPr lang="en-US" sz="2000" baseline="-25000" dirty="0" smtClean="0"/>
              <a:t>9</a:t>
            </a:r>
          </a:p>
          <a:p>
            <a:r>
              <a:rPr lang="en-US" sz="2000" dirty="0" smtClean="0"/>
              <a:t>Proposed to correspond to</a:t>
            </a:r>
          </a:p>
          <a:p>
            <a:pPr lvl="1"/>
            <a:r>
              <a:rPr lang="en-US" sz="1600" dirty="0" smtClean="0"/>
              <a:t>O vacancies</a:t>
            </a:r>
          </a:p>
          <a:p>
            <a:pPr lvl="1"/>
            <a:r>
              <a:rPr lang="en-US" sz="1600" dirty="0" smtClean="0"/>
              <a:t>O interstitials</a:t>
            </a:r>
          </a:p>
          <a:p>
            <a:pPr marL="0" indent="0">
              <a:buNone/>
            </a:pPr>
            <a:endParaRPr lang="en-US" sz="2000" dirty="0" smtClean="0"/>
          </a:p>
          <a:p>
            <a:pPr marL="0" indent="0">
              <a:buNone/>
            </a:pPr>
            <a:r>
              <a:rPr lang="en-US" sz="2000" i="1" u="sng" dirty="0" smtClean="0"/>
              <a:t>Changes in Raman Spectrum should be interpreted by symmetry breaking arguments</a:t>
            </a:r>
          </a:p>
          <a:p>
            <a:endParaRPr lang="en-US" dirty="0" smtClean="0"/>
          </a:p>
          <a:p>
            <a:endParaRPr lang="en-US" dirty="0"/>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4</a:t>
            </a:fld>
            <a:endParaRPr lang="en-US"/>
          </a:p>
        </p:txBody>
      </p:sp>
      <p:sp>
        <p:nvSpPr>
          <p:cNvPr id="8" name="TextBox 7"/>
          <p:cNvSpPr txBox="1"/>
          <p:nvPr/>
        </p:nvSpPr>
        <p:spPr>
          <a:xfrm>
            <a:off x="263118" y="5842288"/>
            <a:ext cx="4327980" cy="276999"/>
          </a:xfrm>
          <a:prstGeom prst="rect">
            <a:avLst/>
          </a:prstGeom>
          <a:noFill/>
        </p:spPr>
        <p:txBody>
          <a:bodyPr wrap="none" rtlCol="0">
            <a:spAutoFit/>
          </a:bodyPr>
          <a:lstStyle/>
          <a:p>
            <a:r>
              <a:rPr lang="en-US" sz="1200" dirty="0" smtClean="0"/>
              <a:t>[3] </a:t>
            </a:r>
            <a:r>
              <a:rPr lang="en-US" sz="1200" dirty="0" err="1" smtClean="0"/>
              <a:t>Guimbretiere</a:t>
            </a:r>
            <a:r>
              <a:rPr lang="en-US" sz="1200" dirty="0" smtClean="0"/>
              <a:t>, et al.  Appl. Phys. Lett. </a:t>
            </a:r>
            <a:r>
              <a:rPr lang="en-US" sz="1200" dirty="0"/>
              <a:t>103, 251914 (2012) </a:t>
            </a:r>
          </a:p>
        </p:txBody>
      </p:sp>
      <p:pic>
        <p:nvPicPr>
          <p:cNvPr id="10" name="Content Placeholder 9"/>
          <p:cNvPicPr>
            <a:picLocks noGrp="1" noChangeAspect="1"/>
          </p:cNvPicPr>
          <p:nvPr>
            <p:ph sz="half" idx="1"/>
          </p:nvPr>
        </p:nvPicPr>
        <p:blipFill>
          <a:blip r:embed="rId2"/>
          <a:stretch>
            <a:fillRect/>
          </a:stretch>
        </p:blipFill>
        <p:spPr>
          <a:xfrm>
            <a:off x="457200" y="1236473"/>
            <a:ext cx="3640749" cy="4493537"/>
          </a:xfrm>
          <a:prstGeom prst="rect">
            <a:avLst/>
          </a:prstGeom>
        </p:spPr>
      </p:pic>
    </p:spTree>
    <p:extLst>
      <p:ext uri="{BB962C8B-B14F-4D97-AF65-F5344CB8AC3E}">
        <p14:creationId xmlns:p14="http://schemas.microsoft.com/office/powerpoint/2010/main" val="3676412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Raman Spectra Simulation Strategy</a:t>
            </a:r>
            <a:endParaRPr lang="en-US" dirty="0"/>
          </a:p>
        </p:txBody>
      </p:sp>
      <p:sp>
        <p:nvSpPr>
          <p:cNvPr id="31" name="Slide Number Placeholder 30"/>
          <p:cNvSpPr>
            <a:spLocks noGrp="1"/>
          </p:cNvSpPr>
          <p:nvPr>
            <p:ph type="sldNum" sz="quarter" idx="12"/>
          </p:nvPr>
        </p:nvSpPr>
        <p:spPr/>
        <p:txBody>
          <a:bodyPr/>
          <a:lstStyle/>
          <a:p>
            <a:fld id="{8138E7E7-3427-4D12-AD17-2B2002F9D26E}" type="slidenum">
              <a:rPr lang="en-US" smtClean="0"/>
              <a:t>5</a:t>
            </a:fld>
            <a:endParaRPr lang="en-US"/>
          </a:p>
        </p:txBody>
      </p:sp>
      <p:pic>
        <p:nvPicPr>
          <p:cNvPr id="6" name="Picture 5"/>
          <p:cNvPicPr>
            <a:picLocks noChangeAspect="1"/>
          </p:cNvPicPr>
          <p:nvPr/>
        </p:nvPicPr>
        <p:blipFill>
          <a:blip r:embed="rId3"/>
          <a:stretch>
            <a:fillRect/>
          </a:stretch>
        </p:blipFill>
        <p:spPr>
          <a:xfrm>
            <a:off x="539252" y="1893795"/>
            <a:ext cx="4831091" cy="745977"/>
          </a:xfrm>
          <a:prstGeom prst="rect">
            <a:avLst/>
          </a:prstGeom>
        </p:spPr>
      </p:pic>
      <p:sp>
        <p:nvSpPr>
          <p:cNvPr id="7" name="Rectangle 6"/>
          <p:cNvSpPr/>
          <p:nvPr/>
        </p:nvSpPr>
        <p:spPr>
          <a:xfrm>
            <a:off x="3227653" y="1911369"/>
            <a:ext cx="2142689" cy="650426"/>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3650567" y="2851658"/>
            <a:ext cx="4378569" cy="715581"/>
          </a:xfrm>
          <a:prstGeom prst="rect">
            <a:avLst/>
          </a:prstGeom>
          <a:noFill/>
          <a:ln w="38100">
            <a:solidFill>
              <a:schemeClr val="accent1">
                <a:lumMod val="75000"/>
              </a:schemeClr>
            </a:solidFill>
          </a:ln>
        </p:spPr>
        <p:txBody>
          <a:bodyPr wrap="square" rtlCol="0">
            <a:spAutoFit/>
          </a:bodyPr>
          <a:lstStyle/>
          <a:p>
            <a:pPr marL="214313" indent="-214313">
              <a:buFont typeface="Arial" panose="020B0604020202020204" pitchFamily="34" charset="0"/>
              <a:buChar char="•"/>
            </a:pPr>
            <a:r>
              <a:rPr lang="en-US" sz="1350" dirty="0"/>
              <a:t>Eigenvalues and Eigenvectors of dynamical matrix</a:t>
            </a:r>
          </a:p>
          <a:p>
            <a:pPr marL="214313" indent="-214313">
              <a:buFont typeface="Arial" panose="020B0604020202020204" pitchFamily="34" charset="0"/>
              <a:buChar char="•"/>
            </a:pPr>
            <a:r>
              <a:rPr lang="en-US" sz="1350" dirty="0"/>
              <a:t>From calculation of </a:t>
            </a:r>
            <a:r>
              <a:rPr lang="en-US" sz="1350" b="1" dirty="0"/>
              <a:t>phonon density of </a:t>
            </a:r>
            <a:r>
              <a:rPr lang="en-US" sz="1350" b="1" dirty="0" smtClean="0"/>
              <a:t>states</a:t>
            </a:r>
            <a:r>
              <a:rPr lang="en-US" sz="1350" dirty="0" smtClean="0"/>
              <a:t>[5]</a:t>
            </a:r>
            <a:endParaRPr lang="en-US" sz="1350" dirty="0"/>
          </a:p>
          <a:p>
            <a:pPr marL="214313" indent="-214313">
              <a:buFont typeface="Arial" panose="020B0604020202020204" pitchFamily="34" charset="0"/>
              <a:buChar char="•"/>
            </a:pPr>
            <a:r>
              <a:rPr lang="en-US" sz="1350" dirty="0"/>
              <a:t>Calculated using </a:t>
            </a:r>
            <a:r>
              <a:rPr lang="en-US" sz="1350" b="1" dirty="0"/>
              <a:t>lattice dynamics</a:t>
            </a:r>
            <a:endParaRPr lang="en-US" sz="1350" dirty="0"/>
          </a:p>
        </p:txBody>
      </p:sp>
      <p:cxnSp>
        <p:nvCxnSpPr>
          <p:cNvPr id="12" name="Elbow Connector 11"/>
          <p:cNvCxnSpPr>
            <a:endCxn id="8" idx="1"/>
          </p:cNvCxnSpPr>
          <p:nvPr/>
        </p:nvCxnSpPr>
        <p:spPr>
          <a:xfrm rot="16200000" flipH="1">
            <a:off x="3226507" y="2785388"/>
            <a:ext cx="647655" cy="200466"/>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68958" y="1911370"/>
            <a:ext cx="1074707" cy="650426"/>
          </a:xfrm>
          <a:prstGeom prst="rect">
            <a:avLst/>
          </a:prstGeom>
          <a:noFill/>
          <a:ln w="38100">
            <a:solidFill>
              <a:srgbClr val="EA8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3650567" y="3715555"/>
            <a:ext cx="4378569" cy="928468"/>
          </a:xfrm>
          <a:prstGeom prst="rect">
            <a:avLst/>
          </a:prstGeom>
          <a:noFill/>
          <a:ln w="38100">
            <a:solidFill>
              <a:srgbClr val="EA8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3661115" y="3747206"/>
            <a:ext cx="4600135" cy="923330"/>
          </a:xfrm>
          <a:prstGeom prst="rect">
            <a:avLst/>
          </a:prstGeom>
          <a:noFill/>
        </p:spPr>
        <p:txBody>
          <a:bodyPr wrap="square" rtlCol="0">
            <a:spAutoFit/>
          </a:bodyPr>
          <a:lstStyle/>
          <a:p>
            <a:pPr marL="214313" indent="-214313">
              <a:buFont typeface="Arial" panose="020B0604020202020204" pitchFamily="34" charset="0"/>
              <a:buChar char="•"/>
            </a:pPr>
            <a:r>
              <a:rPr lang="en-US" sz="1350" dirty="0"/>
              <a:t>Numerical derivatives of 3</a:t>
            </a:r>
            <a:r>
              <a:rPr lang="en-US" sz="1350" baseline="30000" dirty="0"/>
              <a:t>rd</a:t>
            </a:r>
            <a:r>
              <a:rPr lang="en-US" sz="1350" dirty="0"/>
              <a:t> Order Polarization tensor</a:t>
            </a:r>
          </a:p>
          <a:p>
            <a:pPr marL="214313" indent="-214313">
              <a:buFont typeface="Arial" panose="020B0604020202020204" pitchFamily="34" charset="0"/>
              <a:buChar char="•"/>
            </a:pPr>
            <a:r>
              <a:rPr lang="en-US" sz="1350" dirty="0"/>
              <a:t>Calculated from </a:t>
            </a:r>
            <a:r>
              <a:rPr lang="en-US" sz="1350" b="1" dirty="0"/>
              <a:t>modern theory of </a:t>
            </a:r>
            <a:r>
              <a:rPr lang="en-US" sz="1350" b="1" dirty="0" smtClean="0"/>
              <a:t>polarization</a:t>
            </a:r>
            <a:r>
              <a:rPr lang="en-US" sz="1350" dirty="0" smtClean="0"/>
              <a:t>[6]</a:t>
            </a:r>
            <a:endParaRPr lang="en-US" sz="1350" dirty="0"/>
          </a:p>
          <a:p>
            <a:pPr marL="214313" indent="-214313">
              <a:buFont typeface="Arial" panose="020B0604020202020204" pitchFamily="34" charset="0"/>
              <a:buChar char="•"/>
            </a:pPr>
            <a:r>
              <a:rPr lang="en-US" sz="1350" dirty="0"/>
              <a:t>Calculated from </a:t>
            </a:r>
            <a:r>
              <a:rPr lang="en-US" sz="1350" b="1" dirty="0"/>
              <a:t>density functional theory </a:t>
            </a:r>
            <a:r>
              <a:rPr lang="en-US" sz="1350" dirty="0"/>
              <a:t>methods</a:t>
            </a:r>
          </a:p>
          <a:p>
            <a:pPr marL="214313" indent="-214313">
              <a:buFont typeface="Arial" panose="020B0604020202020204" pitchFamily="34" charset="0"/>
              <a:buChar char="•"/>
            </a:pPr>
            <a:endParaRPr lang="en-US" sz="1350" dirty="0"/>
          </a:p>
        </p:txBody>
      </p:sp>
      <p:cxnSp>
        <p:nvCxnSpPr>
          <p:cNvPr id="18" name="Elbow Connector 17"/>
          <p:cNvCxnSpPr>
            <a:endCxn id="15" idx="1"/>
          </p:cNvCxnSpPr>
          <p:nvPr/>
        </p:nvCxnSpPr>
        <p:spPr>
          <a:xfrm>
            <a:off x="2004647" y="2566457"/>
            <a:ext cx="1645920" cy="1613333"/>
          </a:xfrm>
          <a:prstGeom prst="bentConnector3">
            <a:avLst>
              <a:gd name="adj1" fmla="val 26282"/>
            </a:avLst>
          </a:prstGeom>
          <a:ln w="38100">
            <a:solidFill>
              <a:srgbClr val="EA8016"/>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39254" y="1911370"/>
            <a:ext cx="558026" cy="65508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p:cNvSpPr txBox="1"/>
          <p:nvPr/>
        </p:nvSpPr>
        <p:spPr>
          <a:xfrm>
            <a:off x="1097280" y="1517983"/>
            <a:ext cx="3502882" cy="300082"/>
          </a:xfrm>
          <a:prstGeom prst="rect">
            <a:avLst/>
          </a:prstGeom>
          <a:noFill/>
          <a:ln w="38100">
            <a:solidFill>
              <a:srgbClr val="C00000"/>
            </a:solidFill>
          </a:ln>
        </p:spPr>
        <p:txBody>
          <a:bodyPr wrap="none" rtlCol="0">
            <a:spAutoFit/>
          </a:bodyPr>
          <a:lstStyle/>
          <a:p>
            <a:r>
              <a:rPr lang="en-US" sz="1350" dirty="0"/>
              <a:t>Intensity gives height of the Raman </a:t>
            </a:r>
            <a:r>
              <a:rPr lang="en-US" sz="1350" dirty="0" smtClean="0"/>
              <a:t>peak[4]</a:t>
            </a:r>
            <a:endParaRPr lang="en-US" sz="1350" dirty="0"/>
          </a:p>
        </p:txBody>
      </p:sp>
      <p:cxnSp>
        <p:nvCxnSpPr>
          <p:cNvPr id="28" name="Elbow Connector 27"/>
          <p:cNvCxnSpPr>
            <a:stCxn id="25" idx="0"/>
            <a:endCxn id="26" idx="1"/>
          </p:cNvCxnSpPr>
          <p:nvPr/>
        </p:nvCxnSpPr>
        <p:spPr>
          <a:xfrm rot="5400000" flipH="1" flipV="1">
            <a:off x="836100" y="1650191"/>
            <a:ext cx="243346" cy="279013"/>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241" y="5176393"/>
            <a:ext cx="8870926" cy="646331"/>
          </a:xfrm>
          <a:prstGeom prst="rect">
            <a:avLst/>
          </a:prstGeom>
          <a:noFill/>
        </p:spPr>
        <p:txBody>
          <a:bodyPr wrap="square" rtlCol="0">
            <a:spAutoFit/>
          </a:bodyPr>
          <a:lstStyle/>
          <a:p>
            <a:r>
              <a:rPr lang="en-US" sz="1200" dirty="0" smtClean="0"/>
              <a:t>[4] </a:t>
            </a:r>
            <a:r>
              <a:rPr lang="en-US" sz="1200" dirty="0"/>
              <a:t>Wood, RF. "Lattice Dynamics and Related Properties of Point Defects." </a:t>
            </a:r>
            <a:r>
              <a:rPr lang="en-US" sz="1200" i="1" dirty="0"/>
              <a:t>Vibrational Properties of Solids</a:t>
            </a:r>
            <a:r>
              <a:rPr lang="en-US" sz="1200" dirty="0"/>
              <a:t> 15 (1976): 119-162.</a:t>
            </a:r>
          </a:p>
          <a:p>
            <a:r>
              <a:rPr lang="en-US" sz="1200" dirty="0" smtClean="0"/>
              <a:t>[</a:t>
            </a:r>
            <a:r>
              <a:rPr lang="en-US" sz="1200" dirty="0"/>
              <a:t>5</a:t>
            </a:r>
            <a:r>
              <a:rPr lang="en-US" sz="1200" dirty="0" smtClean="0"/>
              <a:t>] </a:t>
            </a:r>
            <a:r>
              <a:rPr lang="en-US" sz="1200" dirty="0"/>
              <a:t>Born, Max, and Kun Huang. </a:t>
            </a:r>
            <a:r>
              <a:rPr lang="en-US" sz="1200" i="1" dirty="0"/>
              <a:t>Dynamical theory of crystal lattices</a:t>
            </a:r>
            <a:r>
              <a:rPr lang="en-US" sz="1200" dirty="0"/>
              <a:t>. Vol. 188. Oxford: Clarendon Press (1954).</a:t>
            </a:r>
          </a:p>
          <a:p>
            <a:r>
              <a:rPr lang="en-US" sz="1200" dirty="0" smtClean="0"/>
              <a:t>[6] </a:t>
            </a:r>
            <a:r>
              <a:rPr lang="en-US" sz="1200" dirty="0"/>
              <a:t>King-Smith, R. D., and David Vanderbilt. "Theory of polarization of crystalline solids." </a:t>
            </a:r>
            <a:r>
              <a:rPr lang="en-US" sz="1200" i="1" dirty="0"/>
              <a:t>Physical Review B</a:t>
            </a:r>
            <a:r>
              <a:rPr lang="en-US" sz="1200" dirty="0"/>
              <a:t> 47.3 (1993): 1651.</a:t>
            </a:r>
          </a:p>
        </p:txBody>
      </p:sp>
    </p:spTree>
    <p:extLst>
      <p:ext uri="{BB962C8B-B14F-4D97-AF65-F5344CB8AC3E}">
        <p14:creationId xmlns:p14="http://schemas.microsoft.com/office/powerpoint/2010/main" val="54900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3091217" y="1377282"/>
            <a:ext cx="2497541" cy="1624087"/>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t>DFT with EFIELD</a:t>
            </a:r>
            <a:endParaRPr lang="en-US" dirty="0"/>
          </a:p>
        </p:txBody>
      </p:sp>
      <p:sp>
        <p:nvSpPr>
          <p:cNvPr id="13" name="Rounded Rectangle 12"/>
          <p:cNvSpPr/>
          <p:nvPr/>
        </p:nvSpPr>
        <p:spPr>
          <a:xfrm>
            <a:off x="3786116" y="2217766"/>
            <a:ext cx="1512627" cy="6960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Process Flowchart</a:t>
            </a:r>
            <a:endParaRPr lang="en-US" dirty="0"/>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6</a:t>
            </a:fld>
            <a:endParaRPr lang="en-US"/>
          </a:p>
        </p:txBody>
      </p:sp>
      <p:sp>
        <p:nvSpPr>
          <p:cNvPr id="6" name="Rounded Rectangle 5"/>
          <p:cNvSpPr/>
          <p:nvPr/>
        </p:nvSpPr>
        <p:spPr>
          <a:xfrm>
            <a:off x="457200" y="2073489"/>
            <a:ext cx="1992573" cy="1529520"/>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t>Ionic Relaxation</a:t>
            </a:r>
            <a:endParaRPr lang="en-US" dirty="0"/>
          </a:p>
        </p:txBody>
      </p:sp>
      <p:sp>
        <p:nvSpPr>
          <p:cNvPr id="8" name="Rounded Rectangle 7"/>
          <p:cNvSpPr/>
          <p:nvPr/>
        </p:nvSpPr>
        <p:spPr>
          <a:xfrm>
            <a:off x="3071884" y="3173104"/>
            <a:ext cx="2497541" cy="1624087"/>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t>Phonon Calculations</a:t>
            </a:r>
            <a:endParaRPr lang="en-US" dirty="0"/>
          </a:p>
        </p:txBody>
      </p:sp>
      <p:sp>
        <p:nvSpPr>
          <p:cNvPr id="12" name="Rounded Rectangle 11"/>
          <p:cNvSpPr/>
          <p:nvPr/>
        </p:nvSpPr>
        <p:spPr>
          <a:xfrm>
            <a:off x="3633716" y="2065366"/>
            <a:ext cx="1512627" cy="6960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ounded Rectangle 10"/>
          <p:cNvSpPr/>
          <p:nvPr/>
        </p:nvSpPr>
        <p:spPr>
          <a:xfrm>
            <a:off x="3481316" y="1912966"/>
            <a:ext cx="1512627" cy="6960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Interatomic forces</a:t>
            </a:r>
            <a:endParaRPr lang="en-US" dirty="0"/>
          </a:p>
        </p:txBody>
      </p:sp>
      <p:sp>
        <p:nvSpPr>
          <p:cNvPr id="15" name="Rounded Rectangle 14"/>
          <p:cNvSpPr/>
          <p:nvPr/>
        </p:nvSpPr>
        <p:spPr>
          <a:xfrm>
            <a:off x="3335741" y="3688310"/>
            <a:ext cx="2008495" cy="9269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Phonon Frequencies and Modes</a:t>
            </a:r>
            <a:endParaRPr lang="en-US" sz="1400" dirty="0"/>
          </a:p>
        </p:txBody>
      </p:sp>
      <p:sp>
        <p:nvSpPr>
          <p:cNvPr id="16" name="Rounded Rectangle 15"/>
          <p:cNvSpPr/>
          <p:nvPr/>
        </p:nvSpPr>
        <p:spPr>
          <a:xfrm>
            <a:off x="593678" y="2541327"/>
            <a:ext cx="1726441" cy="9269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Relaxed atomic positions</a:t>
            </a:r>
            <a:endParaRPr lang="en-US" sz="1400" dirty="0"/>
          </a:p>
        </p:txBody>
      </p:sp>
      <p:cxnSp>
        <p:nvCxnSpPr>
          <p:cNvPr id="18" name="Elbow Connector 17"/>
          <p:cNvCxnSpPr>
            <a:stCxn id="6" idx="3"/>
            <a:endCxn id="8" idx="1"/>
          </p:cNvCxnSpPr>
          <p:nvPr/>
        </p:nvCxnSpPr>
        <p:spPr>
          <a:xfrm>
            <a:off x="2449773" y="2838249"/>
            <a:ext cx="622111" cy="11468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6" idx="3"/>
            <a:endCxn id="19" idx="1"/>
          </p:cNvCxnSpPr>
          <p:nvPr/>
        </p:nvCxnSpPr>
        <p:spPr>
          <a:xfrm flipV="1">
            <a:off x="2449773" y="2189326"/>
            <a:ext cx="641444" cy="64892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6103962" y="585715"/>
            <a:ext cx="2388358" cy="5254162"/>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t>Calculate Raman Signature</a:t>
            </a:r>
            <a:endParaRPr lang="en-US" dirty="0"/>
          </a:p>
        </p:txBody>
      </p:sp>
      <p:sp>
        <p:nvSpPr>
          <p:cNvPr id="25" name="Rounded Rectangle 24"/>
          <p:cNvSpPr/>
          <p:nvPr/>
        </p:nvSpPr>
        <p:spPr>
          <a:xfrm>
            <a:off x="6332560" y="1702552"/>
            <a:ext cx="2005749" cy="9849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Get Raman Tensor</a:t>
            </a:r>
            <a:endParaRPr lang="en-US" sz="1400" dirty="0"/>
          </a:p>
        </p:txBody>
      </p:sp>
      <p:sp>
        <p:nvSpPr>
          <p:cNvPr id="26" name="Rounded Rectangle 25"/>
          <p:cNvSpPr/>
          <p:nvPr/>
        </p:nvSpPr>
        <p:spPr>
          <a:xfrm>
            <a:off x="6332560" y="3756550"/>
            <a:ext cx="1999398" cy="4560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Get Raman Intensity</a:t>
            </a:r>
            <a:endParaRPr lang="en-US" sz="1400" dirty="0"/>
          </a:p>
        </p:txBody>
      </p:sp>
      <p:sp>
        <p:nvSpPr>
          <p:cNvPr id="29" name="Rounded Rectangle 28"/>
          <p:cNvSpPr/>
          <p:nvPr/>
        </p:nvSpPr>
        <p:spPr>
          <a:xfrm>
            <a:off x="6332560" y="4713614"/>
            <a:ext cx="1999398" cy="7725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Determine Raman Signature</a:t>
            </a:r>
            <a:endParaRPr lang="en-US" sz="1400" dirty="0"/>
          </a:p>
        </p:txBody>
      </p:sp>
      <p:cxnSp>
        <p:nvCxnSpPr>
          <p:cNvPr id="35" name="Elbow Connector 34"/>
          <p:cNvCxnSpPr>
            <a:stCxn id="19" idx="3"/>
            <a:endCxn id="25" idx="1"/>
          </p:cNvCxnSpPr>
          <p:nvPr/>
        </p:nvCxnSpPr>
        <p:spPr>
          <a:xfrm>
            <a:off x="5588758" y="2189326"/>
            <a:ext cx="743802" cy="568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8" idx="3"/>
            <a:endCxn id="26" idx="1"/>
          </p:cNvCxnSpPr>
          <p:nvPr/>
        </p:nvCxnSpPr>
        <p:spPr>
          <a:xfrm flipV="1">
            <a:off x="5569425" y="3984584"/>
            <a:ext cx="763135" cy="56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25" idx="2"/>
            <a:endCxn id="26" idx="0"/>
          </p:cNvCxnSpPr>
          <p:nvPr/>
        </p:nvCxnSpPr>
        <p:spPr>
          <a:xfrm rot="5400000">
            <a:off x="6799305" y="3220419"/>
            <a:ext cx="1069085" cy="317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6" idx="2"/>
            <a:endCxn id="29" idx="0"/>
          </p:cNvCxnSpPr>
          <p:nvPr/>
        </p:nvCxnSpPr>
        <p:spPr>
          <a:xfrm rot="5400000">
            <a:off x="7081761" y="4463116"/>
            <a:ext cx="500996"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260340" y="5636223"/>
            <a:ext cx="5328418" cy="276999"/>
          </a:xfrm>
          <a:prstGeom prst="rect">
            <a:avLst/>
          </a:prstGeom>
        </p:spPr>
        <p:txBody>
          <a:bodyPr wrap="square">
            <a:spAutoFit/>
          </a:bodyPr>
          <a:lstStyle/>
          <a:p>
            <a:r>
              <a:rPr lang="en-US" sz="1200" dirty="0" smtClean="0"/>
              <a:t>[</a:t>
            </a:r>
            <a:r>
              <a:rPr lang="en-US" sz="1200" dirty="0"/>
              <a:t>7</a:t>
            </a:r>
            <a:r>
              <a:rPr lang="en-US" sz="1200" dirty="0" smtClean="0"/>
              <a:t>] Umari et al, Diamond </a:t>
            </a:r>
            <a:r>
              <a:rPr lang="en-US" sz="1200" dirty="0"/>
              <a:t>and related materials 14.8 (2005): 1255-126</a:t>
            </a:r>
          </a:p>
        </p:txBody>
      </p:sp>
    </p:spTree>
    <p:extLst>
      <p:ext uri="{BB962C8B-B14F-4D97-AF65-F5344CB8AC3E}">
        <p14:creationId xmlns:p14="http://schemas.microsoft.com/office/powerpoint/2010/main" val="1620253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Calcium fluorite</a:t>
            </a:r>
          </a:p>
          <a:p>
            <a:pPr lvl="1"/>
            <a:r>
              <a:rPr lang="en-US" dirty="0" smtClean="0"/>
              <a:t>Same fluorite structure as UO</a:t>
            </a:r>
            <a:r>
              <a:rPr lang="en-US" baseline="-25000" dirty="0" smtClean="0"/>
              <a:t>2</a:t>
            </a:r>
          </a:p>
          <a:p>
            <a:pPr lvl="1"/>
            <a:r>
              <a:rPr lang="en-US" dirty="0" smtClean="0"/>
              <a:t>Simpler electronic structure</a:t>
            </a:r>
            <a:endParaRPr lang="en-US" dirty="0"/>
          </a:p>
          <a:p>
            <a:r>
              <a:rPr lang="en-US" dirty="0" smtClean="0"/>
              <a:t>Structures</a:t>
            </a:r>
          </a:p>
          <a:p>
            <a:pPr lvl="1"/>
            <a:r>
              <a:rPr lang="en-US" dirty="0" smtClean="0"/>
              <a:t>CaF</a:t>
            </a:r>
            <a:r>
              <a:rPr lang="en-US" baseline="-25000" dirty="0" smtClean="0"/>
              <a:t>2</a:t>
            </a:r>
            <a:r>
              <a:rPr lang="en-US" dirty="0" smtClean="0"/>
              <a:t>, ideal crystal</a:t>
            </a:r>
          </a:p>
          <a:p>
            <a:pPr lvl="1"/>
            <a:r>
              <a:rPr lang="en-US" dirty="0"/>
              <a:t>CaF</a:t>
            </a:r>
            <a:r>
              <a:rPr lang="en-US" baseline="-25000" dirty="0"/>
              <a:t>2</a:t>
            </a:r>
            <a:r>
              <a:rPr lang="en-US" dirty="0" smtClean="0"/>
              <a:t> with fluorine vacancy</a:t>
            </a:r>
          </a:p>
          <a:p>
            <a:pPr lvl="1"/>
            <a:r>
              <a:rPr lang="en-US" dirty="0"/>
              <a:t>CaF</a:t>
            </a:r>
            <a:r>
              <a:rPr lang="en-US" baseline="-25000" dirty="0"/>
              <a:t>2</a:t>
            </a:r>
            <a:r>
              <a:rPr lang="en-US" dirty="0" smtClean="0"/>
              <a:t> </a:t>
            </a:r>
            <a:r>
              <a:rPr lang="en-US" dirty="0"/>
              <a:t>with F</a:t>
            </a:r>
            <a:r>
              <a:rPr lang="en-US" dirty="0" smtClean="0"/>
              <a:t>rankel defect</a:t>
            </a:r>
          </a:p>
          <a:p>
            <a:r>
              <a:rPr lang="en-US" dirty="0" smtClean="0"/>
              <a:t>UO</a:t>
            </a:r>
            <a:r>
              <a:rPr lang="en-US" baseline="-25000" dirty="0" smtClean="0"/>
              <a:t>2</a:t>
            </a:r>
            <a:r>
              <a:rPr lang="en-US" dirty="0" smtClean="0"/>
              <a:t> Structures</a:t>
            </a:r>
          </a:p>
          <a:p>
            <a:pPr lvl="1"/>
            <a:r>
              <a:rPr lang="en-US" dirty="0" smtClean="0"/>
              <a:t>UO</a:t>
            </a:r>
            <a:r>
              <a:rPr lang="en-US" baseline="-25000" dirty="0" smtClean="0"/>
              <a:t>2</a:t>
            </a:r>
            <a:r>
              <a:rPr lang="en-US" dirty="0" smtClean="0"/>
              <a:t> ideal crystal</a:t>
            </a:r>
          </a:p>
          <a:p>
            <a:pPr lvl="1"/>
            <a:r>
              <a:rPr lang="en-US" dirty="0" smtClean="0"/>
              <a:t>UO</a:t>
            </a:r>
            <a:r>
              <a:rPr lang="en-US" baseline="-25000" dirty="0" smtClean="0"/>
              <a:t>2</a:t>
            </a:r>
            <a:r>
              <a:rPr lang="en-US" dirty="0" smtClean="0"/>
              <a:t> with oxygen vacancy</a:t>
            </a:r>
          </a:p>
          <a:p>
            <a:pPr lvl="1"/>
            <a:endParaRPr lang="en-US" dirty="0"/>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7</a:t>
            </a:fld>
            <a:endParaRPr lang="en-US"/>
          </a:p>
        </p:txBody>
      </p:sp>
    </p:spTree>
    <p:extLst>
      <p:ext uri="{BB962C8B-B14F-4D97-AF65-F5344CB8AC3E}">
        <p14:creationId xmlns:p14="http://schemas.microsoft.com/office/powerpoint/2010/main" val="3471114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Computational Raman </a:t>
            </a:r>
            <a:r>
              <a:rPr lang="en-US" sz="2400" dirty="0"/>
              <a:t>Spectra on </a:t>
            </a:r>
            <a:r>
              <a:rPr lang="en-US" sz="2400" dirty="0" smtClean="0"/>
              <a:t>CaF</a:t>
            </a:r>
            <a:r>
              <a:rPr lang="en-US" sz="2400" baseline="-25000" dirty="0" smtClean="0"/>
              <a:t>2</a:t>
            </a:r>
            <a:r>
              <a:rPr lang="en-US" sz="2400" dirty="0" smtClean="0"/>
              <a:t> with point defects</a:t>
            </a:r>
            <a:endParaRPr lang="en-US" sz="2400" dirty="0"/>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8</a:t>
            </a:fld>
            <a:endParaRPr lang="en-US"/>
          </a:p>
        </p:txBody>
      </p:sp>
      <p:sp>
        <p:nvSpPr>
          <p:cNvPr id="10" name="Right Brace 9"/>
          <p:cNvSpPr/>
          <p:nvPr/>
        </p:nvSpPr>
        <p:spPr>
          <a:xfrm rot="5400000">
            <a:off x="4166084" y="4014235"/>
            <a:ext cx="387184" cy="2783248"/>
          </a:xfrm>
          <a:prstGeom prst="rightBrace">
            <a:avLst>
              <a:gd name="adj1" fmla="val 8333"/>
              <a:gd name="adj2" fmla="val 5204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3152967" y="5701377"/>
            <a:ext cx="2413417" cy="276999"/>
          </a:xfrm>
          <a:prstGeom prst="rect">
            <a:avLst/>
          </a:prstGeom>
          <a:noFill/>
          <a:ln>
            <a:solidFill>
              <a:srgbClr val="002060"/>
            </a:solidFill>
          </a:ln>
        </p:spPr>
        <p:txBody>
          <a:bodyPr wrap="square" rtlCol="0">
            <a:spAutoFit/>
          </a:bodyPr>
          <a:lstStyle/>
          <a:p>
            <a:pPr algn="ctr"/>
            <a:r>
              <a:rPr lang="en-US" sz="1200" dirty="0" smtClean="0"/>
              <a:t>new peaks due to point defects</a:t>
            </a:r>
            <a:endParaRPr lang="en-US" sz="1200" dirty="0"/>
          </a:p>
        </p:txBody>
      </p:sp>
      <p:pic>
        <p:nvPicPr>
          <p:cNvPr id="9" name="Picture 8"/>
          <p:cNvPicPr>
            <a:picLocks noChangeAspect="1"/>
          </p:cNvPicPr>
          <p:nvPr/>
        </p:nvPicPr>
        <p:blipFill>
          <a:blip r:embed="rId2"/>
          <a:stretch>
            <a:fillRect/>
          </a:stretch>
        </p:blipFill>
        <p:spPr>
          <a:xfrm>
            <a:off x="682677" y="1076202"/>
            <a:ext cx="7239000" cy="4257675"/>
          </a:xfrm>
          <a:prstGeom prst="rect">
            <a:avLst/>
          </a:prstGeom>
        </p:spPr>
      </p:pic>
      <p:sp>
        <p:nvSpPr>
          <p:cNvPr id="12" name="Right Brace 11"/>
          <p:cNvSpPr/>
          <p:nvPr/>
        </p:nvSpPr>
        <p:spPr>
          <a:xfrm rot="5400000">
            <a:off x="2028956" y="4794636"/>
            <a:ext cx="244153" cy="1264207"/>
          </a:xfrm>
          <a:prstGeom prst="rightBrace">
            <a:avLst>
              <a:gd name="adj1" fmla="val 8333"/>
              <a:gd name="adj2" fmla="val 482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428989" y="5701376"/>
            <a:ext cx="1449123" cy="276999"/>
          </a:xfrm>
          <a:prstGeom prst="rect">
            <a:avLst/>
          </a:prstGeom>
          <a:noFill/>
          <a:ln>
            <a:solidFill>
              <a:srgbClr val="002060"/>
            </a:solidFill>
          </a:ln>
        </p:spPr>
        <p:txBody>
          <a:bodyPr wrap="square" rtlCol="0">
            <a:spAutoFit/>
          </a:bodyPr>
          <a:lstStyle/>
          <a:p>
            <a:pPr algn="ctr"/>
            <a:r>
              <a:rPr lang="en-US" sz="1200" dirty="0"/>
              <a:t>p</a:t>
            </a:r>
            <a:r>
              <a:rPr lang="en-US" sz="1200" dirty="0" smtClean="0"/>
              <a:t>eak broadening</a:t>
            </a:r>
            <a:endParaRPr lang="en-US" sz="1200" dirty="0"/>
          </a:p>
        </p:txBody>
      </p:sp>
    </p:spTree>
    <p:extLst>
      <p:ext uri="{BB962C8B-B14F-4D97-AF65-F5344CB8AC3E}">
        <p14:creationId xmlns:p14="http://schemas.microsoft.com/office/powerpoint/2010/main" val="2901362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Raman </a:t>
            </a:r>
            <a:r>
              <a:rPr lang="en-US" dirty="0"/>
              <a:t>Spectra on Damaged </a:t>
            </a:r>
            <a:r>
              <a:rPr lang="en-US" dirty="0" smtClean="0"/>
              <a:t>CaF</a:t>
            </a:r>
            <a:r>
              <a:rPr lang="en-US" baseline="-25000" dirty="0" smtClean="0"/>
              <a:t>2</a:t>
            </a:r>
            <a:endParaRPr lang="en-US" dirty="0"/>
          </a:p>
        </p:txBody>
      </p:sp>
      <p:sp>
        <p:nvSpPr>
          <p:cNvPr id="4" name="Date Placeholder 3"/>
          <p:cNvSpPr>
            <a:spLocks noGrp="1"/>
          </p:cNvSpPr>
          <p:nvPr>
            <p:ph type="dt" sz="half" idx="10"/>
          </p:nvPr>
        </p:nvSpPr>
        <p:spPr/>
        <p:txBody>
          <a:bodyPr/>
          <a:lstStyle/>
          <a:p>
            <a:fld id="{9C99F066-8906-624F-8106-0E5C8BFE1906}" type="datetime1">
              <a:rPr lang="en-US" smtClean="0"/>
              <a:t>6/2/2015</a:t>
            </a:fld>
            <a:endParaRPr lang="en-US"/>
          </a:p>
        </p:txBody>
      </p:sp>
      <p:sp>
        <p:nvSpPr>
          <p:cNvPr id="5" name="Slide Number Placeholder 4"/>
          <p:cNvSpPr>
            <a:spLocks noGrp="1"/>
          </p:cNvSpPr>
          <p:nvPr>
            <p:ph type="sldNum" sz="quarter" idx="12"/>
          </p:nvPr>
        </p:nvSpPr>
        <p:spPr/>
        <p:txBody>
          <a:bodyPr/>
          <a:lstStyle/>
          <a:p>
            <a:fld id="{855961A2-0B0B-854E-ADD0-CC4F4E0D17F6}" type="slidenum">
              <a:rPr lang="en-US" smtClean="0"/>
              <a:t>9</a:t>
            </a:fld>
            <a:endParaRPr lang="en-US"/>
          </a:p>
        </p:txBody>
      </p:sp>
      <p:pic>
        <p:nvPicPr>
          <p:cNvPr id="10" name="Content Placeholder 5"/>
          <p:cNvPicPr>
            <a:picLocks noGrp="1" noChangeAspect="1"/>
          </p:cNvPicPr>
          <p:nvPr>
            <p:ph idx="1"/>
          </p:nvPr>
        </p:nvPicPr>
        <p:blipFill>
          <a:blip r:embed="rId2"/>
          <a:stretch>
            <a:fillRect/>
          </a:stretch>
        </p:blipFill>
        <p:spPr>
          <a:xfrm>
            <a:off x="1558619" y="1937956"/>
            <a:ext cx="5169728" cy="3728471"/>
          </a:xfrm>
          <a:prstGeom prst="rect">
            <a:avLst/>
          </a:prstGeom>
        </p:spPr>
      </p:pic>
      <p:sp>
        <p:nvSpPr>
          <p:cNvPr id="11" name="TextBox 10"/>
          <p:cNvSpPr txBox="1"/>
          <p:nvPr/>
        </p:nvSpPr>
        <p:spPr>
          <a:xfrm>
            <a:off x="4047733" y="1131922"/>
            <a:ext cx="3390297" cy="646331"/>
          </a:xfrm>
          <a:prstGeom prst="rect">
            <a:avLst/>
          </a:prstGeom>
          <a:noFill/>
          <a:ln>
            <a:solidFill>
              <a:srgbClr val="002060"/>
            </a:solidFill>
          </a:ln>
        </p:spPr>
        <p:txBody>
          <a:bodyPr wrap="square" rtlCol="0">
            <a:spAutoFit/>
          </a:bodyPr>
          <a:lstStyle/>
          <a:p>
            <a:r>
              <a:rPr lang="en-US" dirty="0" smtClean="0"/>
              <a:t>Change in spectra due to laser induced damage</a:t>
            </a:r>
            <a:endParaRPr lang="en-US" dirty="0"/>
          </a:p>
        </p:txBody>
      </p:sp>
      <p:cxnSp>
        <p:nvCxnSpPr>
          <p:cNvPr id="13" name="Straight Arrow Connector 12"/>
          <p:cNvCxnSpPr>
            <a:stCxn id="11" idx="1"/>
          </p:cNvCxnSpPr>
          <p:nvPr/>
        </p:nvCxnSpPr>
        <p:spPr>
          <a:xfrm flipH="1">
            <a:off x="3207225" y="1455088"/>
            <a:ext cx="840508" cy="974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36627" y="5699145"/>
            <a:ext cx="3427541" cy="261610"/>
          </a:xfrm>
          <a:prstGeom prst="rect">
            <a:avLst/>
          </a:prstGeom>
          <a:noFill/>
        </p:spPr>
        <p:txBody>
          <a:bodyPr wrap="none" rtlCol="0">
            <a:spAutoFit/>
          </a:bodyPr>
          <a:lstStyle/>
          <a:p>
            <a:r>
              <a:rPr lang="en-US" sz="1100" dirty="0" smtClean="0"/>
              <a:t>[8] Bauer, et al.  Optics Express. 17.10 (2009), 8253</a:t>
            </a:r>
            <a:endParaRPr lang="en-US" sz="1100" dirty="0"/>
          </a:p>
        </p:txBody>
      </p:sp>
    </p:spTree>
    <p:extLst>
      <p:ext uri="{BB962C8B-B14F-4D97-AF65-F5344CB8AC3E}">
        <p14:creationId xmlns:p14="http://schemas.microsoft.com/office/powerpoint/2010/main" val="751975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L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7466</TotalTime>
  <Words>940</Words>
  <Application>Microsoft Office PowerPoint</Application>
  <PresentationFormat>On-screen Show (4:3)</PresentationFormat>
  <Paragraphs>194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Courier New</vt:lpstr>
      <vt:lpstr>FL Theme</vt:lpstr>
      <vt:lpstr>Simulating Changes in Raman Spectra of Point Defects in UO2 from Lattice Dynamics</vt:lpstr>
      <vt:lpstr>Motivation for Studying Raman UO2 point defects</vt:lpstr>
      <vt:lpstr>Vibrational Spectroscopy</vt:lpstr>
      <vt:lpstr>Raman Characterization of UO2 defects</vt:lpstr>
      <vt:lpstr>Raman Spectra Simulation Strategy</vt:lpstr>
      <vt:lpstr>Process Flowchart</vt:lpstr>
      <vt:lpstr>Simulation Results</vt:lpstr>
      <vt:lpstr>Computational Raman Spectra on CaF2 with point defects</vt:lpstr>
      <vt:lpstr>Raman Spectra on Damaged CaF2</vt:lpstr>
      <vt:lpstr>UO2 DFT Computational Details</vt:lpstr>
      <vt:lpstr>Simulated Raman Spectra on UO2 with O vacancy</vt:lpstr>
      <vt:lpstr>PowerPoint Presentation</vt:lpstr>
      <vt:lpstr>Raman Spectra on Irradiated UO2</vt:lpstr>
      <vt:lpstr>Conclusion</vt:lpstr>
      <vt:lpstr>Acknowledgements</vt:lpstr>
      <vt:lpstr>Polarization Tensor</vt:lpstr>
      <vt:lpstr>Raman scattering</vt:lpstr>
      <vt:lpstr>Calculation of Raman Tensor</vt:lpstr>
      <vt:lpstr>Numerical Procedure</vt:lpstr>
      <vt:lpstr>Calculation of Polarization Tensor</vt:lpstr>
    </vt:vector>
  </TitlesOfParts>
  <Company>UF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Goyal</dc:creator>
  <cp:lastModifiedBy>Eugene Ragasa</cp:lastModifiedBy>
  <cp:revision>99</cp:revision>
  <dcterms:created xsi:type="dcterms:W3CDTF">2014-09-26T15:36:58Z</dcterms:created>
  <dcterms:modified xsi:type="dcterms:W3CDTF">2015-06-04T19:15:54Z</dcterms:modified>
</cp:coreProperties>
</file>