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4" r:id="rId2"/>
    <p:sldId id="576" r:id="rId3"/>
    <p:sldId id="504" r:id="rId4"/>
    <p:sldId id="505" r:id="rId5"/>
    <p:sldId id="415" r:id="rId6"/>
    <p:sldId id="530" r:id="rId7"/>
    <p:sldId id="531" r:id="rId8"/>
    <p:sldId id="533" r:id="rId9"/>
    <p:sldId id="416" r:id="rId10"/>
    <p:sldId id="520" r:id="rId11"/>
    <p:sldId id="615" r:id="rId12"/>
    <p:sldId id="562" r:id="rId13"/>
    <p:sldId id="584" r:id="rId14"/>
    <p:sldId id="518" r:id="rId15"/>
    <p:sldId id="503" r:id="rId16"/>
    <p:sldId id="515" r:id="rId17"/>
    <p:sldId id="551" r:id="rId18"/>
    <p:sldId id="587" r:id="rId19"/>
    <p:sldId id="590" r:id="rId20"/>
    <p:sldId id="591" r:id="rId21"/>
    <p:sldId id="593" r:id="rId22"/>
    <p:sldId id="594" r:id="rId23"/>
    <p:sldId id="596" r:id="rId24"/>
    <p:sldId id="605" r:id="rId25"/>
    <p:sldId id="606" r:id="rId26"/>
    <p:sldId id="607" r:id="rId27"/>
    <p:sldId id="613" r:id="rId28"/>
    <p:sldId id="614" r:id="rId29"/>
  </p:sldIdLst>
  <p:sldSz cx="9144000" cy="6858000" type="screen4x3"/>
  <p:notesSz cx="6810375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E6A4"/>
    <a:srgbClr val="ECFF8B"/>
    <a:srgbClr val="FDF08D"/>
    <a:srgbClr val="F2FA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8535" autoAdjust="0"/>
  </p:normalViewPr>
  <p:slideViewPr>
    <p:cSldViewPr>
      <p:cViewPr>
        <p:scale>
          <a:sx n="70" d="100"/>
          <a:sy n="70" d="100"/>
        </p:scale>
        <p:origin x="-136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5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\\EPE-EC\Arquivos\Projetos\Eficiencia%20Energetica\Indicadores%20de%20Eficiencia%20Energetica\Bases%20de%20dados%20de%20indicadores%20(Coopera&#231;&#227;o%20CEPAL)\Interna\dados%20gr&#225;ficos%20residencial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epe.lan\Arquivos\Projetos\PNE\PNE%202050\Emissoes%202030\Apresentado%20ONU%20(27-09)\Versao%20publico%20externo\Apoio\PNE%202050%20-%20Gr&#225;fico%20-%20decomposi&#231;&#227;o%20demanda%20eletricidad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epe.lan\Arquivos\Projetos\PNE\PNE%202050\Emissoes%202030\Apresentado%20ONU%20(27-09)\Versao%20publico%20externo\Apoio\PNE%202050%20-%20Gr&#225;fico%20-%20decomposi&#231;&#227;o%20demanda%20eletricidad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epe.lan\Arquivos\Projetos\PNE\PNE%202050\Emissoes%202030\Apresentado%20ONU%20(27-09)\Versao%20publico%20externo\Apoio\PNE%202050%20-%20Gr&#225;fico%20-%20decomposi&#231;&#227;o%20demanda%20eletricidade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epe.lan\Arquivos\Projetos\PNE\PNE%202050\Emissoes%202030\Apresentado%20ONU%20(27-09)\Versao%20publico%20externo\Apoio\PNE%202050%20-%20Gr&#225;fico%20-%20decomposi&#231;&#227;o%20demanda%20eletricidade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aucio.faria.EPE-EC\AppData\Local\Microsoft\Windows\Temporary%20Internet%20Files\Content.Outlook\MD4FTYS9\Auxiliar%20AJ_rev%2021-10-2015.xls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glaucio.faria.EPE-EC\AppData\Local\Microsoft\Windows\Temporary%20Internet%20Files\Content.Outlook\MD4FTYS9\Gr&#225;fico%20compara&#231;&#227;o%20internacional%202030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lineChart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dPt>
            <c:idx val="10"/>
            <c:spPr>
              <a:ln>
                <a:prstDash val="dash"/>
              </a:ln>
            </c:spPr>
          </c:dPt>
          <c:dPt>
            <c:idx val="11"/>
            <c:spPr>
              <a:ln>
                <a:prstDash val="dash"/>
              </a:ln>
            </c:spPr>
          </c:dPt>
          <c:dPt>
            <c:idx val="12"/>
            <c:spPr>
              <a:ln>
                <a:prstDash val="dash"/>
              </a:ln>
            </c:spPr>
          </c:dPt>
          <c:dPt>
            <c:idx val="13"/>
            <c:spPr>
              <a:ln>
                <a:prstDash val="dash"/>
              </a:ln>
            </c:spPr>
          </c:dPt>
          <c:dPt>
            <c:idx val="14"/>
            <c:spPr>
              <a:ln>
                <a:prstDash val="dash"/>
              </a:ln>
            </c:spPr>
          </c:dPt>
          <c:dPt>
            <c:idx val="15"/>
            <c:spPr>
              <a:ln>
                <a:prstDash val="dash"/>
              </a:ln>
            </c:spPr>
          </c:dPt>
          <c:dPt>
            <c:idx val="16"/>
            <c:spPr>
              <a:ln>
                <a:prstDash val="dash"/>
              </a:ln>
            </c:spPr>
          </c:dPt>
          <c:dPt>
            <c:idx val="17"/>
            <c:spPr>
              <a:ln>
                <a:prstDash val="dash"/>
              </a:ln>
            </c:spPr>
          </c:dPt>
          <c:dPt>
            <c:idx val="18"/>
            <c:spPr>
              <a:ln>
                <a:prstDash val="dash"/>
              </a:ln>
            </c:spPr>
          </c:dPt>
          <c:dPt>
            <c:idx val="19"/>
            <c:spPr>
              <a:ln>
                <a:prstDash val="dash"/>
              </a:ln>
            </c:spPr>
          </c:dPt>
          <c:dPt>
            <c:idx val="20"/>
            <c:spPr>
              <a:ln>
                <a:prstDash val="dash"/>
              </a:ln>
            </c:spPr>
          </c:dPt>
          <c:dPt>
            <c:idx val="21"/>
            <c:spPr>
              <a:ln>
                <a:prstDash val="dash"/>
              </a:ln>
            </c:spPr>
          </c:dPt>
          <c:dPt>
            <c:idx val="22"/>
            <c:spPr>
              <a:ln>
                <a:prstDash val="dash"/>
              </a:ln>
            </c:spPr>
          </c:dPt>
          <c:dPt>
            <c:idx val="23"/>
            <c:spPr>
              <a:ln>
                <a:prstDash val="dash"/>
              </a:ln>
            </c:spPr>
          </c:dPt>
          <c:dPt>
            <c:idx val="24"/>
            <c:spPr>
              <a:ln>
                <a:prstDash val="dash"/>
              </a:ln>
            </c:spPr>
          </c:dPt>
          <c:dPt>
            <c:idx val="25"/>
            <c:spPr>
              <a:ln>
                <a:prstDash val="dash"/>
              </a:ln>
            </c:spPr>
          </c:dPt>
          <c:dLbls>
            <c:dLbl>
              <c:idx val="40"/>
              <c:layout>
                <c:manualLayout>
                  <c:x val="-6.9576876779236685E-2"/>
                  <c:y val="5.5099753900161912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0070C0"/>
                      </a:solidFill>
                    </a:defRPr>
                  </a:pPr>
                  <a:endParaRPr lang="pt-BR"/>
                </a:p>
              </c:txPr>
              <c:showVal val="1"/>
            </c:dLbl>
            <c:delete val="1"/>
            <c:txPr>
              <a:bodyPr/>
              <a:lstStyle/>
              <a:p>
                <a:pPr>
                  <a:defRPr>
                    <a:solidFill>
                      <a:srgbClr val="0070C0"/>
                    </a:solidFill>
                  </a:defRPr>
                </a:pPr>
                <a:endParaRPr lang="pt-BR"/>
              </a:p>
            </c:txPr>
          </c:dLbls>
          <c:cat>
            <c:numRef>
              <c:f>Plan1!$A$2:$A$27</c:f>
              <c:numCache>
                <c:formatCode>General</c:formatCode>
                <c:ptCount val="2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  <c:pt idx="17">
                  <c:v>2022</c:v>
                </c:pt>
                <c:pt idx="18">
                  <c:v>2023</c:v>
                </c:pt>
                <c:pt idx="19">
                  <c:v>2024</c:v>
                </c:pt>
                <c:pt idx="20">
                  <c:v>2025</c:v>
                </c:pt>
                <c:pt idx="21">
                  <c:v>2026</c:v>
                </c:pt>
                <c:pt idx="22">
                  <c:v>2027</c:v>
                </c:pt>
                <c:pt idx="23">
                  <c:v>2028</c:v>
                </c:pt>
                <c:pt idx="24">
                  <c:v>2029</c:v>
                </c:pt>
                <c:pt idx="25">
                  <c:v>2030</c:v>
                </c:pt>
              </c:numCache>
            </c:numRef>
          </c:cat>
          <c:val>
            <c:numRef>
              <c:f>Plan1!$B$2:$B$27</c:f>
              <c:numCache>
                <c:formatCode>0.0%</c:formatCode>
                <c:ptCount val="26"/>
                <c:pt idx="0">
                  <c:v>1.2018753542844648E-2</c:v>
                </c:pt>
                <c:pt idx="1">
                  <c:v>1.1576136145421858E-2</c:v>
                </c:pt>
                <c:pt idx="2" formatCode="0.00%">
                  <c:v>1.1139398837188839E-2</c:v>
                </c:pt>
                <c:pt idx="3" formatCode="0.00%">
                  <c:v>1.0711982891836723E-2</c:v>
                </c:pt>
                <c:pt idx="4" formatCode="0.00%">
                  <c:v>1.0297587485546432E-2</c:v>
                </c:pt>
                <c:pt idx="5" formatCode="0.00%">
                  <c:v>9.9039443492552372E-3</c:v>
                </c:pt>
                <c:pt idx="6" formatCode="0.00%">
                  <c:v>9.5309631651183651E-3</c:v>
                </c:pt>
                <c:pt idx="7" formatCode="0.00%">
                  <c:v>9.1662484027057473E-3</c:v>
                </c:pt>
                <c:pt idx="8" formatCode="0.00%">
                  <c:v>8.8091898059647952E-3</c:v>
                </c:pt>
                <c:pt idx="9" formatCode="0.00%">
                  <c:v>8.464371469693031E-3</c:v>
                </c:pt>
                <c:pt idx="10" formatCode="0.00%">
                  <c:v>8.1353727918527224E-3</c:v>
                </c:pt>
                <c:pt idx="11" formatCode="0.00%">
                  <c:v>7.8198030224581067E-3</c:v>
                </c:pt>
                <c:pt idx="12" formatCode="0.00%">
                  <c:v>7.5055645740502719E-3</c:v>
                </c:pt>
                <c:pt idx="13" formatCode="0.00%">
                  <c:v>7.1922761820004694E-3</c:v>
                </c:pt>
                <c:pt idx="14" formatCode="0.00%">
                  <c:v>6.8848465403539283E-3</c:v>
                </c:pt>
                <c:pt idx="15" formatCode="0.00%">
                  <c:v>6.5796181236237343E-3</c:v>
                </c:pt>
                <c:pt idx="16" formatCode="0.00%">
                  <c:v>6.2750225706169624E-3</c:v>
                </c:pt>
                <c:pt idx="17" formatCode="0.00%">
                  <c:v>5.9746331124122002E-3</c:v>
                </c:pt>
                <c:pt idx="18" formatCode="0.00%">
                  <c:v>5.6775516959135528E-3</c:v>
                </c:pt>
                <c:pt idx="19" formatCode="0.00%">
                  <c:v>5.381657533437779E-3</c:v>
                </c:pt>
                <c:pt idx="20" formatCode="0.00%">
                  <c:v>5.0868942875328402E-3</c:v>
                </c:pt>
                <c:pt idx="21" formatCode="0.00%">
                  <c:v>4.7928516309894142E-3</c:v>
                </c:pt>
                <c:pt idx="22" formatCode="0.00%">
                  <c:v>4.5008352670401486E-3</c:v>
                </c:pt>
                <c:pt idx="23" formatCode="0.00%">
                  <c:v>4.2102121675415835E-3</c:v>
                </c:pt>
                <c:pt idx="24" formatCode="0.00%">
                  <c:v>3.918919690725664E-3</c:v>
                </c:pt>
                <c:pt idx="25" formatCode="0.00%">
                  <c:v>3.6283863093042883E-3</c:v>
                </c:pt>
              </c:numCache>
            </c:numRef>
          </c:val>
          <c:smooth val="1"/>
        </c:ser>
        <c:dLbls/>
        <c:marker val="1"/>
        <c:axId val="101725696"/>
        <c:axId val="101727232"/>
      </c:lineChart>
      <c:lineChart>
        <c:grouping val="standard"/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31750">
              <a:prstDash val="solid"/>
            </a:ln>
          </c:spPr>
          <c:marker>
            <c:symbol val="circle"/>
            <c:size val="6"/>
            <c:spPr>
              <a:solidFill>
                <a:schemeClr val="bg1"/>
              </a:solidFill>
              <a:ln w="19050"/>
            </c:spPr>
          </c:marker>
          <c:dPt>
            <c:idx val="10"/>
            <c:spPr>
              <a:ln w="31750">
                <a:prstDash val="solid"/>
              </a:ln>
            </c:spPr>
          </c:dPt>
          <c:dPt>
            <c:idx val="11"/>
            <c:spPr>
              <a:ln w="31750">
                <a:prstDash val="solid"/>
              </a:ln>
            </c:spPr>
          </c:dPt>
          <c:dPt>
            <c:idx val="12"/>
            <c:spPr>
              <a:ln w="31750">
                <a:prstDash val="solid"/>
              </a:ln>
            </c:spPr>
          </c:dPt>
          <c:dPt>
            <c:idx val="13"/>
            <c:spPr>
              <a:ln w="31750">
                <a:prstDash val="solid"/>
              </a:ln>
            </c:spPr>
          </c:dPt>
          <c:dPt>
            <c:idx val="14"/>
            <c:spPr>
              <a:ln w="31750">
                <a:prstDash val="solid"/>
              </a:ln>
            </c:spPr>
          </c:dPt>
          <c:dPt>
            <c:idx val="15"/>
            <c:spPr>
              <a:ln w="31750">
                <a:prstDash val="solid"/>
              </a:ln>
            </c:spPr>
          </c:dPt>
          <c:dPt>
            <c:idx val="16"/>
            <c:spPr>
              <a:ln w="31750">
                <a:prstDash val="solid"/>
              </a:ln>
            </c:spPr>
          </c:dPt>
          <c:dPt>
            <c:idx val="17"/>
            <c:spPr>
              <a:ln w="31750">
                <a:prstDash val="solid"/>
              </a:ln>
            </c:spPr>
          </c:dPt>
          <c:dPt>
            <c:idx val="18"/>
            <c:spPr>
              <a:ln w="31750">
                <a:prstDash val="solid"/>
              </a:ln>
            </c:spPr>
          </c:dPt>
          <c:dPt>
            <c:idx val="19"/>
            <c:spPr>
              <a:ln w="31750">
                <a:prstDash val="solid"/>
              </a:ln>
            </c:spPr>
          </c:dPt>
          <c:dPt>
            <c:idx val="20"/>
            <c:spPr>
              <a:ln w="31750">
                <a:prstDash val="solid"/>
              </a:ln>
            </c:spPr>
          </c:dPt>
          <c:dPt>
            <c:idx val="21"/>
            <c:spPr>
              <a:ln w="31750">
                <a:prstDash val="solid"/>
              </a:ln>
            </c:spPr>
          </c:dPt>
          <c:dPt>
            <c:idx val="22"/>
            <c:spPr>
              <a:ln w="31750">
                <a:prstDash val="solid"/>
              </a:ln>
            </c:spPr>
          </c:dPt>
          <c:dPt>
            <c:idx val="23"/>
            <c:spPr>
              <a:ln w="31750">
                <a:prstDash val="solid"/>
              </a:ln>
            </c:spPr>
          </c:dPt>
          <c:dPt>
            <c:idx val="24"/>
            <c:spPr>
              <a:ln w="31750">
                <a:prstDash val="solid"/>
              </a:ln>
            </c:spPr>
          </c:dPt>
          <c:dPt>
            <c:idx val="25"/>
            <c:spPr>
              <a:ln w="31750">
                <a:prstDash val="solid"/>
              </a:ln>
            </c:spPr>
          </c:dPt>
          <c:dLbls>
            <c:dLbl>
              <c:idx val="40"/>
              <c:layout>
                <c:manualLayout>
                  <c:x val="-7.1194943681079273E-2"/>
                  <c:y val="-5.772355170493141E-2"/>
                </c:manualLayout>
              </c:layout>
              <c:showVal val="1"/>
            </c:dLbl>
            <c:delete val="1"/>
            <c:txPr>
              <a:bodyPr/>
              <a:lstStyle/>
              <a:p>
                <a:pPr>
                  <a:defRPr b="1">
                    <a:solidFill>
                      <a:srgbClr val="C00000"/>
                    </a:solidFill>
                  </a:defRPr>
                </a:pPr>
                <a:endParaRPr lang="pt-BR"/>
              </a:p>
            </c:txPr>
          </c:dLbls>
          <c:cat>
            <c:numRef>
              <c:f>Plan1!$A$2:$A$27</c:f>
              <c:numCache>
                <c:formatCode>General</c:formatCode>
                <c:ptCount val="26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  <c:pt idx="14">
                  <c:v>2019</c:v>
                </c:pt>
                <c:pt idx="15">
                  <c:v>2020</c:v>
                </c:pt>
                <c:pt idx="16">
                  <c:v>2021</c:v>
                </c:pt>
                <c:pt idx="17">
                  <c:v>2022</c:v>
                </c:pt>
                <c:pt idx="18">
                  <c:v>2023</c:v>
                </c:pt>
                <c:pt idx="19">
                  <c:v>2024</c:v>
                </c:pt>
                <c:pt idx="20">
                  <c:v>2025</c:v>
                </c:pt>
                <c:pt idx="21">
                  <c:v>2026</c:v>
                </c:pt>
                <c:pt idx="22">
                  <c:v>2027</c:v>
                </c:pt>
                <c:pt idx="23">
                  <c:v>2028</c:v>
                </c:pt>
                <c:pt idx="24">
                  <c:v>2029</c:v>
                </c:pt>
                <c:pt idx="25">
                  <c:v>2030</c:v>
                </c:pt>
              </c:numCache>
            </c:numRef>
          </c:cat>
          <c:val>
            <c:numRef>
              <c:f>Plan1!$C$2:$C$27</c:f>
              <c:numCache>
                <c:formatCode>_(* #,##0.0_);_(* \(#,##0.0\);_(* "-"??_);_(@_)</c:formatCode>
                <c:ptCount val="26"/>
                <c:pt idx="0">
                  <c:v>186.24297199999998</c:v>
                </c:pt>
                <c:pt idx="1">
                  <c:v>188.39894600000005</c:v>
                </c:pt>
                <c:pt idx="2">
                  <c:v>190.49759700000001</c:v>
                </c:pt>
                <c:pt idx="3">
                  <c:v>192.53820400000001</c:v>
                </c:pt>
                <c:pt idx="4">
                  <c:v>194.520883</c:v>
                </c:pt>
                <c:pt idx="5">
                  <c:v>196.44740700000003</c:v>
                </c:pt>
                <c:pt idx="6">
                  <c:v>198.31974</c:v>
                </c:pt>
                <c:pt idx="7">
                  <c:v>200.13758799999999</c:v>
                </c:pt>
                <c:pt idx="8">
                  <c:v>201.90063800000001</c:v>
                </c:pt>
                <c:pt idx="9">
                  <c:v>203.60959999999997</c:v>
                </c:pt>
                <c:pt idx="10">
                  <c:v>205.26604</c:v>
                </c:pt>
                <c:pt idx="11">
                  <c:v>206.87118000000001</c:v>
                </c:pt>
                <c:pt idx="12">
                  <c:v>208.42386499999998</c:v>
                </c:pt>
                <c:pt idx="13">
                  <c:v>209.92290700000004</c:v>
                </c:pt>
                <c:pt idx="14">
                  <c:v>211.36819400000002</c:v>
                </c:pt>
                <c:pt idx="15">
                  <c:v>212.75891600000003</c:v>
                </c:pt>
                <c:pt idx="16">
                  <c:v>214.09398299999998</c:v>
                </c:pt>
                <c:pt idx="17">
                  <c:v>215.37311600000001</c:v>
                </c:pt>
                <c:pt idx="18">
                  <c:v>216.59590800000001</c:v>
                </c:pt>
                <c:pt idx="19">
                  <c:v>217.76155299999996</c:v>
                </c:pt>
                <c:pt idx="20">
                  <c:v>218.869283</c:v>
                </c:pt>
                <c:pt idx="21">
                  <c:v>219.91829100000001</c:v>
                </c:pt>
                <c:pt idx="22">
                  <c:v>220.90810700000003</c:v>
                </c:pt>
                <c:pt idx="23">
                  <c:v>221.83817700000003</c:v>
                </c:pt>
                <c:pt idx="24">
                  <c:v>222.70754299999999</c:v>
                </c:pt>
                <c:pt idx="25">
                  <c:v>223.51561199999998</c:v>
                </c:pt>
              </c:numCache>
            </c:numRef>
          </c:val>
          <c:smooth val="1"/>
        </c:ser>
        <c:dLbls/>
        <c:marker val="1"/>
        <c:axId val="101730560"/>
        <c:axId val="101729024"/>
      </c:lineChart>
      <c:catAx>
        <c:axId val="101725696"/>
        <c:scaling>
          <c:orientation val="minMax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1200" b="1"/>
            </a:pPr>
            <a:endParaRPr lang="pt-BR"/>
          </a:p>
        </c:txPr>
        <c:crossAx val="101727232"/>
        <c:crosses val="autoZero"/>
        <c:auto val="1"/>
        <c:lblAlgn val="ctr"/>
        <c:lblOffset val="100"/>
        <c:tickLblSkip val="5"/>
        <c:tickMarkSkip val="1"/>
      </c:catAx>
      <c:valAx>
        <c:axId val="101727232"/>
        <c:scaling>
          <c:orientation val="minMax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0.0%" sourceLinked="0"/>
        <c:majorTickMark val="none"/>
        <c:tickLblPos val="nextTo"/>
        <c:spPr>
          <a:ln w="25400">
            <a:solidFill>
              <a:schemeClr val="tx2">
                <a:lumMod val="60000"/>
                <a:lumOff val="40000"/>
              </a:schemeClr>
            </a:solidFill>
          </a:ln>
        </c:spPr>
        <c:txPr>
          <a:bodyPr/>
          <a:lstStyle/>
          <a:p>
            <a:pPr>
              <a:defRPr sz="1400" b="1" i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pPr>
            <a:endParaRPr lang="pt-BR"/>
          </a:p>
        </c:txPr>
        <c:crossAx val="101725696"/>
        <c:crosses val="autoZero"/>
        <c:crossBetween val="between"/>
      </c:valAx>
      <c:valAx>
        <c:axId val="101729024"/>
        <c:scaling>
          <c:orientation val="minMax"/>
          <c:max val="250"/>
          <c:min val="130"/>
        </c:scaling>
        <c:axPos val="r"/>
        <c:numFmt formatCode="#,##0" sourceLinked="0"/>
        <c:majorTickMark val="none"/>
        <c:tickLblPos val="nextTo"/>
        <c:spPr>
          <a:noFill/>
          <a:ln w="25400">
            <a:solidFill>
              <a:srgbClr val="C00000"/>
            </a:solidFill>
          </a:ln>
        </c:spPr>
        <c:txPr>
          <a:bodyPr/>
          <a:lstStyle/>
          <a:p>
            <a:pPr>
              <a:defRPr sz="1400" b="1" i="0" baseline="0">
                <a:solidFill>
                  <a:srgbClr val="C00000"/>
                </a:solidFill>
              </a:defRPr>
            </a:pPr>
            <a:endParaRPr lang="pt-BR"/>
          </a:p>
        </c:txPr>
        <c:crossAx val="101730560"/>
        <c:crosses val="max"/>
        <c:crossBetween val="between"/>
        <c:majorUnit val="10"/>
      </c:valAx>
      <c:catAx>
        <c:axId val="101730560"/>
        <c:scaling>
          <c:orientation val="minMax"/>
        </c:scaling>
        <c:delete val="1"/>
        <c:axPos val="b"/>
        <c:numFmt formatCode="General" sourceLinked="1"/>
        <c:tickLblPos val="none"/>
        <c:crossAx val="101729024"/>
        <c:crosses val="autoZero"/>
        <c:auto val="1"/>
        <c:lblAlgn val="ctr"/>
        <c:lblOffset val="100"/>
      </c:catAx>
    </c:plotArea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dLbls/>
        <c:axId val="83661952"/>
        <c:axId val="83663488"/>
      </c:barChart>
      <c:catAx>
        <c:axId val="83661952"/>
        <c:scaling>
          <c:orientation val="minMax"/>
        </c:scaling>
        <c:axPos val="b"/>
        <c:numFmt formatCode="General" sourceLinked="1"/>
        <c:majorTickMark val="none"/>
        <c:tickLblPos val="low"/>
        <c:txPr>
          <a:bodyPr/>
          <a:lstStyle/>
          <a:p>
            <a:pPr>
              <a:defRPr sz="1100"/>
            </a:pPr>
            <a:endParaRPr lang="pt-BR"/>
          </a:p>
        </c:txPr>
        <c:crossAx val="83663488"/>
        <c:crosses val="autoZero"/>
        <c:auto val="1"/>
        <c:lblAlgn val="ctr"/>
        <c:lblOffset val="100"/>
      </c:catAx>
      <c:valAx>
        <c:axId val="836634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err="1" smtClean="0"/>
                  <a:t>GWh</a:t>
                </a:r>
                <a:endParaRPr lang="pt-BR" dirty="0"/>
              </a:p>
            </c:rich>
          </c:tx>
          <c:layout/>
        </c:title>
        <c:numFmt formatCode="General" sourceLinked="1"/>
        <c:tickLblPos val="nextTo"/>
        <c:crossAx val="836619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Plan1!$B$2</c:f>
              <c:strCache>
                <c:ptCount val="1"/>
                <c:pt idx="0">
                  <c:v>Colunas2</c:v>
                </c:pt>
              </c:strCache>
            </c:strRef>
          </c:tx>
          <c:dPt>
            <c:idx val="5"/>
            <c:spPr>
              <a:solidFill>
                <a:schemeClr val="accent2"/>
              </a:solidFill>
            </c:spPr>
          </c:dPt>
          <c:dPt>
            <c:idx val="6"/>
            <c:spPr>
              <a:solidFill>
                <a:schemeClr val="accent2"/>
              </a:solidFill>
            </c:spPr>
          </c:dPt>
          <c:dPt>
            <c:idx val="7"/>
            <c:spPr>
              <a:solidFill>
                <a:schemeClr val="accent2"/>
              </a:solidFill>
            </c:spPr>
          </c:dPt>
          <c:dPt>
            <c:idx val="8"/>
            <c:spPr>
              <a:solidFill>
                <a:schemeClr val="accent2"/>
              </a:solidFill>
            </c:spPr>
          </c:dPt>
          <c:dLbls>
            <c:dLbl>
              <c:idx val="0"/>
              <c:layout>
                <c:manualLayout>
                  <c:x val="1.3969844934721209E-2"/>
                  <c:y val="-2.1875000000000002E-2"/>
                </c:manualLayout>
              </c:layout>
              <c:showVal val="1"/>
            </c:dLbl>
            <c:dLbl>
              <c:idx val="1"/>
              <c:layout>
                <c:manualLayout>
                  <c:x val="2.095476740208187E-2"/>
                  <c:y val="-1.2500000000000001E-2"/>
                </c:manualLayout>
              </c:layout>
              <c:showVal val="1"/>
            </c:dLbl>
            <c:dLbl>
              <c:idx val="2"/>
              <c:layout>
                <c:manualLayout>
                  <c:x val="1.5716075551561379E-2"/>
                  <c:y val="-1.2500000000000001E-2"/>
                </c:manualLayout>
              </c:layout>
              <c:showVal val="1"/>
            </c:dLbl>
            <c:dLbl>
              <c:idx val="3"/>
              <c:layout>
                <c:manualLayout>
                  <c:x val="2.0954767402081836E-2"/>
                  <c:y val="-9.3749999999999459E-3"/>
                </c:manualLayout>
              </c:layout>
              <c:showVal val="1"/>
            </c:dLbl>
            <c:dLbl>
              <c:idx val="4"/>
              <c:layout>
                <c:manualLayout>
                  <c:x val="1.5716075551561379E-2"/>
                  <c:y val="-2.1875000000000002E-2"/>
                </c:manualLayout>
              </c:layout>
              <c:showVal val="1"/>
            </c:dLbl>
            <c:dLbl>
              <c:idx val="5"/>
              <c:layout>
                <c:manualLayout>
                  <c:x val="1.5716075551561379E-2"/>
                  <c:y val="-1.5625000000000062E-2"/>
                </c:manualLayout>
              </c:layout>
              <c:showVal val="1"/>
            </c:dLbl>
            <c:dLbl>
              <c:idx val="6"/>
              <c:layout>
                <c:manualLayout>
                  <c:x val="2.4447228635762146E-2"/>
                  <c:y val="-2.5000000000000001E-2"/>
                </c:manualLayout>
              </c:layout>
              <c:showVal val="1"/>
            </c:dLbl>
            <c:dLbl>
              <c:idx val="7"/>
              <c:layout>
                <c:manualLayout>
                  <c:x val="8.7311530842007629E-3"/>
                  <c:y val="-6.2500000000000012E-3"/>
                </c:manualLayout>
              </c:layout>
              <c:showVal val="1"/>
            </c:dLbl>
            <c:dLbl>
              <c:idx val="8"/>
              <c:layout>
                <c:manualLayout>
                  <c:x val="1.5716075551561379E-2"/>
                  <c:y val="0"/>
                </c:manualLayout>
              </c:layout>
              <c:showVal val="1"/>
            </c:dLbl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</c:dLbls>
          <c:cat>
            <c:strRef>
              <c:f>Plan1!$A$3:$A$9</c:f>
              <c:strCache>
                <c:ptCount val="7"/>
                <c:pt idx="0">
                  <c:v>1961-1970</c:v>
                </c:pt>
                <c:pt idx="1">
                  <c:v>1971-1980</c:v>
                </c:pt>
                <c:pt idx="2">
                  <c:v>1981-1990</c:v>
                </c:pt>
                <c:pt idx="3">
                  <c:v>1991-2000</c:v>
                </c:pt>
                <c:pt idx="4">
                  <c:v>2001-2010</c:v>
                </c:pt>
                <c:pt idx="5">
                  <c:v>2011-2020</c:v>
                </c:pt>
                <c:pt idx="6">
                  <c:v>2021-2030</c:v>
                </c:pt>
              </c:strCache>
            </c:strRef>
          </c:cat>
          <c:val>
            <c:numRef>
              <c:f>Plan1!$B$3:$B$9</c:f>
              <c:numCache>
                <c:formatCode>0.0%</c:formatCode>
                <c:ptCount val="7"/>
                <c:pt idx="0">
                  <c:v>6.2000000000000006E-2</c:v>
                </c:pt>
                <c:pt idx="1">
                  <c:v>8.6693495073619523E-2</c:v>
                </c:pt>
                <c:pt idx="2">
                  <c:v>1.6670000000000001E-2</c:v>
                </c:pt>
                <c:pt idx="3">
                  <c:v>2.5102319902142799E-2</c:v>
                </c:pt>
                <c:pt idx="4">
                  <c:v>3.6413802617637006E-2</c:v>
                </c:pt>
                <c:pt idx="5">
                  <c:v>2.1500000000000002E-2</c:v>
                </c:pt>
                <c:pt idx="6">
                  <c:v>4.1000000000000002E-2</c:v>
                </c:pt>
              </c:numCache>
            </c:numRef>
          </c:val>
        </c:ser>
        <c:dLbls/>
        <c:shape val="box"/>
        <c:axId val="102509184"/>
        <c:axId val="102523264"/>
        <c:axId val="0"/>
      </c:bar3DChart>
      <c:catAx>
        <c:axId val="102509184"/>
        <c:scaling>
          <c:orientation val="minMax"/>
        </c:scaling>
        <c:axPos val="b"/>
        <c:tickLblPos val="nextTo"/>
        <c:crossAx val="102523264"/>
        <c:crosses val="autoZero"/>
        <c:auto val="1"/>
        <c:lblAlgn val="ctr"/>
        <c:lblOffset val="100"/>
      </c:catAx>
      <c:valAx>
        <c:axId val="102523264"/>
        <c:scaling>
          <c:orientation val="minMax"/>
        </c:scaling>
        <c:delete val="1"/>
        <c:axPos val="l"/>
        <c:numFmt formatCode="0.0%" sourceLinked="1"/>
        <c:tickLblPos val="none"/>
        <c:crossAx val="10250918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Plan1!$B$2</c:f>
              <c:strCache>
                <c:ptCount val="1"/>
                <c:pt idx="0">
                  <c:v> 11,5 </c:v>
                </c:pt>
              </c:strCache>
            </c:strRef>
          </c:tx>
          <c:spPr>
            <a:ln w="19050">
              <a:solidFill>
                <a:schemeClr val="accent1">
                  <a:lumMod val="50000"/>
                </a:schemeClr>
              </a:solidFill>
            </a:ln>
          </c:spPr>
          <c:dPt>
            <c:idx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1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2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4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5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6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7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8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9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1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11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12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13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c:spPr>
          </c:dPt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b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defRPr>
                  </a:pPr>
                  <a:endParaRPr lang="pt-BR"/>
                </a:p>
              </c:txPr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b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defRPr>
                  </a:pPr>
                  <a:endParaRPr lang="pt-BR"/>
                </a:p>
              </c:txPr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b="0">
                      <a:solidFill>
                        <a:schemeClr val="tx1"/>
                      </a:solidFill>
                    </a:defRPr>
                  </a:pPr>
                  <a:endParaRPr lang="pt-BR"/>
                </a:p>
              </c:txPr>
            </c:dLbl>
            <c:dLbl>
              <c:idx val="6"/>
              <c:spPr/>
              <c:txPr>
                <a:bodyPr rot="-5400000" vert="horz"/>
                <a:lstStyle/>
                <a:p>
                  <a:pPr>
                    <a:defRPr b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defRPr>
                  </a:pPr>
                  <a:endParaRPr lang="pt-BR"/>
                </a:p>
              </c:txPr>
            </c:dLbl>
            <c:dLbl>
              <c:idx val="7"/>
              <c:spPr/>
              <c:txPr>
                <a:bodyPr rot="-5400000" vert="horz"/>
                <a:lstStyle/>
                <a:p>
                  <a:pPr algn="ctr" rtl="0">
                    <a:defRPr lang="pt-BR"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dLbl>
            <c:dLbl>
              <c:idx val="8"/>
              <c:spPr/>
              <c:txPr>
                <a:bodyPr rot="-5400000" vert="horz"/>
                <a:lstStyle/>
                <a:p>
                  <a:pPr>
                    <a:defRPr b="0">
                      <a:solidFill>
                        <a:schemeClr val="tx1"/>
                      </a:solidFill>
                    </a:defRPr>
                  </a:pPr>
                  <a:endParaRPr lang="pt-BR"/>
                </a:p>
              </c:txPr>
            </c:dLbl>
            <c:dLbl>
              <c:idx val="9"/>
              <c:spPr/>
              <c:txPr>
                <a:bodyPr rot="-5400000" vert="horz"/>
                <a:lstStyle/>
                <a:p>
                  <a:pPr algn="ctr" rtl="0">
                    <a:defRPr lang="pt-BR"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dLbl>
            <c:dLbl>
              <c:idx val="10"/>
              <c:spPr/>
              <c:txPr>
                <a:bodyPr rot="-5400000" vert="horz"/>
                <a:lstStyle/>
                <a:p>
                  <a:pPr>
                    <a:defRPr b="0">
                      <a:solidFill>
                        <a:schemeClr val="tx1"/>
                      </a:solidFill>
                    </a:defRPr>
                  </a:pPr>
                  <a:endParaRPr lang="pt-BR"/>
                </a:p>
              </c:txPr>
            </c:dLbl>
            <c:txPr>
              <a:bodyPr rot="-5400000" vert="horz"/>
              <a:lstStyle/>
              <a:p>
                <a:pPr>
                  <a:defRPr/>
                </a:pPr>
                <a:endParaRPr lang="pt-BR"/>
              </a:p>
            </c:txPr>
            <c:showVal val="1"/>
          </c:dLbls>
          <c:cat>
            <c:strRef>
              <c:f>Plan1!$A$2:$A$14</c:f>
              <c:strCache>
                <c:ptCount val="13"/>
                <c:pt idx="0">
                  <c:v>China</c:v>
                </c:pt>
                <c:pt idx="1">
                  <c:v>Brasil 2014</c:v>
                </c:pt>
                <c:pt idx="2">
                  <c:v>Brasil 2020</c:v>
                </c:pt>
                <c:pt idx="3">
                  <c:v>México</c:v>
                </c:pt>
                <c:pt idx="4">
                  <c:v>Rússia</c:v>
                </c:pt>
                <c:pt idx="5">
                  <c:v>Chile</c:v>
                </c:pt>
                <c:pt idx="6">
                  <c:v>Brasil 2030</c:v>
                </c:pt>
                <c:pt idx="7">
                  <c:v>Espanha</c:v>
                </c:pt>
                <c:pt idx="8">
                  <c:v>Córeia</c:v>
                </c:pt>
                <c:pt idx="9">
                  <c:v>Japão</c:v>
                </c:pt>
                <c:pt idx="10">
                  <c:v>França</c:v>
                </c:pt>
                <c:pt idx="11">
                  <c:v>Alemanha</c:v>
                </c:pt>
                <c:pt idx="12">
                  <c:v>Estados Unidos</c:v>
                </c:pt>
              </c:strCache>
            </c:strRef>
          </c:cat>
          <c:val>
            <c:numRef>
              <c:f>Plan1!$B$2:$B$14</c:f>
              <c:numCache>
                <c:formatCode>_-* #,##0.0_-;\-* #,##0.0_-;_-* "-"??_-;_-@_-</c:formatCode>
                <c:ptCount val="13"/>
                <c:pt idx="0">
                  <c:v>11.465192427754671</c:v>
                </c:pt>
                <c:pt idx="1">
                  <c:v>14.974149046550012</c:v>
                </c:pt>
                <c:pt idx="2">
                  <c:v>16.637906262022945</c:v>
                </c:pt>
                <c:pt idx="3">
                  <c:v>16.972741333849378</c:v>
                </c:pt>
                <c:pt idx="4">
                  <c:v>21.140234376935197</c:v>
                </c:pt>
                <c:pt idx="5">
                  <c:v>21.511179631855491</c:v>
                </c:pt>
                <c:pt idx="6">
                  <c:v>23.669325077271083</c:v>
                </c:pt>
                <c:pt idx="7">
                  <c:v>30.473984061688984</c:v>
                </c:pt>
                <c:pt idx="8">
                  <c:v>31.365059493096375</c:v>
                </c:pt>
                <c:pt idx="9">
                  <c:v>31.576128988737313</c:v>
                </c:pt>
                <c:pt idx="10">
                  <c:v>35.973432694696669</c:v>
                </c:pt>
                <c:pt idx="11">
                  <c:v>38.458903963251906</c:v>
                </c:pt>
                <c:pt idx="12">
                  <c:v>49.584122814601209</c:v>
                </c:pt>
              </c:numCache>
            </c:numRef>
          </c:val>
        </c:ser>
        <c:dLbls/>
        <c:gapWidth val="50"/>
        <c:axId val="102491648"/>
        <c:axId val="102493184"/>
      </c:barChart>
      <c:catAx>
        <c:axId val="102491648"/>
        <c:scaling>
          <c:orientation val="minMax"/>
        </c:scaling>
        <c:axPos val="b"/>
        <c:tickLblPos val="nextTo"/>
        <c:crossAx val="102493184"/>
        <c:crosses val="autoZero"/>
        <c:auto val="1"/>
        <c:lblAlgn val="ctr"/>
        <c:lblOffset val="100"/>
      </c:catAx>
      <c:valAx>
        <c:axId val="102493184"/>
        <c:scaling>
          <c:orientation val="minMax"/>
        </c:scaling>
        <c:delete val="1"/>
        <c:axPos val="l"/>
        <c:numFmt formatCode="_-* #,##0.0_-;\-* #,##0.0_-;_-* &quot;-&quot;??_-;_-@_-" sourceLinked="1"/>
        <c:tickLblPos val="none"/>
        <c:crossAx val="10249164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7.4141243340701449E-2"/>
          <c:y val="0.15042467962036471"/>
          <c:w val="0.7806972187984913"/>
          <c:h val="0.71894262084602134"/>
        </c:manualLayout>
      </c:layout>
      <c:barChart>
        <c:barDir val="col"/>
        <c:grouping val="stacked"/>
        <c:ser>
          <c:idx val="0"/>
          <c:order val="0"/>
          <c:tx>
            <c:strRef>
              <c:f>Plan1!$A$28</c:f>
              <c:strCache>
                <c:ptCount val="1"/>
                <c:pt idx="0">
                  <c:v>Carga de Energia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Plan1!$B$28:$AN$28</c:f>
              <c:numCache>
                <c:formatCode>#,##0</c:formatCode>
                <c:ptCount val="4"/>
                <c:pt idx="0">
                  <c:v>407.58736861000006</c:v>
                </c:pt>
                <c:pt idx="1">
                  <c:v>574.93894899999998</c:v>
                </c:pt>
                <c:pt idx="2">
                  <c:v>855.36596820872546</c:v>
                </c:pt>
                <c:pt idx="3">
                  <c:v>1028.6387058368166</c:v>
                </c:pt>
              </c:numCache>
            </c:numRef>
          </c:val>
        </c:ser>
        <c:ser>
          <c:idx val="3"/>
          <c:order val="1"/>
          <c:tx>
            <c:strRef>
              <c:f>Plan1!$A$18</c:f>
              <c:strCache>
                <c:ptCount val="1"/>
                <c:pt idx="0">
                  <c:v>Autoprodução (inclui GD)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Plan1!$B$18:$AN$18</c:f>
              <c:numCache>
                <c:formatCode>#,##0</c:formatCode>
                <c:ptCount val="4"/>
                <c:pt idx="0">
                  <c:v>22.5</c:v>
                </c:pt>
                <c:pt idx="1">
                  <c:v>52.4</c:v>
                </c:pt>
                <c:pt idx="2">
                  <c:v>95.4</c:v>
                </c:pt>
                <c:pt idx="3">
                  <c:v>118.7</c:v>
                </c:pt>
              </c:numCache>
            </c:numRef>
          </c:val>
        </c:ser>
        <c:ser>
          <c:idx val="4"/>
          <c:order val="2"/>
          <c:tx>
            <c:strRef>
              <c:f>Plan1!$A$19</c:f>
              <c:strCache>
                <c:ptCount val="1"/>
                <c:pt idx="0">
                  <c:v>Eficiência Elétrica</c:v>
                </c:pt>
              </c:strCache>
            </c:strRef>
          </c:tx>
          <c:spPr>
            <a:solidFill>
              <a:schemeClr val="accent3"/>
            </a:solidFill>
          </c:spPr>
          <c:dLbls>
            <c:dLbl>
              <c:idx val="0"/>
              <c:delete val="1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Plan1!$B$19:$AN$19</c:f>
              <c:numCache>
                <c:formatCode>#,##0</c:formatCode>
                <c:ptCount val="4"/>
                <c:pt idx="0">
                  <c:v>0</c:v>
                </c:pt>
                <c:pt idx="1">
                  <c:v>2.0415621159888242</c:v>
                </c:pt>
                <c:pt idx="2">
                  <c:v>68.231470777949141</c:v>
                </c:pt>
                <c:pt idx="3">
                  <c:v>105.32000788405591</c:v>
                </c:pt>
              </c:numCache>
            </c:numRef>
          </c:val>
        </c:ser>
        <c:ser>
          <c:idx val="5"/>
          <c:order val="3"/>
          <c:tx>
            <c:strRef>
              <c:f>Plan1!$A$20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</c:spPr>
          <c:dLbls>
            <c:txPr>
              <a:bodyPr/>
              <a:lstStyle/>
              <a:p>
                <a:pPr>
                  <a:defRPr sz="1600" b="1"/>
                </a:pPr>
                <a:endParaRPr lang="pt-BR"/>
              </a:p>
            </c:txPr>
            <c:dLblPos val="inBase"/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Plan1!$B$20:$AN$20</c:f>
              <c:numCache>
                <c:formatCode>#,##0</c:formatCode>
                <c:ptCount val="4"/>
                <c:pt idx="0">
                  <c:v>430.08736861000006</c:v>
                </c:pt>
                <c:pt idx="1">
                  <c:v>629.38051111598861</c:v>
                </c:pt>
                <c:pt idx="2">
                  <c:v>1018.9974389866745</c:v>
                </c:pt>
                <c:pt idx="3">
                  <c:v>1252.658713720873</c:v>
                </c:pt>
              </c:numCache>
            </c:numRef>
          </c:val>
        </c:ser>
        <c:dLbls/>
        <c:overlap val="100"/>
        <c:axId val="83488768"/>
        <c:axId val="83490304"/>
      </c:barChart>
      <c:catAx>
        <c:axId val="83488768"/>
        <c:scaling>
          <c:orientation val="minMax"/>
        </c:scaling>
        <c:axPos val="b"/>
        <c:numFmt formatCode="General" sourceLinked="1"/>
        <c:tickLblPos val="nextTo"/>
        <c:crossAx val="83490304"/>
        <c:crosses val="autoZero"/>
        <c:auto val="1"/>
        <c:lblAlgn val="ctr"/>
        <c:lblOffset val="100"/>
      </c:catAx>
      <c:valAx>
        <c:axId val="83490304"/>
        <c:scaling>
          <c:orientation val="minMax"/>
          <c:max val="1500"/>
          <c:min val="0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title>
          <c:tx>
            <c:rich>
              <a:bodyPr rot="0" vert="horz"/>
              <a:lstStyle/>
              <a:p>
                <a:pPr>
                  <a:defRPr sz="1800" i="1"/>
                </a:pPr>
                <a:r>
                  <a:rPr lang="pt-BR" sz="1800" i="1"/>
                  <a:t>TWh</a:t>
                </a:r>
              </a:p>
            </c:rich>
          </c:tx>
          <c:layout>
            <c:manualLayout>
              <c:xMode val="edge"/>
              <c:yMode val="edge"/>
              <c:x val="1.897369555843036E-2"/>
              <c:y val="2.1186992559502776E-2"/>
            </c:manualLayout>
          </c:layout>
        </c:title>
        <c:numFmt formatCode="#,##0" sourceLinked="1"/>
        <c:tickLblPos val="nextTo"/>
        <c:crossAx val="83488768"/>
        <c:crosses val="autoZero"/>
        <c:crossBetween val="between"/>
        <c:majorUnit val="300"/>
      </c:valAx>
    </c:plotArea>
    <c:legend>
      <c:legendPos val="b"/>
      <c:legendEntry>
        <c:idx val="3"/>
        <c:delete val="1"/>
      </c:legendEntry>
      <c:layout/>
    </c:legend>
    <c:plotVisOnly val="1"/>
    <c:dispBlanksAs val="gap"/>
  </c:chart>
  <c:spPr>
    <a:ln>
      <a:noFill/>
    </a:ln>
  </c:spPr>
  <c:txPr>
    <a:bodyPr/>
    <a:lstStyle/>
    <a:p>
      <a:pPr>
        <a:defRPr sz="1200"/>
      </a:pPr>
      <a:endParaRPr lang="pt-BR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7.4141243340701435E-2"/>
          <c:y val="0.15042467962036471"/>
          <c:w val="0.78069721879849152"/>
          <c:h val="0.71894262084602134"/>
        </c:manualLayout>
      </c:layout>
      <c:barChart>
        <c:barDir val="col"/>
        <c:grouping val="stacked"/>
        <c:ser>
          <c:idx val="0"/>
          <c:order val="0"/>
          <c:tx>
            <c:strRef>
              <c:f>Plan1!$A$28</c:f>
              <c:strCache>
                <c:ptCount val="1"/>
                <c:pt idx="0">
                  <c:v>Carga de Energia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Plan1!$B$28:$AN$28</c:f>
              <c:numCache>
                <c:formatCode>#,##0</c:formatCode>
                <c:ptCount val="4"/>
                <c:pt idx="0">
                  <c:v>407.58736861000006</c:v>
                </c:pt>
                <c:pt idx="1">
                  <c:v>574.93894899999998</c:v>
                </c:pt>
                <c:pt idx="2">
                  <c:v>855.36596820872546</c:v>
                </c:pt>
                <c:pt idx="3">
                  <c:v>1028.6387058368164</c:v>
                </c:pt>
              </c:numCache>
            </c:numRef>
          </c:val>
        </c:ser>
        <c:ser>
          <c:idx val="3"/>
          <c:order val="1"/>
          <c:tx>
            <c:strRef>
              <c:f>Plan1!$A$18</c:f>
              <c:strCache>
                <c:ptCount val="1"/>
                <c:pt idx="0">
                  <c:v>Autoprodução (inclui GD)</c:v>
                </c:pt>
              </c:strCache>
            </c:strRef>
          </c:tx>
          <c:spPr>
            <a:solidFill>
              <a:schemeClr val="accent4"/>
            </a:solidFill>
          </c:spPr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Plan1!$B$18:$AN$18</c:f>
              <c:numCache>
                <c:formatCode>#,##0</c:formatCode>
                <c:ptCount val="4"/>
                <c:pt idx="0">
                  <c:v>22.5</c:v>
                </c:pt>
                <c:pt idx="1">
                  <c:v>52.4</c:v>
                </c:pt>
                <c:pt idx="2">
                  <c:v>95.4</c:v>
                </c:pt>
                <c:pt idx="3">
                  <c:v>118.7</c:v>
                </c:pt>
              </c:numCache>
            </c:numRef>
          </c:val>
        </c:ser>
        <c:ser>
          <c:idx val="4"/>
          <c:order val="2"/>
          <c:tx>
            <c:strRef>
              <c:f>Plan1!$A$19</c:f>
              <c:strCache>
                <c:ptCount val="1"/>
                <c:pt idx="0">
                  <c:v>Eficiência Elétrica</c:v>
                </c:pt>
              </c:strCache>
            </c:strRef>
          </c:tx>
          <c:spPr>
            <a:solidFill>
              <a:schemeClr val="accent3"/>
            </a:solidFill>
          </c:spPr>
          <c:dLbls>
            <c:dLbl>
              <c:idx val="0"/>
              <c:delete val="1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Plan1!$B$19:$AN$19</c:f>
              <c:numCache>
                <c:formatCode>#,##0</c:formatCode>
                <c:ptCount val="4"/>
                <c:pt idx="0">
                  <c:v>0</c:v>
                </c:pt>
                <c:pt idx="1">
                  <c:v>2.0415621159888233</c:v>
                </c:pt>
                <c:pt idx="2">
                  <c:v>68.231470777949141</c:v>
                </c:pt>
                <c:pt idx="3">
                  <c:v>105.3200078840559</c:v>
                </c:pt>
              </c:numCache>
            </c:numRef>
          </c:val>
        </c:ser>
        <c:ser>
          <c:idx val="5"/>
          <c:order val="3"/>
          <c:tx>
            <c:strRef>
              <c:f>Plan1!$A$20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</c:spPr>
          <c:dLbls>
            <c:txPr>
              <a:bodyPr/>
              <a:lstStyle/>
              <a:p>
                <a:pPr>
                  <a:defRPr sz="1600" b="1"/>
                </a:pPr>
                <a:endParaRPr lang="pt-BR"/>
              </a:p>
            </c:txPr>
            <c:dLblPos val="inBase"/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Plan1!$B$20:$AN$20</c:f>
              <c:numCache>
                <c:formatCode>#,##0</c:formatCode>
                <c:ptCount val="4"/>
                <c:pt idx="0">
                  <c:v>430.08736861000006</c:v>
                </c:pt>
                <c:pt idx="1">
                  <c:v>629.38051111598838</c:v>
                </c:pt>
                <c:pt idx="2">
                  <c:v>1018.9974389866745</c:v>
                </c:pt>
                <c:pt idx="3">
                  <c:v>1252.658713720873</c:v>
                </c:pt>
              </c:numCache>
            </c:numRef>
          </c:val>
        </c:ser>
        <c:overlap val="100"/>
        <c:axId val="62873600"/>
        <c:axId val="65270144"/>
      </c:barChart>
      <c:catAx>
        <c:axId val="62873600"/>
        <c:scaling>
          <c:orientation val="minMax"/>
        </c:scaling>
        <c:axPos val="b"/>
        <c:numFmt formatCode="General" sourceLinked="1"/>
        <c:tickLblPos val="nextTo"/>
        <c:crossAx val="65270144"/>
        <c:crosses val="autoZero"/>
        <c:auto val="1"/>
        <c:lblAlgn val="ctr"/>
        <c:lblOffset val="100"/>
      </c:catAx>
      <c:valAx>
        <c:axId val="65270144"/>
        <c:scaling>
          <c:orientation val="minMax"/>
          <c:max val="1500"/>
          <c:min val="0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numFmt formatCode="#,##0" sourceLinked="1"/>
        <c:tickLblPos val="nextTo"/>
        <c:crossAx val="62873600"/>
        <c:crosses val="autoZero"/>
        <c:crossBetween val="between"/>
        <c:majorUnit val="300"/>
      </c:valAx>
    </c:plotArea>
    <c:legend>
      <c:legendPos val="b"/>
      <c:legendEntry>
        <c:idx val="3"/>
        <c:delete val="1"/>
      </c:legendEntry>
      <c:layout/>
    </c:legend>
    <c:plotVisOnly val="1"/>
    <c:dispBlanksAs val="gap"/>
  </c:chart>
  <c:spPr>
    <a:ln>
      <a:noFill/>
    </a:ln>
  </c:spPr>
  <c:txPr>
    <a:bodyPr/>
    <a:lstStyle/>
    <a:p>
      <a:pPr>
        <a:defRPr sz="12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7.4141243340701435E-2"/>
          <c:y val="0.15042467962036471"/>
          <c:w val="0.7806972187984913"/>
          <c:h val="0.71894262084602134"/>
        </c:manualLayout>
      </c:layout>
      <c:barChart>
        <c:barDir val="col"/>
        <c:grouping val="stacked"/>
        <c:ser>
          <c:idx val="0"/>
          <c:order val="0"/>
          <c:tx>
            <c:strRef>
              <c:f>Plan1!$A$28</c:f>
              <c:strCache>
                <c:ptCount val="1"/>
                <c:pt idx="0">
                  <c:v>Carga de Energia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Plan1!$B$28:$AN$28</c:f>
              <c:numCache>
                <c:formatCode>#,##0</c:formatCode>
                <c:ptCount val="4"/>
                <c:pt idx="0">
                  <c:v>407.58736861000006</c:v>
                </c:pt>
                <c:pt idx="1">
                  <c:v>574.93894899999998</c:v>
                </c:pt>
                <c:pt idx="2">
                  <c:v>855.36596820872546</c:v>
                </c:pt>
                <c:pt idx="3">
                  <c:v>1028.6387058368166</c:v>
                </c:pt>
              </c:numCache>
            </c:numRef>
          </c:val>
        </c:ser>
        <c:ser>
          <c:idx val="3"/>
          <c:order val="1"/>
          <c:tx>
            <c:strRef>
              <c:f>Plan1!$A$18</c:f>
              <c:strCache>
                <c:ptCount val="1"/>
                <c:pt idx="0">
                  <c:v>Autoprodução (inclui GD)</c:v>
                </c:pt>
              </c:strCache>
            </c:strRef>
          </c:tx>
          <c:spPr>
            <a:solidFill>
              <a:schemeClr val="accent4"/>
            </a:solidFill>
          </c:spPr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Plan1!$B$18:$AN$18</c:f>
              <c:numCache>
                <c:formatCode>#,##0</c:formatCode>
                <c:ptCount val="4"/>
                <c:pt idx="0">
                  <c:v>22.5</c:v>
                </c:pt>
                <c:pt idx="1">
                  <c:v>52.4</c:v>
                </c:pt>
                <c:pt idx="2">
                  <c:v>95.4</c:v>
                </c:pt>
                <c:pt idx="3">
                  <c:v>118.7</c:v>
                </c:pt>
              </c:numCache>
            </c:numRef>
          </c:val>
        </c:ser>
        <c:ser>
          <c:idx val="4"/>
          <c:order val="2"/>
          <c:tx>
            <c:strRef>
              <c:f>Plan1!$A$19</c:f>
              <c:strCache>
                <c:ptCount val="1"/>
                <c:pt idx="0">
                  <c:v>Eficiência Elétrica</c:v>
                </c:pt>
              </c:strCache>
            </c:strRef>
          </c:tx>
          <c:spPr>
            <a:solidFill>
              <a:schemeClr val="accent3"/>
            </a:solidFill>
          </c:spPr>
          <c:dLbls>
            <c:dLbl>
              <c:idx val="0"/>
              <c:delete val="1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Plan1!$B$19:$AN$19</c:f>
              <c:numCache>
                <c:formatCode>#,##0</c:formatCode>
                <c:ptCount val="4"/>
                <c:pt idx="0">
                  <c:v>0</c:v>
                </c:pt>
                <c:pt idx="1">
                  <c:v>2.0415621159888242</c:v>
                </c:pt>
                <c:pt idx="2">
                  <c:v>68.231470777949141</c:v>
                </c:pt>
                <c:pt idx="3">
                  <c:v>105.32000788405591</c:v>
                </c:pt>
              </c:numCache>
            </c:numRef>
          </c:val>
        </c:ser>
        <c:ser>
          <c:idx val="5"/>
          <c:order val="3"/>
          <c:tx>
            <c:strRef>
              <c:f>Plan1!$A$20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</c:spPr>
          <c:dLbls>
            <c:txPr>
              <a:bodyPr/>
              <a:lstStyle/>
              <a:p>
                <a:pPr>
                  <a:defRPr sz="1600" b="1"/>
                </a:pPr>
                <a:endParaRPr lang="pt-BR"/>
              </a:p>
            </c:txPr>
            <c:dLblPos val="inBase"/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Plan1!$B$20:$AN$20</c:f>
              <c:numCache>
                <c:formatCode>#,##0</c:formatCode>
                <c:ptCount val="4"/>
                <c:pt idx="0">
                  <c:v>430.08736861000006</c:v>
                </c:pt>
                <c:pt idx="1">
                  <c:v>629.38051111598861</c:v>
                </c:pt>
                <c:pt idx="2">
                  <c:v>1018.9974389866745</c:v>
                </c:pt>
                <c:pt idx="3">
                  <c:v>1252.658713720873</c:v>
                </c:pt>
              </c:numCache>
            </c:numRef>
          </c:val>
        </c:ser>
        <c:dLbls/>
        <c:overlap val="100"/>
        <c:axId val="89767296"/>
        <c:axId val="95708288"/>
      </c:barChart>
      <c:catAx>
        <c:axId val="89767296"/>
        <c:scaling>
          <c:orientation val="minMax"/>
        </c:scaling>
        <c:axPos val="b"/>
        <c:numFmt formatCode="General" sourceLinked="1"/>
        <c:tickLblPos val="nextTo"/>
        <c:crossAx val="95708288"/>
        <c:crosses val="autoZero"/>
        <c:auto val="1"/>
        <c:lblAlgn val="ctr"/>
        <c:lblOffset val="100"/>
      </c:catAx>
      <c:valAx>
        <c:axId val="95708288"/>
        <c:scaling>
          <c:orientation val="minMax"/>
          <c:max val="1500"/>
          <c:min val="0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numFmt formatCode="#,##0" sourceLinked="1"/>
        <c:tickLblPos val="nextTo"/>
        <c:crossAx val="89767296"/>
        <c:crosses val="autoZero"/>
        <c:crossBetween val="between"/>
        <c:majorUnit val="300"/>
      </c:valAx>
    </c:plotArea>
    <c:legend>
      <c:legendPos val="b"/>
      <c:legendEntry>
        <c:idx val="3"/>
        <c:delete val="1"/>
      </c:legendEntry>
      <c:layout/>
    </c:legend>
    <c:plotVisOnly val="1"/>
    <c:dispBlanksAs val="gap"/>
  </c:chart>
  <c:spPr>
    <a:ln>
      <a:noFill/>
    </a:ln>
  </c:spPr>
  <c:txPr>
    <a:bodyPr/>
    <a:lstStyle/>
    <a:p>
      <a:pPr>
        <a:defRPr sz="12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7.0691480511895916E-2"/>
          <c:y val="0.15760603533175949"/>
          <c:w val="0.7806972187984913"/>
          <c:h val="0.71894262084602134"/>
        </c:manualLayout>
      </c:layout>
      <c:barChart>
        <c:barDir val="col"/>
        <c:grouping val="stacked"/>
        <c:ser>
          <c:idx val="0"/>
          <c:order val="0"/>
          <c:tx>
            <c:strRef>
              <c:f>Plan1!$A$15</c:f>
              <c:strCache>
                <c:ptCount val="1"/>
                <c:pt idx="0">
                  <c:v>Consumo Rede</c:v>
                </c:pt>
              </c:strCache>
            </c:strRef>
          </c:tx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Plan1!$B$15:$AN$15</c:f>
              <c:numCache>
                <c:formatCode>#,##0</c:formatCode>
                <c:ptCount val="4"/>
                <c:pt idx="0">
                  <c:v>344.28367470900002</c:v>
                </c:pt>
                <c:pt idx="1">
                  <c:v>475.3345831800001</c:v>
                </c:pt>
                <c:pt idx="2">
                  <c:v>714.35722538874654</c:v>
                </c:pt>
                <c:pt idx="3">
                  <c:v>857.96407100978729</c:v>
                </c:pt>
              </c:numCache>
            </c:numRef>
          </c:val>
        </c:ser>
        <c:ser>
          <c:idx val="1"/>
          <c:order val="1"/>
          <c:tx>
            <c:strRef>
              <c:f>Plan1!$A$18</c:f>
              <c:strCache>
                <c:ptCount val="1"/>
                <c:pt idx="0">
                  <c:v>Autoprodução (inclui GD)</c:v>
                </c:pt>
              </c:strCache>
            </c:strRef>
          </c:tx>
          <c:spPr>
            <a:solidFill>
              <a:schemeClr val="accent4"/>
            </a:solidFill>
          </c:spPr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val>
            <c:numRef>
              <c:f>Plan1!$B$18:$T$18</c:f>
              <c:numCache>
                <c:formatCode>#,##0</c:formatCode>
                <c:ptCount val="4"/>
                <c:pt idx="0">
                  <c:v>22.5</c:v>
                </c:pt>
                <c:pt idx="1">
                  <c:v>52.4</c:v>
                </c:pt>
                <c:pt idx="2">
                  <c:v>95.4</c:v>
                </c:pt>
                <c:pt idx="3">
                  <c:v>118.7</c:v>
                </c:pt>
              </c:numCache>
            </c:numRef>
          </c:val>
        </c:ser>
        <c:ser>
          <c:idx val="4"/>
          <c:order val="2"/>
          <c:tx>
            <c:strRef>
              <c:f>Plan1!$A$19</c:f>
              <c:strCache>
                <c:ptCount val="1"/>
                <c:pt idx="0">
                  <c:v>Eficiência Elétrica</c:v>
                </c:pt>
              </c:strCache>
            </c:strRef>
          </c:tx>
          <c:spPr>
            <a:solidFill>
              <a:schemeClr val="accent3"/>
            </a:solidFill>
          </c:spPr>
          <c:dLbls>
            <c:dLbl>
              <c:idx val="0"/>
              <c:delete val="1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Val val="1"/>
          </c:dLbls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Plan1!$B$19:$AN$19</c:f>
              <c:numCache>
                <c:formatCode>#,##0</c:formatCode>
                <c:ptCount val="4"/>
                <c:pt idx="0">
                  <c:v>0</c:v>
                </c:pt>
                <c:pt idx="1">
                  <c:v>2.0415621159888242</c:v>
                </c:pt>
                <c:pt idx="2">
                  <c:v>68.231470777949141</c:v>
                </c:pt>
                <c:pt idx="3">
                  <c:v>105.32000788405591</c:v>
                </c:pt>
              </c:numCache>
            </c:numRef>
          </c:val>
        </c:ser>
        <c:ser>
          <c:idx val="5"/>
          <c:order val="3"/>
          <c:tx>
            <c:strRef>
              <c:f>Plan1!$A$20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</c:spPr>
          <c:cat>
            <c:numRef>
              <c:f>Plan1!$B$14:$AN$14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Plan1!$B$20:$AN$20</c:f>
              <c:numCache>
                <c:formatCode>#,##0</c:formatCode>
                <c:ptCount val="4"/>
                <c:pt idx="0">
                  <c:v>430.08736861000006</c:v>
                </c:pt>
                <c:pt idx="1">
                  <c:v>629.38051111598861</c:v>
                </c:pt>
                <c:pt idx="2">
                  <c:v>1018.9974389866745</c:v>
                </c:pt>
                <c:pt idx="3">
                  <c:v>1252.658713720873</c:v>
                </c:pt>
              </c:numCache>
            </c:numRef>
          </c:val>
        </c:ser>
        <c:dLbls/>
        <c:overlap val="100"/>
        <c:axId val="84117376"/>
        <c:axId val="84118912"/>
      </c:barChart>
      <c:catAx>
        <c:axId val="84117376"/>
        <c:scaling>
          <c:orientation val="minMax"/>
        </c:scaling>
        <c:axPos val="b"/>
        <c:numFmt formatCode="General" sourceLinked="1"/>
        <c:tickLblPos val="nextTo"/>
        <c:crossAx val="84118912"/>
        <c:crosses val="autoZero"/>
        <c:auto val="1"/>
        <c:lblAlgn val="ctr"/>
        <c:lblOffset val="100"/>
      </c:catAx>
      <c:valAx>
        <c:axId val="84118912"/>
        <c:scaling>
          <c:orientation val="minMax"/>
          <c:max val="1500"/>
          <c:min val="0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title>
          <c:tx>
            <c:rich>
              <a:bodyPr rot="0" vert="horz"/>
              <a:lstStyle/>
              <a:p>
                <a:pPr>
                  <a:defRPr sz="1800" i="1"/>
                </a:pPr>
                <a:r>
                  <a:rPr lang="pt-BR" sz="1800" i="1" dirty="0" err="1"/>
                  <a:t>TWh</a:t>
                </a:r>
                <a:endParaRPr lang="pt-BR" sz="1800" i="1" dirty="0"/>
              </a:p>
            </c:rich>
          </c:tx>
          <c:layout>
            <c:manualLayout>
              <c:xMode val="edge"/>
              <c:yMode val="edge"/>
              <c:x val="1.8973679934920214E-2"/>
              <c:y val="6.2874796653778028E-2"/>
            </c:manualLayout>
          </c:layout>
        </c:title>
        <c:numFmt formatCode="#,##0" sourceLinked="1"/>
        <c:tickLblPos val="nextTo"/>
        <c:crossAx val="84117376"/>
        <c:crosses val="autoZero"/>
        <c:crossBetween val="between"/>
        <c:majorUnit val="300"/>
      </c:valAx>
    </c:plotArea>
    <c:legend>
      <c:legendPos val="b"/>
      <c:legendEntry>
        <c:idx val="3"/>
        <c:delete val="1"/>
      </c:legendEntry>
      <c:layout/>
    </c:legend>
    <c:plotVisOnly val="1"/>
    <c:dispBlanksAs val="gap"/>
  </c:chart>
  <c:spPr>
    <a:ln>
      <a:noFill/>
    </a:ln>
  </c:spPr>
  <c:txPr>
    <a:bodyPr/>
    <a:lstStyle/>
    <a:p>
      <a:pPr>
        <a:defRPr sz="12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68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pt-BR"/>
              <a:t>Intensidade Elétrica</a:t>
            </a:r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0.10337151781260989"/>
          <c:y val="0.12219376073895186"/>
          <c:w val="0.87378320700566647"/>
          <c:h val="0.77745363911477239"/>
        </c:manualLayout>
      </c:layout>
      <c:barChart>
        <c:barDir val="col"/>
        <c:grouping val="clustered"/>
        <c:ser>
          <c:idx val="0"/>
          <c:order val="0"/>
          <c:dLbls>
            <c:txPr>
              <a:bodyPr/>
              <a:lstStyle/>
              <a:p>
                <a:pPr>
                  <a:defRPr sz="1400" b="1" i="0" u="none" strike="noStrike" baseline="0">
                    <a:solidFill>
                      <a:srgbClr val="0066CC"/>
                    </a:solidFill>
                    <a:latin typeface="Calibri"/>
                    <a:ea typeface="Calibri"/>
                    <a:cs typeface="Calibri"/>
                  </a:defRPr>
                </a:pPr>
                <a:endParaRPr lang="pt-BR"/>
              </a:p>
            </c:txPr>
            <c:showVal val="1"/>
          </c:dLbls>
          <c:cat>
            <c:numRef>
              <c:f>'Intensidade-Elasticidade'!$B$1:$AU$1</c:f>
              <c:numCache>
                <c:formatCode>General</c:formatCode>
                <c:ptCount val="4"/>
                <c:pt idx="0">
                  <c:v>2005</c:v>
                </c:pt>
                <c:pt idx="1">
                  <c:v>2014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'Intensidade-Elasticidade'!$B$4:$AU$4</c:f>
              <c:numCache>
                <c:formatCode>0</c:formatCode>
                <c:ptCount val="4"/>
                <c:pt idx="0">
                  <c:v>182.95359513935105</c:v>
                </c:pt>
                <c:pt idx="1">
                  <c:v>195.61924365431358</c:v>
                </c:pt>
                <c:pt idx="2">
                  <c:v>210.36763750255588</c:v>
                </c:pt>
                <c:pt idx="3">
                  <c:v>207.54588157536386</c:v>
                </c:pt>
              </c:numCache>
            </c:numRef>
          </c:val>
        </c:ser>
        <c:dLbls/>
        <c:axId val="84196736"/>
        <c:axId val="89724032"/>
      </c:barChart>
      <c:catAx>
        <c:axId val="84196736"/>
        <c:scaling>
          <c:orientation val="minMax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89724032"/>
        <c:crosses val="autoZero"/>
        <c:auto val="1"/>
        <c:lblAlgn val="ctr"/>
        <c:lblOffset val="100"/>
      </c:catAx>
      <c:valAx>
        <c:axId val="89724032"/>
        <c:scaling>
          <c:orientation val="minMax"/>
        </c:scaling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200" b="1" i="1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pt-BR" sz="1200"/>
                  <a:t>kWh/10³ US$ [PPP 2005]</a:t>
                </a:r>
              </a:p>
            </c:rich>
          </c:tx>
          <c:layout>
            <c:manualLayout>
              <c:xMode val="edge"/>
              <c:yMode val="edge"/>
              <c:x val="7.3621626516759339E-2"/>
              <c:y val="1.165122560203148E-2"/>
            </c:manualLayout>
          </c:layout>
        </c:title>
        <c:numFmt formatCode="0" sourceLinked="1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84196736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8.6095887217993078E-2"/>
          <c:y val="3.6105755073298794E-2"/>
          <c:w val="0.87255665601694199"/>
          <c:h val="0.80112463990781635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dPt>
            <c:idx val="19"/>
            <c:marker>
              <c:symbol val="circle"/>
              <c:size val="12"/>
              <c:spPr>
                <a:solidFill>
                  <a:srgbClr val="FFFF00"/>
                </a:solidFill>
                <a:ln w="38100">
                  <a:solidFill>
                    <a:srgbClr val="00B050"/>
                  </a:solidFill>
                </a:ln>
              </c:spPr>
            </c:marker>
          </c:dPt>
          <c:dPt>
            <c:idx val="20"/>
            <c:marker>
              <c:symbol val="circle"/>
              <c:size val="12"/>
              <c:spPr>
                <a:solidFill>
                  <a:srgbClr val="FFFF00"/>
                </a:solidFill>
                <a:ln w="38100">
                  <a:solidFill>
                    <a:srgbClr val="00B050"/>
                  </a:solidFill>
                </a:ln>
              </c:spPr>
            </c:marker>
          </c:dPt>
          <c:dPt>
            <c:idx val="21"/>
            <c:marker>
              <c:symbol val="circle"/>
              <c:size val="12"/>
              <c:spPr>
                <a:solidFill>
                  <a:srgbClr val="FFFF00"/>
                </a:solidFill>
                <a:ln w="38100">
                  <a:solidFill>
                    <a:srgbClr val="00B050"/>
                  </a:solidFill>
                </a:ln>
              </c:spPr>
            </c:marker>
          </c:dPt>
          <c:dPt>
            <c:idx val="22"/>
            <c:marker>
              <c:symbol val="circle"/>
              <c:size val="12"/>
              <c:spPr>
                <a:solidFill>
                  <a:srgbClr val="FFFF00"/>
                </a:solidFill>
                <a:ln w="38100">
                  <a:solidFill>
                    <a:srgbClr val="00B050"/>
                  </a:solidFill>
                </a:ln>
              </c:spPr>
            </c:marker>
          </c:dPt>
          <c:dPt>
            <c:idx val="23"/>
            <c:marker>
              <c:symbol val="circle"/>
              <c:size val="12"/>
              <c:spPr>
                <a:solidFill>
                  <a:srgbClr val="FFFF00"/>
                </a:solidFill>
                <a:ln w="38100">
                  <a:solidFill>
                    <a:srgbClr val="00B050"/>
                  </a:solidFill>
                </a:ln>
              </c:spPr>
            </c:marker>
          </c:dPt>
          <c:xVal>
            <c:numRef>
              <c:f>'Shut up'!$B$46:$AC$46</c:f>
              <c:numCache>
                <c:formatCode>#,##0</c:formatCode>
                <c:ptCount val="23"/>
                <c:pt idx="0">
                  <c:v>16027.743976636651</c:v>
                </c:pt>
                <c:pt idx="1">
                  <c:v>15900.57471264368</c:v>
                </c:pt>
                <c:pt idx="2">
                  <c:v>9601.369660176204</c:v>
                </c:pt>
                <c:pt idx="3">
                  <c:v>37016.628440366971</c:v>
                </c:pt>
                <c:pt idx="4">
                  <c:v>29940.547149625556</c:v>
                </c:pt>
                <c:pt idx="5">
                  <c:v>34806.396484375</c:v>
                </c:pt>
                <c:pt idx="6">
                  <c:v>21144.274120829577</c:v>
                </c:pt>
                <c:pt idx="7">
                  <c:v>4501.637435412269</c:v>
                </c:pt>
                <c:pt idx="8">
                  <c:v>7894.5151097788221</c:v>
                </c:pt>
                <c:pt idx="9">
                  <c:v>26351.338039730752</c:v>
                </c:pt>
                <c:pt idx="10">
                  <c:v>31311.72089376716</c:v>
                </c:pt>
                <c:pt idx="11">
                  <c:v>27993.000000000004</c:v>
                </c:pt>
                <c:pt idx="12">
                  <c:v>13423.32336608287</c:v>
                </c:pt>
                <c:pt idx="13">
                  <c:v>20925.330812854441</c:v>
                </c:pt>
                <c:pt idx="14">
                  <c:v>15177.593534452728</c:v>
                </c:pt>
                <c:pt idx="15">
                  <c:v>10685.730680948735</c:v>
                </c:pt>
                <c:pt idx="16">
                  <c:v>26428.509532062391</c:v>
                </c:pt>
                <c:pt idx="17">
                  <c:v>32473.395071417362</c:v>
                </c:pt>
                <c:pt idx="18">
                  <c:v>45283.123329515074</c:v>
                </c:pt>
                <c:pt idx="19">
                  <c:v>10746.636350984751</c:v>
                </c:pt>
                <c:pt idx="20">
                  <c:v>12746.39399108309</c:v>
                </c:pt>
                <c:pt idx="21">
                  <c:v>16837.787085379929</c:v>
                </c:pt>
                <c:pt idx="22">
                  <c:v>20156.522720931658</c:v>
                </c:pt>
              </c:numCache>
            </c:numRef>
          </c:xVal>
          <c:yVal>
            <c:numRef>
              <c:f>'Shut up'!$B$48:$AC$48</c:f>
              <c:numCache>
                <c:formatCode>#,##0</c:formatCode>
                <c:ptCount val="23"/>
                <c:pt idx="0">
                  <c:v>3027.0138719883184</c:v>
                </c:pt>
                <c:pt idx="1">
                  <c:v>3807.4712643678163</c:v>
                </c:pt>
                <c:pt idx="2">
                  <c:v>3474.9981491078697</c:v>
                </c:pt>
                <c:pt idx="3">
                  <c:v>15558.486238532108</c:v>
                </c:pt>
                <c:pt idx="4">
                  <c:v>7367.415558612257</c:v>
                </c:pt>
                <c:pt idx="5">
                  <c:v>7137.5732421875</c:v>
                </c:pt>
                <c:pt idx="6">
                  <c:v>5512.1731289449945</c:v>
                </c:pt>
                <c:pt idx="7">
                  <c:v>759.91558110763401</c:v>
                </c:pt>
                <c:pt idx="8">
                  <c:v>733.3711415377137</c:v>
                </c:pt>
                <c:pt idx="9">
                  <c:v>5276.3093088162868</c:v>
                </c:pt>
                <c:pt idx="10">
                  <c:v>7753.1948255586058</c:v>
                </c:pt>
                <c:pt idx="11">
                  <c:v>10346.6</c:v>
                </c:pt>
                <c:pt idx="12">
                  <c:v>2097.9923109782153</c:v>
                </c:pt>
                <c:pt idx="13">
                  <c:v>4706.9943289224948</c:v>
                </c:pt>
                <c:pt idx="14">
                  <c:v>6602.0344178917294</c:v>
                </c:pt>
                <c:pt idx="15">
                  <c:v>4409.7169089517993</c:v>
                </c:pt>
                <c:pt idx="16">
                  <c:v>5647.5303292894296</c:v>
                </c:pt>
                <c:pt idx="17">
                  <c:v>5451.2635379061367</c:v>
                </c:pt>
                <c:pt idx="18">
                  <c:v>12947.244495354465</c:v>
                </c:pt>
                <c:pt idx="19">
                  <c:v>2047.8126588791813</c:v>
                </c:pt>
                <c:pt idx="20">
                  <c:v>2608.3248808219901</c:v>
                </c:pt>
                <c:pt idx="21">
                  <c:v>3740.3637062473131</c:v>
                </c:pt>
                <c:pt idx="22">
                  <c:v>4439.1391609287693</c:v>
                </c:pt>
              </c:numCache>
            </c:numRef>
          </c:yVal>
        </c:ser>
        <c:dLbls/>
        <c:axId val="89738624"/>
        <c:axId val="89748992"/>
      </c:scatterChart>
      <c:valAx>
        <c:axId val="89738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US$ [2005] PPP/habitante/ano </a:t>
                </a:r>
                <a:r>
                  <a:rPr lang="pt-BR" baseline="30000"/>
                  <a:t>(*)</a:t>
                </a:r>
              </a:p>
            </c:rich>
          </c:tx>
          <c:layout>
            <c:manualLayout>
              <c:xMode val="edge"/>
              <c:yMode val="edge"/>
              <c:x val="0.40001829670355149"/>
              <c:y val="0.92484945780998706"/>
            </c:manualLayout>
          </c:layout>
        </c:title>
        <c:numFmt formatCode="#,##0" sourceLinked="1"/>
        <c:tickLblPos val="nextTo"/>
        <c:crossAx val="89748992"/>
        <c:crosses val="autoZero"/>
        <c:crossBetween val="midCat"/>
      </c:valAx>
      <c:valAx>
        <c:axId val="89748992"/>
        <c:scaling>
          <c:orientation val="minMax"/>
        </c:scaling>
        <c:axPos val="l"/>
        <c:majorGridlines>
          <c:spPr>
            <a:ln>
              <a:noFill/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kWh/capita</a:t>
                </a:r>
              </a:p>
            </c:rich>
          </c:tx>
          <c:layout/>
        </c:title>
        <c:numFmt formatCode="#,##0" sourceLinked="1"/>
        <c:tickLblPos val="nextTo"/>
        <c:crossAx val="89738624"/>
        <c:crosses val="autoZero"/>
        <c:crossBetween val="midCat"/>
      </c:valAx>
    </c:plotArea>
    <c:plotVisOnly val="1"/>
    <c:dispBlanksAs val="gap"/>
  </c:chart>
  <c:spPr>
    <a:solidFill>
      <a:schemeClr val="bg1"/>
    </a:solidFill>
    <a:ln>
      <a:noFill/>
    </a:ln>
  </c:spPr>
  <c:txPr>
    <a:bodyPr/>
    <a:lstStyle/>
    <a:p>
      <a:pPr>
        <a:defRPr sz="1200"/>
      </a:pPr>
      <a:endParaRPr lang="pt-B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BE252-C472-4A75-BBD6-4AAD6F89E93B}" type="doc">
      <dgm:prSet loTypeId="urn:microsoft.com/office/officeart/2005/8/layout/radial4" loCatId="relationship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CC547C67-8E92-4263-95A9-7BC4FAE89E12}">
      <dgm:prSet phldrT="[Texto]"/>
      <dgm:spPr/>
      <dgm:t>
        <a:bodyPr/>
        <a:lstStyle/>
        <a:p>
          <a:r>
            <a:rPr lang="pt-BR" i="0" dirty="0" smtClean="0">
              <a:solidFill>
                <a:srgbClr val="002060"/>
              </a:solidFill>
            </a:rPr>
            <a:t>Banco de Indicadores de Eficiência Energética </a:t>
          </a:r>
          <a:endParaRPr lang="pt-BR" i="0" dirty="0">
            <a:solidFill>
              <a:srgbClr val="002060"/>
            </a:solidFill>
          </a:endParaRPr>
        </a:p>
      </dgm:t>
    </dgm:pt>
    <dgm:pt modelId="{E141F1E6-73A4-4E26-8032-D6966A8C055C}" type="parTrans" cxnId="{537B71E9-29B7-441D-9F26-C2DF78FB46A3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436D2883-91D6-4A8E-B6E8-789F2082F849}" type="sibTrans" cxnId="{537B71E9-29B7-441D-9F26-C2DF78FB46A3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D8AA2FA9-7832-4648-AA96-A5303F460062}">
      <dgm:prSet phldrT="[Texto]"/>
      <dgm:spPr/>
      <dgm:t>
        <a:bodyPr/>
        <a:lstStyle/>
        <a:p>
          <a:r>
            <a:rPr lang="pt-BR" i="0" dirty="0" smtClean="0">
              <a:solidFill>
                <a:srgbClr val="002060"/>
              </a:solidFill>
            </a:rPr>
            <a:t>Verificar condição real da eficiência energética no Brasil</a:t>
          </a:r>
          <a:endParaRPr lang="pt-BR" i="0" dirty="0">
            <a:solidFill>
              <a:srgbClr val="002060"/>
            </a:solidFill>
          </a:endParaRPr>
        </a:p>
      </dgm:t>
    </dgm:pt>
    <dgm:pt modelId="{3201C703-9C23-4FE5-94C7-11EC959D66E0}" type="parTrans" cxnId="{BE05D9CB-CE3A-4772-BA8F-06466FEB6DAD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9CD1A6F2-322E-4758-A923-6D58328112BB}" type="sibTrans" cxnId="{BE05D9CB-CE3A-4772-BA8F-06466FEB6DAD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01B39E6A-6B8F-4710-8136-0167C7E08B06}">
      <dgm:prSet phldrT="[Texto]"/>
      <dgm:spPr/>
      <dgm:t>
        <a:bodyPr/>
        <a:lstStyle/>
        <a:p>
          <a:r>
            <a:rPr lang="pt-BR" i="0" dirty="0" smtClean="0">
              <a:solidFill>
                <a:srgbClr val="002060"/>
              </a:solidFill>
            </a:rPr>
            <a:t>Subsidiar os planos de médio e longo prazo</a:t>
          </a:r>
          <a:endParaRPr lang="pt-BR" i="0" dirty="0">
            <a:solidFill>
              <a:srgbClr val="002060"/>
            </a:solidFill>
          </a:endParaRPr>
        </a:p>
      </dgm:t>
    </dgm:pt>
    <dgm:pt modelId="{6875FDFC-3CFF-458F-A988-8E816CD52613}" type="parTrans" cxnId="{451671CD-2A35-47BD-BC73-CA5FF5523EFC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0289830F-2CBE-41AC-9234-E0601CB4A7BE}" type="sibTrans" cxnId="{451671CD-2A35-47BD-BC73-CA5FF5523EFC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92FA43CC-19D3-4F44-95AA-1DD0CD4B2698}">
      <dgm:prSet phldrT="[Texto]"/>
      <dgm:spPr/>
      <dgm:t>
        <a:bodyPr/>
        <a:lstStyle/>
        <a:p>
          <a:r>
            <a:rPr lang="pt-BR" i="0" dirty="0" smtClean="0">
              <a:solidFill>
                <a:srgbClr val="002060"/>
              </a:solidFill>
            </a:rPr>
            <a:t>Identificar áreas prioritárias para ações de eficientização</a:t>
          </a:r>
          <a:endParaRPr lang="pt-BR" i="0" dirty="0">
            <a:solidFill>
              <a:srgbClr val="002060"/>
            </a:solidFill>
          </a:endParaRPr>
        </a:p>
      </dgm:t>
    </dgm:pt>
    <dgm:pt modelId="{12A5DD53-69E7-4446-B1CF-4DE91D240ED6}" type="parTrans" cxnId="{6AEBAF7C-C542-40E2-8C4D-0D5C55E3291E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ED08F32D-F2F6-4A2C-A20E-BC4F57EFF400}" type="sibTrans" cxnId="{6AEBAF7C-C542-40E2-8C4D-0D5C55E3291E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195E0FA4-5B8D-479C-98DC-A8C9304EAF6A}">
      <dgm:prSet/>
      <dgm:spPr/>
      <dgm:t>
        <a:bodyPr/>
        <a:lstStyle/>
        <a:p>
          <a:r>
            <a:rPr lang="pt-BR" i="0" dirty="0" smtClean="0">
              <a:solidFill>
                <a:srgbClr val="002060"/>
              </a:solidFill>
            </a:rPr>
            <a:t>Comparar o nível de Eficiência Energética nacional com referências internacionais</a:t>
          </a:r>
          <a:endParaRPr lang="pt-BR" i="0" dirty="0">
            <a:solidFill>
              <a:srgbClr val="002060"/>
            </a:solidFill>
          </a:endParaRPr>
        </a:p>
      </dgm:t>
    </dgm:pt>
    <dgm:pt modelId="{1AC4A8FE-7E50-4D72-81B6-71E6D17CA50F}" type="parTrans" cxnId="{F68B3E34-6724-480A-BD6A-D74DFE2AC73F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F3B96A5A-3D89-4E36-9BCB-B732348F9D01}" type="sibTrans" cxnId="{F68B3E34-6724-480A-BD6A-D74DFE2AC73F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2A659606-2C59-4FD2-8F62-53CDBAB5EAC5}">
      <dgm:prSet/>
      <dgm:spPr/>
      <dgm:t>
        <a:bodyPr/>
        <a:lstStyle/>
        <a:p>
          <a:r>
            <a:rPr lang="pt-BR" i="0" dirty="0" smtClean="0">
              <a:solidFill>
                <a:srgbClr val="002060"/>
              </a:solidFill>
            </a:rPr>
            <a:t>Acompanhar evolução da Eficiência Energética  </a:t>
          </a:r>
          <a:endParaRPr lang="pt-BR" i="0" dirty="0">
            <a:solidFill>
              <a:srgbClr val="002060"/>
            </a:solidFill>
          </a:endParaRPr>
        </a:p>
      </dgm:t>
    </dgm:pt>
    <dgm:pt modelId="{3414C30B-E0BD-429E-B913-7E8F7BC89C1A}" type="parTrans" cxnId="{24344271-67BB-4B69-8BB7-C96BE36718DB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7B09A229-E738-4938-957C-037C40BCBE2B}" type="sibTrans" cxnId="{24344271-67BB-4B69-8BB7-C96BE36718DB}">
      <dgm:prSet/>
      <dgm:spPr/>
      <dgm:t>
        <a:bodyPr/>
        <a:lstStyle/>
        <a:p>
          <a:endParaRPr lang="pt-BR" i="0">
            <a:solidFill>
              <a:srgbClr val="002060"/>
            </a:solidFill>
          </a:endParaRPr>
        </a:p>
      </dgm:t>
    </dgm:pt>
    <dgm:pt modelId="{A95F3FAC-DE0F-4C27-813B-682028648304}" type="pres">
      <dgm:prSet presAssocID="{F0EBE252-C472-4A75-BBD6-4AAD6F89E93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306C843-3ADC-448A-966B-791D57EA59F5}" type="pres">
      <dgm:prSet presAssocID="{CC547C67-8E92-4263-95A9-7BC4FAE89E12}" presName="centerShape" presStyleLbl="node0" presStyleIdx="0" presStyleCnt="1"/>
      <dgm:spPr/>
      <dgm:t>
        <a:bodyPr/>
        <a:lstStyle/>
        <a:p>
          <a:endParaRPr lang="pt-BR"/>
        </a:p>
      </dgm:t>
    </dgm:pt>
    <dgm:pt modelId="{479201C5-E5D2-441F-B08D-0FDC06CA350C}" type="pres">
      <dgm:prSet presAssocID="{3201C703-9C23-4FE5-94C7-11EC959D66E0}" presName="parTrans" presStyleLbl="bgSibTrans2D1" presStyleIdx="0" presStyleCnt="5"/>
      <dgm:spPr/>
      <dgm:t>
        <a:bodyPr/>
        <a:lstStyle/>
        <a:p>
          <a:endParaRPr lang="pt-BR"/>
        </a:p>
      </dgm:t>
    </dgm:pt>
    <dgm:pt modelId="{8CF695DA-E1F3-4092-A42D-3B24F3C0BF86}" type="pres">
      <dgm:prSet presAssocID="{D8AA2FA9-7832-4648-AA96-A5303F4600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7D9BCA-E347-417A-9527-AF6A974DC43B}" type="pres">
      <dgm:prSet presAssocID="{6875FDFC-3CFF-458F-A988-8E816CD52613}" presName="parTrans" presStyleLbl="bgSibTrans2D1" presStyleIdx="1" presStyleCnt="5"/>
      <dgm:spPr/>
      <dgm:t>
        <a:bodyPr/>
        <a:lstStyle/>
        <a:p>
          <a:endParaRPr lang="pt-BR"/>
        </a:p>
      </dgm:t>
    </dgm:pt>
    <dgm:pt modelId="{3D6D46AC-0995-4C8C-995B-C18BF0464277}" type="pres">
      <dgm:prSet presAssocID="{01B39E6A-6B8F-4710-8136-0167C7E08B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1DC87C-1122-4BE6-BA42-4557F320D8D8}" type="pres">
      <dgm:prSet presAssocID="{12A5DD53-69E7-4446-B1CF-4DE91D240ED6}" presName="parTrans" presStyleLbl="bgSibTrans2D1" presStyleIdx="2" presStyleCnt="5"/>
      <dgm:spPr/>
      <dgm:t>
        <a:bodyPr/>
        <a:lstStyle/>
        <a:p>
          <a:endParaRPr lang="pt-BR"/>
        </a:p>
      </dgm:t>
    </dgm:pt>
    <dgm:pt modelId="{CA428A27-13EC-4C9C-9421-B1B885FDD90C}" type="pres">
      <dgm:prSet presAssocID="{92FA43CC-19D3-4F44-95AA-1DD0CD4B26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E8A4BE-AF33-4D37-8C68-F73AB88CDF4C}" type="pres">
      <dgm:prSet presAssocID="{1AC4A8FE-7E50-4D72-81B6-71E6D17CA50F}" presName="parTrans" presStyleLbl="bgSibTrans2D1" presStyleIdx="3" presStyleCnt="5"/>
      <dgm:spPr/>
      <dgm:t>
        <a:bodyPr/>
        <a:lstStyle/>
        <a:p>
          <a:endParaRPr lang="pt-BR"/>
        </a:p>
      </dgm:t>
    </dgm:pt>
    <dgm:pt modelId="{AAD79D4A-7BAA-447E-B05D-ECB7C9C40F9F}" type="pres">
      <dgm:prSet presAssocID="{195E0FA4-5B8D-479C-98DC-A8C9304EAF6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3EAF82-A32B-429C-9228-9EA68DA401EA}" type="pres">
      <dgm:prSet presAssocID="{3414C30B-E0BD-429E-B913-7E8F7BC89C1A}" presName="parTrans" presStyleLbl="bgSibTrans2D1" presStyleIdx="4" presStyleCnt="5"/>
      <dgm:spPr/>
      <dgm:t>
        <a:bodyPr/>
        <a:lstStyle/>
        <a:p>
          <a:endParaRPr lang="pt-BR"/>
        </a:p>
      </dgm:t>
    </dgm:pt>
    <dgm:pt modelId="{3A87B2F6-75A4-4186-8BD9-596402104CC5}" type="pres">
      <dgm:prSet presAssocID="{2A659606-2C59-4FD2-8F62-53CDBAB5EAC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784716-0B6A-457F-BDFD-C90630097417}" type="presOf" srcId="{6875FDFC-3CFF-458F-A988-8E816CD52613}" destId="{B37D9BCA-E347-417A-9527-AF6A974DC43B}" srcOrd="0" destOrd="0" presId="urn:microsoft.com/office/officeart/2005/8/layout/radial4"/>
    <dgm:cxn modelId="{FB8594E8-C0B7-4706-A6F7-FCA668013822}" type="presOf" srcId="{D8AA2FA9-7832-4648-AA96-A5303F460062}" destId="{8CF695DA-E1F3-4092-A42D-3B24F3C0BF86}" srcOrd="0" destOrd="0" presId="urn:microsoft.com/office/officeart/2005/8/layout/radial4"/>
    <dgm:cxn modelId="{9A714518-4B9E-4FAE-AA5A-777F96880AB4}" type="presOf" srcId="{12A5DD53-69E7-4446-B1CF-4DE91D240ED6}" destId="{131DC87C-1122-4BE6-BA42-4557F320D8D8}" srcOrd="0" destOrd="0" presId="urn:microsoft.com/office/officeart/2005/8/layout/radial4"/>
    <dgm:cxn modelId="{451671CD-2A35-47BD-BC73-CA5FF5523EFC}" srcId="{CC547C67-8E92-4263-95A9-7BC4FAE89E12}" destId="{01B39E6A-6B8F-4710-8136-0167C7E08B06}" srcOrd="1" destOrd="0" parTransId="{6875FDFC-3CFF-458F-A988-8E816CD52613}" sibTransId="{0289830F-2CBE-41AC-9234-E0601CB4A7BE}"/>
    <dgm:cxn modelId="{075508AB-DE35-471E-BE80-8C2C247404FE}" type="presOf" srcId="{92FA43CC-19D3-4F44-95AA-1DD0CD4B2698}" destId="{CA428A27-13EC-4C9C-9421-B1B885FDD90C}" srcOrd="0" destOrd="0" presId="urn:microsoft.com/office/officeart/2005/8/layout/radial4"/>
    <dgm:cxn modelId="{BE05D9CB-CE3A-4772-BA8F-06466FEB6DAD}" srcId="{CC547C67-8E92-4263-95A9-7BC4FAE89E12}" destId="{D8AA2FA9-7832-4648-AA96-A5303F460062}" srcOrd="0" destOrd="0" parTransId="{3201C703-9C23-4FE5-94C7-11EC959D66E0}" sibTransId="{9CD1A6F2-322E-4758-A923-6D58328112BB}"/>
    <dgm:cxn modelId="{6AEBAF7C-C542-40E2-8C4D-0D5C55E3291E}" srcId="{CC547C67-8E92-4263-95A9-7BC4FAE89E12}" destId="{92FA43CC-19D3-4F44-95AA-1DD0CD4B2698}" srcOrd="2" destOrd="0" parTransId="{12A5DD53-69E7-4446-B1CF-4DE91D240ED6}" sibTransId="{ED08F32D-F2F6-4A2C-A20E-BC4F57EFF400}"/>
    <dgm:cxn modelId="{1DD925E9-8FB3-4480-9221-633D73FC2480}" type="presOf" srcId="{1AC4A8FE-7E50-4D72-81B6-71E6D17CA50F}" destId="{1AE8A4BE-AF33-4D37-8C68-F73AB88CDF4C}" srcOrd="0" destOrd="0" presId="urn:microsoft.com/office/officeart/2005/8/layout/radial4"/>
    <dgm:cxn modelId="{F68B3E34-6724-480A-BD6A-D74DFE2AC73F}" srcId="{CC547C67-8E92-4263-95A9-7BC4FAE89E12}" destId="{195E0FA4-5B8D-479C-98DC-A8C9304EAF6A}" srcOrd="3" destOrd="0" parTransId="{1AC4A8FE-7E50-4D72-81B6-71E6D17CA50F}" sibTransId="{F3B96A5A-3D89-4E36-9BCB-B732348F9D01}"/>
    <dgm:cxn modelId="{D91CB98E-854C-412A-84DE-EC1E7476AA1C}" type="presOf" srcId="{F0EBE252-C472-4A75-BBD6-4AAD6F89E93B}" destId="{A95F3FAC-DE0F-4C27-813B-682028648304}" srcOrd="0" destOrd="0" presId="urn:microsoft.com/office/officeart/2005/8/layout/radial4"/>
    <dgm:cxn modelId="{9871D6E2-27AA-4DA0-AE62-CDF3E0F1AD32}" type="presOf" srcId="{01B39E6A-6B8F-4710-8136-0167C7E08B06}" destId="{3D6D46AC-0995-4C8C-995B-C18BF0464277}" srcOrd="0" destOrd="0" presId="urn:microsoft.com/office/officeart/2005/8/layout/radial4"/>
    <dgm:cxn modelId="{537B71E9-29B7-441D-9F26-C2DF78FB46A3}" srcId="{F0EBE252-C472-4A75-BBD6-4AAD6F89E93B}" destId="{CC547C67-8E92-4263-95A9-7BC4FAE89E12}" srcOrd="0" destOrd="0" parTransId="{E141F1E6-73A4-4E26-8032-D6966A8C055C}" sibTransId="{436D2883-91D6-4A8E-B6E8-789F2082F849}"/>
    <dgm:cxn modelId="{A826BCE6-F57B-4964-BF97-AC18F379AAD5}" type="presOf" srcId="{195E0FA4-5B8D-479C-98DC-A8C9304EAF6A}" destId="{AAD79D4A-7BAA-447E-B05D-ECB7C9C40F9F}" srcOrd="0" destOrd="0" presId="urn:microsoft.com/office/officeart/2005/8/layout/radial4"/>
    <dgm:cxn modelId="{24344271-67BB-4B69-8BB7-C96BE36718DB}" srcId="{CC547C67-8E92-4263-95A9-7BC4FAE89E12}" destId="{2A659606-2C59-4FD2-8F62-53CDBAB5EAC5}" srcOrd="4" destOrd="0" parTransId="{3414C30B-E0BD-429E-B913-7E8F7BC89C1A}" sibTransId="{7B09A229-E738-4938-957C-037C40BCBE2B}"/>
    <dgm:cxn modelId="{F6EB20C4-B7EA-44C8-BA76-ADD659113934}" type="presOf" srcId="{3201C703-9C23-4FE5-94C7-11EC959D66E0}" destId="{479201C5-E5D2-441F-B08D-0FDC06CA350C}" srcOrd="0" destOrd="0" presId="urn:microsoft.com/office/officeart/2005/8/layout/radial4"/>
    <dgm:cxn modelId="{88029EB2-8639-4411-936E-12BF765168AD}" type="presOf" srcId="{CC547C67-8E92-4263-95A9-7BC4FAE89E12}" destId="{D306C843-3ADC-448A-966B-791D57EA59F5}" srcOrd="0" destOrd="0" presId="urn:microsoft.com/office/officeart/2005/8/layout/radial4"/>
    <dgm:cxn modelId="{0EFCEBBA-A510-4335-ADBA-6F909715DFF8}" type="presOf" srcId="{3414C30B-E0BD-429E-B913-7E8F7BC89C1A}" destId="{4D3EAF82-A32B-429C-9228-9EA68DA401EA}" srcOrd="0" destOrd="0" presId="urn:microsoft.com/office/officeart/2005/8/layout/radial4"/>
    <dgm:cxn modelId="{8774952A-3409-4A47-92A9-E2C90297E6CA}" type="presOf" srcId="{2A659606-2C59-4FD2-8F62-53CDBAB5EAC5}" destId="{3A87B2F6-75A4-4186-8BD9-596402104CC5}" srcOrd="0" destOrd="0" presId="urn:microsoft.com/office/officeart/2005/8/layout/radial4"/>
    <dgm:cxn modelId="{A8546655-32BE-437B-81A1-B3155136D52B}" type="presParOf" srcId="{A95F3FAC-DE0F-4C27-813B-682028648304}" destId="{D306C843-3ADC-448A-966B-791D57EA59F5}" srcOrd="0" destOrd="0" presId="urn:microsoft.com/office/officeart/2005/8/layout/radial4"/>
    <dgm:cxn modelId="{99880B9B-052E-4BE9-B4C0-64B46481718D}" type="presParOf" srcId="{A95F3FAC-DE0F-4C27-813B-682028648304}" destId="{479201C5-E5D2-441F-B08D-0FDC06CA350C}" srcOrd="1" destOrd="0" presId="urn:microsoft.com/office/officeart/2005/8/layout/radial4"/>
    <dgm:cxn modelId="{69E521F4-C169-44B4-A8F3-72BB748D21AB}" type="presParOf" srcId="{A95F3FAC-DE0F-4C27-813B-682028648304}" destId="{8CF695DA-E1F3-4092-A42D-3B24F3C0BF86}" srcOrd="2" destOrd="0" presId="urn:microsoft.com/office/officeart/2005/8/layout/radial4"/>
    <dgm:cxn modelId="{1C8CD71D-8398-4B3E-8B41-8CEF7E666801}" type="presParOf" srcId="{A95F3FAC-DE0F-4C27-813B-682028648304}" destId="{B37D9BCA-E347-417A-9527-AF6A974DC43B}" srcOrd="3" destOrd="0" presId="urn:microsoft.com/office/officeart/2005/8/layout/radial4"/>
    <dgm:cxn modelId="{19143958-E55D-4E50-A7C6-67DBC3157CC1}" type="presParOf" srcId="{A95F3FAC-DE0F-4C27-813B-682028648304}" destId="{3D6D46AC-0995-4C8C-995B-C18BF0464277}" srcOrd="4" destOrd="0" presId="urn:microsoft.com/office/officeart/2005/8/layout/radial4"/>
    <dgm:cxn modelId="{D95B5134-DF9D-4A8A-AD43-00E7B86D4CA6}" type="presParOf" srcId="{A95F3FAC-DE0F-4C27-813B-682028648304}" destId="{131DC87C-1122-4BE6-BA42-4557F320D8D8}" srcOrd="5" destOrd="0" presId="urn:microsoft.com/office/officeart/2005/8/layout/radial4"/>
    <dgm:cxn modelId="{3781EC5D-ACB5-4A2D-B6F9-97197D5666A0}" type="presParOf" srcId="{A95F3FAC-DE0F-4C27-813B-682028648304}" destId="{CA428A27-13EC-4C9C-9421-B1B885FDD90C}" srcOrd="6" destOrd="0" presId="urn:microsoft.com/office/officeart/2005/8/layout/radial4"/>
    <dgm:cxn modelId="{7F09B8F8-2A1B-4BF9-9346-22775201FC8F}" type="presParOf" srcId="{A95F3FAC-DE0F-4C27-813B-682028648304}" destId="{1AE8A4BE-AF33-4D37-8C68-F73AB88CDF4C}" srcOrd="7" destOrd="0" presId="urn:microsoft.com/office/officeart/2005/8/layout/radial4"/>
    <dgm:cxn modelId="{4C42AA83-43A0-450C-A87C-A8FE052F5EDE}" type="presParOf" srcId="{A95F3FAC-DE0F-4C27-813B-682028648304}" destId="{AAD79D4A-7BAA-447E-B05D-ECB7C9C40F9F}" srcOrd="8" destOrd="0" presId="urn:microsoft.com/office/officeart/2005/8/layout/radial4"/>
    <dgm:cxn modelId="{7AE313FA-99FD-401A-98A2-7E53EAF905C2}" type="presParOf" srcId="{A95F3FAC-DE0F-4C27-813B-682028648304}" destId="{4D3EAF82-A32B-429C-9228-9EA68DA401EA}" srcOrd="9" destOrd="0" presId="urn:microsoft.com/office/officeart/2005/8/layout/radial4"/>
    <dgm:cxn modelId="{D1F32746-718A-4B5C-A189-35BAD216A9F0}" type="presParOf" srcId="{A95F3FAC-DE0F-4C27-813B-682028648304}" destId="{3A87B2F6-75A4-4186-8BD9-596402104CC5}" srcOrd="10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06C843-3ADC-448A-966B-791D57EA59F5}">
      <dsp:nvSpPr>
        <dsp:cNvPr id="0" name=""/>
        <dsp:cNvSpPr/>
      </dsp:nvSpPr>
      <dsp:spPr>
        <a:xfrm>
          <a:off x="2352996" y="2371673"/>
          <a:ext cx="1630711" cy="16307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i="0" kern="1200" dirty="0" smtClean="0">
              <a:solidFill>
                <a:srgbClr val="002060"/>
              </a:solidFill>
            </a:rPr>
            <a:t>Banco de Indicadores de Eficiência Energética </a:t>
          </a:r>
          <a:endParaRPr lang="pt-BR" sz="1700" i="0" kern="1200" dirty="0">
            <a:solidFill>
              <a:srgbClr val="002060"/>
            </a:solidFill>
          </a:endParaRPr>
        </a:p>
      </dsp:txBody>
      <dsp:txXfrm>
        <a:off x="2352996" y="2371673"/>
        <a:ext cx="1630711" cy="1630711"/>
      </dsp:txXfrm>
    </dsp:sp>
    <dsp:sp modelId="{479201C5-E5D2-441F-B08D-0FDC06CA350C}">
      <dsp:nvSpPr>
        <dsp:cNvPr id="0" name=""/>
        <dsp:cNvSpPr/>
      </dsp:nvSpPr>
      <dsp:spPr>
        <a:xfrm rot="10800000">
          <a:off x="775072" y="2954652"/>
          <a:ext cx="1491137" cy="4647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F695DA-E1F3-4092-A42D-3B24F3C0BF86}">
      <dsp:nvSpPr>
        <dsp:cNvPr id="0" name=""/>
        <dsp:cNvSpPr/>
      </dsp:nvSpPr>
      <dsp:spPr>
        <a:xfrm>
          <a:off x="485" y="2567358"/>
          <a:ext cx="1549175" cy="1239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i="0" kern="1200" dirty="0" smtClean="0">
              <a:solidFill>
                <a:srgbClr val="002060"/>
              </a:solidFill>
            </a:rPr>
            <a:t>Verificar condição real da eficiência energética no Brasil</a:t>
          </a:r>
          <a:endParaRPr lang="pt-BR" sz="1400" i="0" kern="1200" dirty="0">
            <a:solidFill>
              <a:srgbClr val="002060"/>
            </a:solidFill>
          </a:endParaRPr>
        </a:p>
      </dsp:txBody>
      <dsp:txXfrm>
        <a:off x="485" y="2567358"/>
        <a:ext cx="1549175" cy="1239340"/>
      </dsp:txXfrm>
    </dsp:sp>
    <dsp:sp modelId="{B37D9BCA-E347-417A-9527-AF6A974DC43B}">
      <dsp:nvSpPr>
        <dsp:cNvPr id="0" name=""/>
        <dsp:cNvSpPr/>
      </dsp:nvSpPr>
      <dsp:spPr>
        <a:xfrm rot="13500000">
          <a:off x="1257676" y="1789545"/>
          <a:ext cx="1491137" cy="4647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6D46AC-0995-4C8C-995B-C18BF0464277}">
      <dsp:nvSpPr>
        <dsp:cNvPr id="0" name=""/>
        <dsp:cNvSpPr/>
      </dsp:nvSpPr>
      <dsp:spPr>
        <a:xfrm>
          <a:off x="701460" y="875054"/>
          <a:ext cx="1549175" cy="1239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i="0" kern="1200" dirty="0" smtClean="0">
              <a:solidFill>
                <a:srgbClr val="002060"/>
              </a:solidFill>
            </a:rPr>
            <a:t>Subsidiar os planos de médio e longo prazo</a:t>
          </a:r>
          <a:endParaRPr lang="pt-BR" sz="1400" i="0" kern="1200" dirty="0">
            <a:solidFill>
              <a:srgbClr val="002060"/>
            </a:solidFill>
          </a:endParaRPr>
        </a:p>
      </dsp:txBody>
      <dsp:txXfrm>
        <a:off x="701460" y="875054"/>
        <a:ext cx="1549175" cy="1239340"/>
      </dsp:txXfrm>
    </dsp:sp>
    <dsp:sp modelId="{131DC87C-1122-4BE6-BA42-4557F320D8D8}">
      <dsp:nvSpPr>
        <dsp:cNvPr id="0" name=""/>
        <dsp:cNvSpPr/>
      </dsp:nvSpPr>
      <dsp:spPr>
        <a:xfrm rot="16200000">
          <a:off x="2422783" y="1306942"/>
          <a:ext cx="1491137" cy="4647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428A27-13EC-4C9C-9421-B1B885FDD90C}">
      <dsp:nvSpPr>
        <dsp:cNvPr id="0" name=""/>
        <dsp:cNvSpPr/>
      </dsp:nvSpPr>
      <dsp:spPr>
        <a:xfrm>
          <a:off x="2393764" y="174079"/>
          <a:ext cx="1549175" cy="1239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i="0" kern="1200" dirty="0" smtClean="0">
              <a:solidFill>
                <a:srgbClr val="002060"/>
              </a:solidFill>
            </a:rPr>
            <a:t>Identificar áreas prioritárias para ações de eficientização</a:t>
          </a:r>
          <a:endParaRPr lang="pt-BR" sz="1400" i="0" kern="1200" dirty="0">
            <a:solidFill>
              <a:srgbClr val="002060"/>
            </a:solidFill>
          </a:endParaRPr>
        </a:p>
      </dsp:txBody>
      <dsp:txXfrm>
        <a:off x="2393764" y="174079"/>
        <a:ext cx="1549175" cy="1239340"/>
      </dsp:txXfrm>
    </dsp:sp>
    <dsp:sp modelId="{1AE8A4BE-AF33-4D37-8C68-F73AB88CDF4C}">
      <dsp:nvSpPr>
        <dsp:cNvPr id="0" name=""/>
        <dsp:cNvSpPr/>
      </dsp:nvSpPr>
      <dsp:spPr>
        <a:xfrm rot="18900000">
          <a:off x="3587890" y="1789545"/>
          <a:ext cx="1491137" cy="4647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D79D4A-7BAA-447E-B05D-ECB7C9C40F9F}">
      <dsp:nvSpPr>
        <dsp:cNvPr id="0" name=""/>
        <dsp:cNvSpPr/>
      </dsp:nvSpPr>
      <dsp:spPr>
        <a:xfrm>
          <a:off x="4086068" y="875054"/>
          <a:ext cx="1549175" cy="1239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i="0" kern="1200" dirty="0" smtClean="0">
              <a:solidFill>
                <a:srgbClr val="002060"/>
              </a:solidFill>
            </a:rPr>
            <a:t>Comparar o nível de Eficiência Energética nacional com referências internacionais</a:t>
          </a:r>
          <a:endParaRPr lang="pt-BR" sz="1400" i="0" kern="1200" dirty="0">
            <a:solidFill>
              <a:srgbClr val="002060"/>
            </a:solidFill>
          </a:endParaRPr>
        </a:p>
      </dsp:txBody>
      <dsp:txXfrm>
        <a:off x="4086068" y="875054"/>
        <a:ext cx="1549175" cy="1239340"/>
      </dsp:txXfrm>
    </dsp:sp>
    <dsp:sp modelId="{4D3EAF82-A32B-429C-9228-9EA68DA401EA}">
      <dsp:nvSpPr>
        <dsp:cNvPr id="0" name=""/>
        <dsp:cNvSpPr/>
      </dsp:nvSpPr>
      <dsp:spPr>
        <a:xfrm>
          <a:off x="4070493" y="2954652"/>
          <a:ext cx="1491137" cy="46475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87B2F6-75A4-4186-8BD9-596402104CC5}">
      <dsp:nvSpPr>
        <dsp:cNvPr id="0" name=""/>
        <dsp:cNvSpPr/>
      </dsp:nvSpPr>
      <dsp:spPr>
        <a:xfrm>
          <a:off x="4787043" y="2567358"/>
          <a:ext cx="1549175" cy="1239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i="0" kern="1200" dirty="0" smtClean="0">
              <a:solidFill>
                <a:srgbClr val="002060"/>
              </a:solidFill>
            </a:rPr>
            <a:t>Acompanhar evolução da Eficiência Energética  </a:t>
          </a:r>
          <a:endParaRPr lang="pt-BR" sz="1400" i="0" kern="1200" dirty="0">
            <a:solidFill>
              <a:srgbClr val="002060"/>
            </a:solidFill>
          </a:endParaRPr>
        </a:p>
      </dsp:txBody>
      <dsp:txXfrm>
        <a:off x="4787043" y="2567358"/>
        <a:ext cx="1549175" cy="123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0.30913</cdr:x>
      <cdr:y>0.23943</cdr:y>
    </cdr:from>
    <cdr:to>
      <cdr:x>0.72888</cdr:x>
      <cdr:y>0.33034</cdr:y>
    </cdr:to>
    <cdr:sp macro="" textlink="">
      <cdr:nvSpPr>
        <cdr:cNvPr id="2" name="Seta em curva para baixo 1"/>
        <cdr:cNvSpPr/>
      </cdr:nvSpPr>
      <cdr:spPr>
        <a:xfrm xmlns:a="http://schemas.openxmlformats.org/drawingml/2006/main" rot="20209798">
          <a:off x="2276088" y="1270300"/>
          <a:ext cx="3090546" cy="482317"/>
        </a:xfrm>
        <a:prstGeom xmlns:a="http://schemas.openxmlformats.org/drawingml/2006/main" prst="curved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600" b="1">
              <a:solidFill>
                <a:srgbClr val="0070C0"/>
              </a:solidFill>
            </a:rPr>
            <a:t>4,4% a.a.</a:t>
          </a:r>
        </a:p>
      </cdr:txBody>
    </cdr:sp>
  </cdr:relSizeAnchor>
  <cdr:relSizeAnchor xmlns:cdr="http://schemas.openxmlformats.org/drawingml/2006/chartDrawing">
    <cdr:from>
      <cdr:x>0.1078</cdr:x>
      <cdr:y>0.43552</cdr:y>
    </cdr:from>
    <cdr:to>
      <cdr:x>0.33892</cdr:x>
      <cdr:y>0.52644</cdr:y>
    </cdr:to>
    <cdr:sp macro="" textlink="">
      <cdr:nvSpPr>
        <cdr:cNvPr id="3" name="Seta em curva para baixo 2"/>
        <cdr:cNvSpPr/>
      </cdr:nvSpPr>
      <cdr:spPr>
        <a:xfrm xmlns:a="http://schemas.openxmlformats.org/drawingml/2006/main" rot="20209798">
          <a:off x="793744" y="2310634"/>
          <a:ext cx="1701696" cy="482369"/>
        </a:xfrm>
        <a:prstGeom xmlns:a="http://schemas.openxmlformats.org/drawingml/2006/main" prst="curved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pt-BR" sz="1600" b="1">
              <a:solidFill>
                <a:srgbClr val="0070C0"/>
              </a:solidFill>
            </a:rPr>
            <a:t>4,3% a.a.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0.21201</cdr:x>
      <cdr:y>0.68167</cdr:y>
    </cdr:from>
    <cdr:to>
      <cdr:x>0.31183</cdr:x>
      <cdr:y>0.74509</cdr:y>
    </cdr:to>
    <cdr:sp macro="" textlink="">
      <cdr:nvSpPr>
        <cdr:cNvPr id="2" name="CaixaDeTexto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889085" y="2721671"/>
          <a:ext cx="889432" cy="2532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defPPr>
            <a:defRPr lang="pt-BR"/>
          </a:defPPr>
          <a:lvl1pPr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5pPr>
          <a:lvl6pPr marL="22860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6pPr>
          <a:lvl7pPr marL="27432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7pPr>
          <a:lvl8pPr marL="32004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8pPr>
          <a:lvl9pPr marL="36576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9pPr>
        </a:lstStyle>
        <a:p xmlns:a="http://schemas.openxmlformats.org/drawingml/2006/main">
          <a:pPr algn="ctr" eaLnBrk="0" hangingPunct="0"/>
          <a:r>
            <a:rPr lang="pt-BR" sz="1100" dirty="0">
              <a:solidFill>
                <a:srgbClr val="0000FF"/>
              </a:solidFill>
              <a:latin typeface="Calibri" pitchFamily="34" charset="0"/>
            </a:rPr>
            <a:t>Brasil 2014</a:t>
          </a:r>
        </a:p>
      </cdr:txBody>
    </cdr:sp>
  </cdr:relSizeAnchor>
  <cdr:relSizeAnchor xmlns:cdr="http://schemas.openxmlformats.org/drawingml/2006/chartDrawing">
    <cdr:from>
      <cdr:x>0.19846</cdr:x>
      <cdr:y>0.63322</cdr:y>
    </cdr:from>
    <cdr:to>
      <cdr:x>0.25942</cdr:x>
      <cdr:y>0.69989</cdr:y>
    </cdr:to>
    <cdr:sp macro="" textlink="">
      <cdr:nvSpPr>
        <cdr:cNvPr id="8" name="CaixaDeTexto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755020" y="2451610"/>
          <a:ext cx="539077" cy="25812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defPPr>
            <a:defRPr lang="pt-BR"/>
          </a:defPPr>
          <a:lvl1pPr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5pPr>
          <a:lvl6pPr marL="22860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6pPr>
          <a:lvl7pPr marL="27432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7pPr>
          <a:lvl8pPr marL="32004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8pPr>
          <a:lvl9pPr marL="36576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China</a:t>
          </a:r>
        </a:p>
      </cdr:txBody>
    </cdr:sp>
  </cdr:relSizeAnchor>
  <cdr:relSizeAnchor xmlns:cdr="http://schemas.openxmlformats.org/drawingml/2006/chartDrawing">
    <cdr:from>
      <cdr:x>0.84812</cdr:x>
      <cdr:y>0.18972</cdr:y>
    </cdr:from>
    <cdr:to>
      <cdr:x>0.9012</cdr:x>
      <cdr:y>0.25746</cdr:y>
    </cdr:to>
    <cdr:sp macro="" textlink="">
      <cdr:nvSpPr>
        <cdr:cNvPr id="10" name="CaixaDeTexto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500029" y="734509"/>
          <a:ext cx="469393" cy="2622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defPPr>
            <a:defRPr lang="pt-BR"/>
          </a:defPPr>
          <a:lvl1pPr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5pPr>
          <a:lvl6pPr marL="22860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6pPr>
          <a:lvl7pPr marL="27432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7pPr>
          <a:lvl8pPr marL="32004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8pPr>
          <a:lvl9pPr marL="36576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EUA</a:t>
          </a:r>
        </a:p>
      </cdr:txBody>
    </cdr:sp>
  </cdr:relSizeAnchor>
  <cdr:relSizeAnchor xmlns:cdr="http://schemas.openxmlformats.org/drawingml/2006/chartDrawing">
    <cdr:from>
      <cdr:x>0.5079</cdr:x>
      <cdr:y>0.5911</cdr:y>
    </cdr:from>
    <cdr:to>
      <cdr:x>0.56653</cdr:x>
      <cdr:y>0.65777</cdr:y>
    </cdr:to>
    <cdr:sp macro="" textlink="">
      <cdr:nvSpPr>
        <cdr:cNvPr id="15" name="CaixaDeTexto 3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91420" y="2978715"/>
          <a:ext cx="518472" cy="3359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defPPr>
            <a:defRPr lang="pt-BR"/>
          </a:defPPr>
          <a:lvl1pPr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5pPr>
          <a:lvl6pPr marL="22860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6pPr>
          <a:lvl7pPr marL="27432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7pPr>
          <a:lvl8pPr marL="32004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8pPr>
          <a:lvl9pPr marL="36576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Itália</a:t>
          </a:r>
        </a:p>
      </cdr:txBody>
    </cdr:sp>
  </cdr:relSizeAnchor>
  <cdr:relSizeAnchor xmlns:cdr="http://schemas.openxmlformats.org/drawingml/2006/chartDrawing">
    <cdr:from>
      <cdr:x>0.60715</cdr:x>
      <cdr:y>0.42105</cdr:y>
    </cdr:from>
    <cdr:to>
      <cdr:x>0.66727</cdr:x>
      <cdr:y>0.48812</cdr:y>
    </cdr:to>
    <cdr:sp macro="" textlink="">
      <cdr:nvSpPr>
        <cdr:cNvPr id="16" name="CaixaDeTexto 3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69074" y="1630165"/>
          <a:ext cx="531648" cy="2596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defPPr>
            <a:defRPr lang="pt-BR"/>
          </a:defPPr>
          <a:lvl1pPr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5pPr>
          <a:lvl6pPr marL="22860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6pPr>
          <a:lvl7pPr marL="27432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7pPr>
          <a:lvl8pPr marL="32004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8pPr>
          <a:lvl9pPr marL="36576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Japão</a:t>
          </a:r>
        </a:p>
      </cdr:txBody>
    </cdr:sp>
  </cdr:relSizeAnchor>
  <cdr:relSizeAnchor xmlns:cdr="http://schemas.openxmlformats.org/drawingml/2006/chartDrawing">
    <cdr:from>
      <cdr:x>0.52882</cdr:x>
      <cdr:y>0.31259</cdr:y>
    </cdr:from>
    <cdr:to>
      <cdr:x>0.63455</cdr:x>
      <cdr:y>0.38414</cdr:y>
    </cdr:to>
    <cdr:sp macro="" textlink="">
      <cdr:nvSpPr>
        <cdr:cNvPr id="17" name="CaixaDeTexto 3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76406" y="1210222"/>
          <a:ext cx="934984" cy="2770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defPPr>
            <a:defRPr lang="pt-BR"/>
          </a:defPPr>
          <a:lvl1pPr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5pPr>
          <a:lvl6pPr marL="22860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6pPr>
          <a:lvl7pPr marL="27432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7pPr>
          <a:lvl8pPr marL="32004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8pPr>
          <a:lvl9pPr marL="36576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Coréia do Sul</a:t>
          </a:r>
        </a:p>
      </cdr:txBody>
    </cdr:sp>
  </cdr:relSizeAnchor>
  <cdr:relSizeAnchor xmlns:cdr="http://schemas.openxmlformats.org/drawingml/2006/chartDrawing">
    <cdr:from>
      <cdr:x>0.10505</cdr:x>
      <cdr:y>0.78663</cdr:y>
    </cdr:from>
    <cdr:to>
      <cdr:x>0.16472</cdr:x>
      <cdr:y>0.85329</cdr:y>
    </cdr:to>
    <cdr:sp macro="" textlink="">
      <cdr:nvSpPr>
        <cdr:cNvPr id="19" name="CaixaDeTexto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935524" y="4090977"/>
          <a:ext cx="531413" cy="3466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defPPr>
            <a:defRPr lang="pt-BR"/>
          </a:defPPr>
          <a:lvl1pPr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200" b="1" kern="1200">
              <a:solidFill>
                <a:srgbClr val="000000"/>
              </a:solidFill>
              <a:latin typeface="Verdana" pitchFamily="34" charset="0"/>
            </a:defRPr>
          </a:lvl5pPr>
          <a:lvl6pPr marL="22860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6pPr>
          <a:lvl7pPr marL="27432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7pPr>
          <a:lvl8pPr marL="32004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8pPr>
          <a:lvl9pPr marL="3657600" algn="l" defTabSz="914400" rtl="0" eaLnBrk="1" latinLnBrk="0" hangingPunct="1">
            <a:defRPr sz="1200" b="1" kern="1200">
              <a:solidFill>
                <a:srgbClr val="000000"/>
              </a:solidFill>
              <a:latin typeface="Verdana" pitchFamily="34" charset="0"/>
            </a:defRPr>
          </a:lvl9pPr>
        </a:lstStyle>
        <a:p xmlns:a="http://schemas.openxmlformats.org/drawingml/2006/main">
          <a:pPr algn="ctr" eaLnBrk="0" hangingPunct="0"/>
          <a:r>
            <a:rPr lang="pt-BR" sz="1100" b="0" dirty="0">
              <a:solidFill>
                <a:srgbClr val="FF0000"/>
              </a:solidFill>
              <a:latin typeface="Calibri" pitchFamily="34" charset="0"/>
            </a:rPr>
            <a:t>Índia</a:t>
          </a:r>
        </a:p>
      </cdr:txBody>
    </cdr:sp>
  </cdr:relSizeAnchor>
  <cdr:relSizeAnchor xmlns:cdr="http://schemas.openxmlformats.org/drawingml/2006/chartDrawing">
    <cdr:from>
      <cdr:x>0.30553</cdr:x>
      <cdr:y>0.71696</cdr:y>
    </cdr:from>
    <cdr:to>
      <cdr:x>0.39881</cdr:x>
      <cdr:y>0.7847</cdr:y>
    </cdr:to>
    <cdr:sp macro="" textlink="">
      <cdr:nvSpPr>
        <cdr:cNvPr id="23" name="CaixaDeTexto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701804" y="2775803"/>
          <a:ext cx="824886" cy="2622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México</a:t>
          </a:r>
        </a:p>
      </cdr:txBody>
    </cdr:sp>
  </cdr:relSizeAnchor>
  <cdr:relSizeAnchor xmlns:cdr="http://schemas.openxmlformats.org/drawingml/2006/chartDrawing">
    <cdr:from>
      <cdr:x>0.31765</cdr:x>
      <cdr:y>0.47649</cdr:y>
    </cdr:from>
    <cdr:to>
      <cdr:x>0.38069</cdr:x>
      <cdr:y>0.54423</cdr:y>
    </cdr:to>
    <cdr:sp macro="" textlink="">
      <cdr:nvSpPr>
        <cdr:cNvPr id="20" name="CaixaDeTexto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09018" y="1844809"/>
          <a:ext cx="557470" cy="26226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Rússia</a:t>
          </a:r>
        </a:p>
      </cdr:txBody>
    </cdr:sp>
  </cdr:relSizeAnchor>
  <cdr:relSizeAnchor xmlns:cdr="http://schemas.openxmlformats.org/drawingml/2006/chartDrawing">
    <cdr:from>
      <cdr:x>0.5092</cdr:x>
      <cdr:y>0.52305</cdr:y>
    </cdr:from>
    <cdr:to>
      <cdr:x>0.59155</cdr:x>
      <cdr:y>0.5946</cdr:y>
    </cdr:to>
    <cdr:sp macro="" textlink="">
      <cdr:nvSpPr>
        <cdr:cNvPr id="21" name="CaixaDeTexto 3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502945" y="2025046"/>
          <a:ext cx="728232" cy="2770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Espanha</a:t>
          </a:r>
        </a:p>
      </cdr:txBody>
    </cdr:sp>
  </cdr:relSizeAnchor>
  <cdr:relSizeAnchor xmlns:cdr="http://schemas.openxmlformats.org/drawingml/2006/chartDrawing">
    <cdr:from>
      <cdr:x>0.56816</cdr:x>
      <cdr:y>0.50399</cdr:y>
    </cdr:from>
    <cdr:to>
      <cdr:x>0.63447</cdr:x>
      <cdr:y>0.57173</cdr:y>
    </cdr:to>
    <cdr:sp macro="" textlink="">
      <cdr:nvSpPr>
        <cdr:cNvPr id="24" name="CaixaDeTexto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24328" y="1951269"/>
          <a:ext cx="586387" cy="2622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França</a:t>
          </a:r>
        </a:p>
      </cdr:txBody>
    </cdr:sp>
  </cdr:relSizeAnchor>
  <cdr:relSizeAnchor xmlns:cdr="http://schemas.openxmlformats.org/drawingml/2006/chartDrawing">
    <cdr:from>
      <cdr:x>0.69546</cdr:x>
      <cdr:y>0.07218</cdr:y>
    </cdr:from>
    <cdr:to>
      <cdr:x>0.76605</cdr:x>
      <cdr:y>0.13925</cdr:y>
    </cdr:to>
    <cdr:sp macro="" textlink="">
      <cdr:nvSpPr>
        <cdr:cNvPr id="25" name="CaixaDeTexto 3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50049" y="279448"/>
          <a:ext cx="624236" cy="25967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Canadá</a:t>
          </a:r>
        </a:p>
      </cdr:txBody>
    </cdr:sp>
  </cdr:relSizeAnchor>
  <cdr:relSizeAnchor xmlns:cdr="http://schemas.openxmlformats.org/drawingml/2006/chartDrawing">
    <cdr:from>
      <cdr:x>0.64425</cdr:x>
      <cdr:y>0.45253</cdr:y>
    </cdr:from>
    <cdr:to>
      <cdr:x>0.7337</cdr:x>
      <cdr:y>0.52027</cdr:y>
    </cdr:to>
    <cdr:sp macro="" textlink="">
      <cdr:nvSpPr>
        <cdr:cNvPr id="26" name="CaixaDeTexto 2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697184" y="1752020"/>
          <a:ext cx="791021" cy="2622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Alemanha</a:t>
          </a:r>
        </a:p>
      </cdr:txBody>
    </cdr:sp>
  </cdr:relSizeAnchor>
  <cdr:relSizeAnchor xmlns:cdr="http://schemas.openxmlformats.org/drawingml/2006/chartDrawing">
    <cdr:from>
      <cdr:x>0.2048</cdr:x>
      <cdr:y>0.58076</cdr:y>
    </cdr:from>
    <cdr:to>
      <cdr:x>0.30961</cdr:x>
      <cdr:y>0.6485</cdr:y>
    </cdr:to>
    <cdr:sp macro="" textlink="">
      <cdr:nvSpPr>
        <cdr:cNvPr id="27" name="CaixaDeTexto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811049" y="2248494"/>
          <a:ext cx="926848" cy="2622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África do Sul</a:t>
          </a:r>
        </a:p>
      </cdr:txBody>
    </cdr:sp>
  </cdr:relSizeAnchor>
  <cdr:relSizeAnchor xmlns:cdr="http://schemas.openxmlformats.org/drawingml/2006/chartDrawing">
    <cdr:from>
      <cdr:x>0.3369</cdr:x>
      <cdr:y>0.59862</cdr:y>
    </cdr:from>
    <cdr:to>
      <cdr:x>0.39145</cdr:x>
      <cdr:y>0.66529</cdr:y>
    </cdr:to>
    <cdr:sp macro="" textlink="">
      <cdr:nvSpPr>
        <cdr:cNvPr id="28" name="CaixaDeTexto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79248" y="2317635"/>
          <a:ext cx="482392" cy="25812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Chile</a:t>
          </a:r>
        </a:p>
      </cdr:txBody>
    </cdr:sp>
  </cdr:relSizeAnchor>
  <cdr:relSizeAnchor xmlns:cdr="http://schemas.openxmlformats.org/drawingml/2006/chartDrawing">
    <cdr:from>
      <cdr:x>0.339</cdr:x>
      <cdr:y>0.691</cdr:y>
    </cdr:from>
    <cdr:to>
      <cdr:x>0.42563</cdr:x>
      <cdr:y>0.75874</cdr:y>
    </cdr:to>
    <cdr:sp macro="" textlink="">
      <cdr:nvSpPr>
        <cdr:cNvPr id="29" name="CaixaDeTexto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97800" y="2675316"/>
          <a:ext cx="766079" cy="26226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Argentina</a:t>
          </a:r>
        </a:p>
      </cdr:txBody>
    </cdr:sp>
  </cdr:relSizeAnchor>
  <cdr:relSizeAnchor xmlns:cdr="http://schemas.openxmlformats.org/drawingml/2006/chartDrawing">
    <cdr:from>
      <cdr:x>0.44954</cdr:x>
      <cdr:y>0.58052</cdr:y>
    </cdr:from>
    <cdr:to>
      <cdr:x>0.52653</cdr:x>
      <cdr:y>0.65207</cdr:y>
    </cdr:to>
    <cdr:sp macro="" textlink="">
      <cdr:nvSpPr>
        <cdr:cNvPr id="30" name="CaixaDeTexto 3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005559" y="2317824"/>
          <a:ext cx="686009" cy="2856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Portugal</a:t>
          </a:r>
        </a:p>
      </cdr:txBody>
    </cdr:sp>
  </cdr:relSizeAnchor>
  <cdr:relSizeAnchor xmlns:cdr="http://schemas.openxmlformats.org/drawingml/2006/chartDrawing">
    <cdr:from>
      <cdr:x>0.42119</cdr:x>
      <cdr:y>0.52273</cdr:y>
    </cdr:from>
    <cdr:to>
      <cdr:x>0.49392</cdr:x>
      <cdr:y>0.59047</cdr:y>
    </cdr:to>
    <cdr:sp macro="" textlink="">
      <cdr:nvSpPr>
        <cdr:cNvPr id="31" name="CaixaDeTexto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24660" y="2023812"/>
          <a:ext cx="643160" cy="2622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Grécia</a:t>
          </a:r>
        </a:p>
      </cdr:txBody>
    </cdr:sp>
  </cdr:relSizeAnchor>
  <cdr:relSizeAnchor xmlns:cdr="http://schemas.openxmlformats.org/drawingml/2006/chartDrawing">
    <cdr:from>
      <cdr:x>0.21924</cdr:x>
      <cdr:y>0.77886</cdr:y>
    </cdr:from>
    <cdr:to>
      <cdr:x>0.30267</cdr:x>
      <cdr:y>0.84552</cdr:y>
    </cdr:to>
    <cdr:sp macro="" textlink="">
      <cdr:nvSpPr>
        <cdr:cNvPr id="34" name="CaixaDeTexto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938766" y="3015452"/>
          <a:ext cx="737782" cy="2580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 dirty="0">
              <a:solidFill>
                <a:srgbClr val="FF0000"/>
              </a:solidFill>
              <a:latin typeface="Calibri" pitchFamily="34" charset="0"/>
            </a:rPr>
            <a:t>Indonésia</a:t>
          </a:r>
        </a:p>
      </cdr:txBody>
    </cdr:sp>
  </cdr:relSizeAnchor>
  <cdr:relSizeAnchor xmlns:cdr="http://schemas.openxmlformats.org/drawingml/2006/chartDrawing">
    <cdr:from>
      <cdr:x>0.62127</cdr:x>
      <cdr:y>0.53298</cdr:y>
    </cdr:from>
    <cdr:to>
      <cdr:x>0.72502</cdr:x>
      <cdr:y>0.60072</cdr:y>
    </cdr:to>
    <cdr:sp macro="" textlink="">
      <cdr:nvSpPr>
        <cdr:cNvPr id="36" name="CaixaDeTexto 2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93939" y="2063513"/>
          <a:ext cx="917474" cy="26226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eaLnBrk="0" hangingPunct="0"/>
          <a:r>
            <a:rPr lang="pt-BR" sz="1100" b="0">
              <a:solidFill>
                <a:srgbClr val="FF0000"/>
              </a:solidFill>
              <a:latin typeface="Calibri" pitchFamily="34" charset="0"/>
            </a:rPr>
            <a:t>Reino Unido</a:t>
          </a:r>
        </a:p>
      </cdr:txBody>
    </cdr:sp>
  </cdr:relSizeAnchor>
  <cdr:relSizeAnchor xmlns:cdr="http://schemas.openxmlformats.org/drawingml/2006/chartDrawing">
    <cdr:from>
      <cdr:x>0.37644</cdr:x>
      <cdr:y>0.6534</cdr:y>
    </cdr:from>
    <cdr:to>
      <cdr:x>0.47626</cdr:x>
      <cdr:y>0.69669</cdr:y>
    </cdr:to>
    <cdr:sp macro="" textlink="">
      <cdr:nvSpPr>
        <cdr:cNvPr id="32" name="CaixaDeTexto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354188" y="2608804"/>
          <a:ext cx="889432" cy="1728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eaLnBrk="0" hangingPunct="0"/>
          <a:r>
            <a:rPr lang="pt-BR" sz="1100" b="1" dirty="0">
              <a:solidFill>
                <a:srgbClr val="0000FF"/>
              </a:solidFill>
              <a:latin typeface="Calibri" pitchFamily="34" charset="0"/>
            </a:rPr>
            <a:t>Brasil 2025</a:t>
          </a:r>
        </a:p>
      </cdr:txBody>
    </cdr:sp>
  </cdr:relSizeAnchor>
  <cdr:relSizeAnchor xmlns:cdr="http://schemas.openxmlformats.org/drawingml/2006/chartDrawing">
    <cdr:from>
      <cdr:x>0.43873</cdr:x>
      <cdr:y>0.62918</cdr:y>
    </cdr:from>
    <cdr:to>
      <cdr:x>0.53855</cdr:x>
      <cdr:y>0.6926</cdr:y>
    </cdr:to>
    <cdr:sp macro="" textlink="">
      <cdr:nvSpPr>
        <cdr:cNvPr id="33" name="CaixaDeTexto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909223" y="2512089"/>
          <a:ext cx="889432" cy="2532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eaLnBrk="0" hangingPunct="0"/>
          <a:r>
            <a:rPr lang="pt-BR" sz="1100" b="1" dirty="0">
              <a:solidFill>
                <a:srgbClr val="0000FF"/>
              </a:solidFill>
              <a:latin typeface="Calibri" pitchFamily="34" charset="0"/>
            </a:rPr>
            <a:t>Brasil 2030</a:t>
          </a:r>
        </a:p>
      </cdr:txBody>
    </cdr:sp>
  </cdr:relSizeAnchor>
  <cdr:relSizeAnchor xmlns:cdr="http://schemas.openxmlformats.org/drawingml/2006/chartDrawing">
    <cdr:from>
      <cdr:x>0.17681</cdr:x>
      <cdr:y>0.72558</cdr:y>
    </cdr:from>
    <cdr:to>
      <cdr:x>0.27663</cdr:x>
      <cdr:y>0.78901</cdr:y>
    </cdr:to>
    <cdr:sp macro="" textlink="">
      <cdr:nvSpPr>
        <cdr:cNvPr id="35" name="CaixaDeTexto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563582" y="2809178"/>
          <a:ext cx="882721" cy="2455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square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eaLnBrk="0" hangingPunct="0"/>
          <a:r>
            <a:rPr lang="pt-BR" sz="1100" b="1" dirty="0">
              <a:solidFill>
                <a:srgbClr val="0000FF"/>
              </a:solidFill>
              <a:latin typeface="Calibri" pitchFamily="34" charset="0"/>
            </a:rPr>
            <a:t>Brasil 2005</a:t>
          </a:r>
        </a:p>
      </cdr:txBody>
    </cdr:sp>
  </cdr:relSizeAnchor>
  <cdr:relSizeAnchor xmlns:cdr="http://schemas.openxmlformats.org/drawingml/2006/chartDrawing">
    <cdr:from>
      <cdr:x>0.50221</cdr:x>
      <cdr:y>0.41772</cdr:y>
    </cdr:from>
    <cdr:to>
      <cdr:x>0.82221</cdr:x>
      <cdr:y>0.67841</cdr:y>
    </cdr:to>
    <cdr:sp macro="" textlink="">
      <cdr:nvSpPr>
        <cdr:cNvPr id="3" name="Elipse 2"/>
        <cdr:cNvSpPr/>
      </cdr:nvSpPr>
      <cdr:spPr>
        <a:xfrm xmlns:a="http://schemas.openxmlformats.org/drawingml/2006/main" rot="21147164">
          <a:off x="4441147" y="1617247"/>
          <a:ext cx="2829742" cy="100928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bg1">
              <a:lumMod val="50000"/>
            </a:schemeClr>
          </a:solidFill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0.15153</cdr:x>
      <cdr:y>0.58446</cdr:y>
    </cdr:from>
    <cdr:to>
      <cdr:x>0.55071</cdr:x>
      <cdr:y>0.7829</cdr:y>
    </cdr:to>
    <cdr:sp macro="" textlink="">
      <cdr:nvSpPr>
        <cdr:cNvPr id="38" name="Elipse 37"/>
        <cdr:cNvSpPr/>
      </cdr:nvSpPr>
      <cdr:spPr>
        <a:xfrm xmlns:a="http://schemas.openxmlformats.org/drawingml/2006/main" rot="247692">
          <a:off x="1340035" y="2945283"/>
          <a:ext cx="3529978" cy="99997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bg1">
              <a:lumMod val="50000"/>
            </a:schemeClr>
          </a:solidFill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2565" tIns="46282" rIns="92565" bIns="46282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2565" tIns="46282" rIns="92565" bIns="46282" rtlCol="0"/>
          <a:lstStyle>
            <a:lvl1pPr algn="r">
              <a:defRPr sz="1200"/>
            </a:lvl1pPr>
          </a:lstStyle>
          <a:p>
            <a:fld id="{273413D2-DE84-4443-B38D-261747001488}" type="datetimeFigureOut">
              <a:rPr lang="pt-BR" smtClean="0"/>
              <a:pPr/>
              <a:t>29/08/2016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65" tIns="46282" rIns="92565" bIns="46282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2565" tIns="46282" rIns="92565" bIns="46282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2565" tIns="46282" rIns="92565" bIns="46282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2565" tIns="46282" rIns="92565" bIns="46282" rtlCol="0" anchor="b"/>
          <a:lstStyle>
            <a:lvl1pPr algn="r">
              <a:defRPr sz="1200"/>
            </a:lvl1pPr>
          </a:lstStyle>
          <a:p>
            <a:fld id="{F3E4253D-9206-47DF-83E6-B604B4E5D2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3615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927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60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077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0" y="9445625"/>
            <a:ext cx="68103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68" tIns="45935" rIns="91868" bIns="45935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fld id="{1E1FF366-F52B-4A98-8705-63B70314FB69}" type="slidenum">
              <a:rPr lang="pt-BR" altLang="en-US">
                <a:latin typeface="Tahoma" pitchFamily="34" charset="0"/>
              </a:rPr>
              <a:pPr algn="ctr">
                <a:spcBef>
                  <a:spcPct val="0"/>
                </a:spcBef>
              </a:pPr>
              <a:t>19</a:t>
            </a:fld>
            <a:endParaRPr lang="pt-BR" altLang="en-US">
              <a:latin typeface="Tahoma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xfrm>
            <a:off x="681038" y="4722813"/>
            <a:ext cx="5448300" cy="44719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271F09-2CCC-457B-81E6-6F79FAA47AB1}" type="slidenum">
              <a:rPr lang="pt-B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0" y="9445625"/>
            <a:ext cx="68103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68" tIns="45935" rIns="91868" bIns="45935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fld id="{8120AE6B-98CB-478C-9CF0-8876214D45F7}" type="slidenum">
              <a:rPr lang="pt-BR" altLang="en-US">
                <a:latin typeface="Tahoma" pitchFamily="34" charset="0"/>
              </a:rPr>
              <a:pPr algn="ctr">
                <a:spcBef>
                  <a:spcPct val="0"/>
                </a:spcBef>
              </a:pPr>
              <a:t>22</a:t>
            </a:fld>
            <a:endParaRPr lang="pt-BR" altLang="en-US">
              <a:latin typeface="Tahoma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0" y="9445625"/>
            <a:ext cx="68103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68" tIns="45935" rIns="91868" bIns="45935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fld id="{D38DFF65-B375-4B27-9D80-1C92A7887090}" type="slidenum">
              <a:rPr lang="pt-BR" altLang="en-US">
                <a:latin typeface="Tahoma" pitchFamily="34" charset="0"/>
              </a:rPr>
              <a:pPr algn="ctr">
                <a:spcBef>
                  <a:spcPct val="0"/>
                </a:spcBef>
              </a:pPr>
              <a:t>23</a:t>
            </a:fld>
            <a:endParaRPr lang="pt-BR" altLang="en-US">
              <a:latin typeface="Tahom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C1CE9-9CEF-4F63-BF80-8FB10A6D0785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pt-B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E504A-F571-4B32-80A8-D43B818583A1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480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0494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60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60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60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077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60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253D-9206-47DF-83E6-B604B4E5D227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6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8FCA-F67E-4AD6-8EDC-7642CE626FE8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987824" y="58052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8179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A80F-22DD-4219-9DE5-F224D3AF9279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0703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12AB-336A-4376-A52E-C7A07FD7E3EB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9986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>
            <a:spLocks noGrp="1"/>
          </p:cNvSpPr>
          <p:nvPr>
            <p:ph idx="1"/>
          </p:nvPr>
        </p:nvSpPr>
        <p:spPr>
          <a:xfrm>
            <a:off x="899592" y="1268760"/>
            <a:ext cx="8064896" cy="460851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3200" kern="1200" dirty="0" smtClean="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3200" kern="1200" dirty="0" smtClean="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3200" kern="1200" dirty="0" smtClean="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3200" kern="1200" dirty="0" smtClean="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pt-BR" sz="3200" kern="1200" dirty="0" smtClean="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5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6073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95368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0"/>
            <a:ext cx="9144000" cy="228600"/>
            <a:chOff x="1" y="255"/>
            <a:chExt cx="5759" cy="126"/>
          </a:xfrm>
        </p:grpSpPr>
        <p:pic>
          <p:nvPicPr>
            <p:cNvPr id="5" name="Picture 9" descr="logo_mme_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255"/>
              <a:ext cx="258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logo_mme_2"/>
            <p:cNvPicPr>
              <a:picLocks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222"/>
            <a:stretch>
              <a:fillRect/>
            </a:stretch>
          </p:blipFill>
          <p:spPr bwMode="auto">
            <a:xfrm>
              <a:off x="2359" y="255"/>
              <a:ext cx="340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0150" y="0"/>
            <a:ext cx="32385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09" y="632356"/>
            <a:ext cx="7990727" cy="7249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2"/>
          </p:nvPr>
        </p:nvSpPr>
        <p:spPr>
          <a:xfrm>
            <a:off x="683568" y="1618166"/>
            <a:ext cx="7776864" cy="44530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3"/>
          </p:nvPr>
        </p:nvSpPr>
        <p:spPr>
          <a:xfrm>
            <a:off x="2452688" y="6357938"/>
            <a:ext cx="597693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Taper ici le titre de la présentation</a:t>
            </a:r>
            <a:endParaRPr lang="fr-FR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xfrm>
            <a:off x="8412163" y="6357938"/>
            <a:ext cx="500062" cy="36353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C15D9E-B12E-44B4-8184-6028375EEEB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4496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22D3-5DBA-4A24-B2EC-15970BBF8543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9159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87A3-E4CE-4335-840E-180B3C602BB4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615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0A8D6-FF16-4A3D-80B2-B8DC0B7FF25D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3737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8BD9-97C4-4017-BB58-AE2464C571BB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77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7EC8-C02A-42B6-BE4A-826554C6063E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906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702F-5B41-48B1-B8DC-EB048C63A9C3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9684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4B6D-F21A-4848-A582-418C7D5E0AC1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2938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31AF-A8D3-479C-AD1E-BA9E7565BD2C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450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6C86-2473-441D-987E-F08D8F6690F4}" type="datetime1">
              <a:rPr lang="pt-BR" smtClean="0"/>
              <a:pPr/>
              <a:t>29/08/2016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BAD3-8CA9-44DD-8092-884FCB79BA6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1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 rot="900000">
            <a:off x="131763" y="98425"/>
            <a:ext cx="3741737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683125" y="2252663"/>
            <a:ext cx="465772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0" y="6507163"/>
            <a:ext cx="9144000" cy="76200"/>
          </a:xfrm>
          <a:prstGeom prst="rect">
            <a:avLst/>
          </a:prstGeom>
          <a:gradFill rotWithShape="0">
            <a:gsLst>
              <a:gs pos="0">
                <a:srgbClr val="FFC200">
                  <a:gamma/>
                  <a:tint val="0"/>
                  <a:invGamma/>
                </a:srgbClr>
              </a:gs>
              <a:gs pos="50000">
                <a:srgbClr val="FFC200"/>
              </a:gs>
              <a:gs pos="100000">
                <a:srgbClr val="FFC2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pt-BR"/>
          </a:p>
        </p:txBody>
      </p:sp>
      <p:grpSp>
        <p:nvGrpSpPr>
          <p:cNvPr id="10" name="Group 27"/>
          <p:cNvGrpSpPr>
            <a:grpSpLocks/>
          </p:cNvGrpSpPr>
          <p:nvPr userDrawn="1"/>
        </p:nvGrpSpPr>
        <p:grpSpPr bwMode="auto">
          <a:xfrm>
            <a:off x="0" y="0"/>
            <a:ext cx="9144000" cy="228600"/>
            <a:chOff x="0" y="0"/>
            <a:chExt cx="5760" cy="144"/>
          </a:xfrm>
        </p:grpSpPr>
        <p:pic>
          <p:nvPicPr>
            <p:cNvPr id="11" name="Picture 20" descr="logo_mme_2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0" y="0"/>
              <a:ext cx="25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1" descr="logo_mme_2"/>
            <p:cNvPicPr>
              <a:picLocks noChangeArrowheads="1"/>
            </p:cNvPicPr>
            <p:nvPr userDrawn="1"/>
          </p:nvPicPr>
          <p:blipFill>
            <a:blip r:embed="rId18" cstate="print"/>
            <a:srcRect l="49222"/>
            <a:stretch>
              <a:fillRect/>
            </a:stretch>
          </p:blipFill>
          <p:spPr bwMode="auto">
            <a:xfrm>
              <a:off x="2358" y="0"/>
              <a:ext cx="34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23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84175" y="5994400"/>
            <a:ext cx="9223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164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\\epe.lan\Arquivos\Projetos\MC.Matriz\PNE%202050%20-%20revis&#227;o%202015\Matrizes%20Caso%202%20(emiss&#245;es%202014)\Consolida&#231;&#227;o\Tabelas%20e%20gr&#225;ficos%20do%20Sum&#225;rio%20-%20Sensibilidade3_AR5.xlsx!Gera&#231;&#227;o%20de%20eletricidade_vP!%5bTabelas%20e%20gr&#225;ficos%20do%20Sum&#225;rio%20-%20Sensibilidade3_AR5.xlsx%5dGera&#231;&#227;o%20de%20eletricidade_vP%20Gr&#225;fico%20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8.xml"/><Relationship Id="rId5" Type="http://schemas.openxmlformats.org/officeDocument/2006/relationships/image" Target="../media/image9.emf"/><Relationship Id="rId4" Type="http://schemas.openxmlformats.org/officeDocument/2006/relationships/oleObject" Target="file:///\\epe.lan\Arquivos\Projetos\PNE\PNE%202050\Emissoes%202030\Apresentado%20ONU%20(27-09)\Pasta1!Plan1!L1C1:L5C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file:///\\epe.lan\Arquivos\Projetos\PNE\PNE%202050\Emissoes%202030\Apresentado%20ONU%20(27-09)\Versao%20publico%20externo\Apoio\PNE%202050%20-%20Consumo%20per%20capita%20de%20eletricidade.xls!Plan1!%5bPNE%202050%20-%20Consumo%20per%20capita%20de%20eletricidade.xls%5dPlan1%20Gr&#225;fico%201" TargetMode="Externa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_fico_do_Microsoft_Office_Excel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Planilha_do_Microsoft_Office_Excel_97-20032.xls"/><Relationship Id="rId4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86805" y="2060848"/>
            <a:ext cx="7920880" cy="38472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pt-BR" sz="2000" b="1" dirty="0">
              <a:latin typeface="Candara" pitchFamily="34" charset="0"/>
            </a:endParaRPr>
          </a:p>
          <a:p>
            <a:pPr algn="ctr">
              <a:defRPr/>
            </a:pPr>
            <a:r>
              <a:rPr lang="pt-BR" sz="3200" b="1" dirty="0"/>
              <a:t>Contribuição da Eficiência Energética na Expansão da Oferta de Energia</a:t>
            </a:r>
            <a:endParaRPr lang="pt-BR" sz="2000" b="1" dirty="0">
              <a:latin typeface="Candara" pitchFamily="34" charset="0"/>
            </a:endParaRPr>
          </a:p>
          <a:p>
            <a:pPr algn="ctr">
              <a:defRPr/>
            </a:pPr>
            <a:endParaRPr lang="pt-BR" sz="2000" b="1" dirty="0">
              <a:latin typeface="Candara" pitchFamily="34" charset="0"/>
            </a:endParaRPr>
          </a:p>
          <a:p>
            <a:pPr algn="ctr">
              <a:defRPr/>
            </a:pPr>
            <a:endParaRPr lang="pt-BR" sz="2000" b="1" dirty="0" smtClean="0">
              <a:latin typeface="Candara" pitchFamily="34" charset="0"/>
            </a:endParaRPr>
          </a:p>
          <a:p>
            <a:pPr algn="ctr">
              <a:defRPr/>
            </a:pPr>
            <a:endParaRPr lang="pt-BR" sz="2000" b="1" dirty="0">
              <a:latin typeface="Candara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ndara" pitchFamily="34" charset="0"/>
              </a:rPr>
              <a:t>Ricardo Gorini de Oliveira</a:t>
            </a:r>
          </a:p>
          <a:p>
            <a:pPr algn="ctr">
              <a:defRPr/>
            </a:pPr>
            <a:r>
              <a:rPr lang="pt-BR" sz="2000" b="1" dirty="0" smtClean="0">
                <a:latin typeface="Candara" pitchFamily="34" charset="0"/>
              </a:rPr>
              <a:t>Diretor de Estudos Econômico-Energéticos e Ambientais - EPE</a:t>
            </a:r>
          </a:p>
          <a:p>
            <a:pPr algn="ctr">
              <a:defRPr/>
            </a:pPr>
            <a:endParaRPr lang="pt-BR" sz="2000" b="1" dirty="0" smtClean="0">
              <a:latin typeface="Candara" pitchFamily="34" charset="0"/>
            </a:endParaRPr>
          </a:p>
          <a:p>
            <a:pPr algn="ctr">
              <a:defRPr/>
            </a:pPr>
            <a:r>
              <a:rPr lang="pt-BR" sz="2000" b="1" dirty="0" smtClean="0">
                <a:latin typeface="Candara" pitchFamily="34" charset="0"/>
              </a:rPr>
              <a:t>São Paulo </a:t>
            </a:r>
          </a:p>
          <a:p>
            <a:pPr algn="ctr">
              <a:defRPr/>
            </a:pPr>
            <a:r>
              <a:rPr lang="pt-BR" sz="2000" b="1" dirty="0" smtClean="0">
                <a:latin typeface="Candara" pitchFamily="34" charset="0"/>
              </a:rPr>
              <a:t>30 de agosto de 2016</a:t>
            </a:r>
            <a:endParaRPr lang="pt-BR" sz="2000" b="1" dirty="0">
              <a:latin typeface="Candar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44408" y="6309320"/>
            <a:ext cx="576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60648"/>
            <a:ext cx="282631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46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32240" y="637106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r"/>
            <a:fld id="{08B52774-2F17-4D02-AF25-8C621EC0965C}" type="slidenum">
              <a:rPr lang="pt-BR" altLang="pt-BR" sz="1000" b="0" smtClean="0">
                <a:solidFill>
                  <a:schemeClr val="tx1"/>
                </a:solidFill>
              </a:rPr>
              <a:pPr algn="r"/>
              <a:t>10</a:t>
            </a:fld>
            <a:endParaRPr lang="pt-BR" altLang="pt-BR" sz="1000" b="0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9552" y="260648"/>
            <a:ext cx="437901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Mercado de Eletricidade - Total (TWh)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50256" y="270789"/>
            <a:ext cx="132222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PROJEÇÕES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8588" y="660758"/>
            <a:ext cx="765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Até 2030, desafio de atender a um mercado duas vezes maior.</a:t>
            </a:r>
          </a:p>
          <a:p>
            <a:r>
              <a:rPr lang="pt-BR" i="1" dirty="0" smtClean="0"/>
              <a:t>Autoprodução e eficiência elétrica contribuem para atendimento do consumo.</a:t>
            </a:r>
            <a:endParaRPr lang="pt-BR" i="1" dirty="0"/>
          </a:p>
        </p:txBody>
      </p:sp>
      <p:sp>
        <p:nvSpPr>
          <p:cNvPr id="11" name="CaixaDeTexto 18"/>
          <p:cNvSpPr txBox="1">
            <a:spLocks noChangeArrowheads="1"/>
          </p:cNvSpPr>
          <p:nvPr/>
        </p:nvSpPr>
        <p:spPr bwMode="auto">
          <a:xfrm>
            <a:off x="1413595" y="5774758"/>
            <a:ext cx="1008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EPE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74640" y="5993352"/>
            <a:ext cx="6246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100" i="1" dirty="0" err="1" smtClean="0">
                <a:solidFill>
                  <a:srgbClr val="002060"/>
                </a:solidFill>
                <a:latin typeface="Trebuchet MS" pitchFamily="34" charset="0"/>
              </a:rPr>
              <a:t>Obs</a:t>
            </a:r>
            <a:r>
              <a:rPr lang="pt-BR" altLang="pt-BR" sz="1100" i="1" dirty="0" smtClean="0">
                <a:solidFill>
                  <a:srgbClr val="002060"/>
                </a:solidFill>
                <a:latin typeface="Trebuchet MS" pitchFamily="34" charset="0"/>
              </a:rPr>
              <a:t>: </a:t>
            </a:r>
            <a:r>
              <a:rPr lang="pt-BR" altLang="pt-BR" sz="1100" i="1" dirty="0">
                <a:solidFill>
                  <a:srgbClr val="002060"/>
                </a:solidFill>
                <a:latin typeface="Trebuchet MS" pitchFamily="34" charset="0"/>
              </a:rPr>
              <a:t>C</a:t>
            </a:r>
            <a:r>
              <a:rPr lang="pt-BR" altLang="pt-BR" sz="1100" i="1" dirty="0" smtClean="0">
                <a:solidFill>
                  <a:srgbClr val="002060"/>
                </a:solidFill>
                <a:latin typeface="Trebuchet MS" pitchFamily="34" charset="0"/>
              </a:rPr>
              <a:t>arga de </a:t>
            </a:r>
            <a:r>
              <a:rPr lang="pt-BR" altLang="pt-BR" sz="1100" i="1" dirty="0">
                <a:solidFill>
                  <a:srgbClr val="002060"/>
                </a:solidFill>
                <a:latin typeface="Trebuchet MS" pitchFamily="34" charset="0"/>
              </a:rPr>
              <a:t>E</a:t>
            </a:r>
            <a:r>
              <a:rPr lang="pt-BR" altLang="pt-BR" sz="1100" i="1" dirty="0" smtClean="0">
                <a:solidFill>
                  <a:srgbClr val="002060"/>
                </a:solidFill>
                <a:latin typeface="Trebuchet MS" pitchFamily="34" charset="0"/>
              </a:rPr>
              <a:t>nergia c</a:t>
            </a:r>
            <a:r>
              <a:rPr lang="pt-BR" sz="1100" i="1" dirty="0" smtClean="0">
                <a:solidFill>
                  <a:srgbClr val="002060"/>
                </a:solidFill>
                <a:latin typeface="Trebuchet MS" pitchFamily="34" charset="0"/>
              </a:rPr>
              <a:t>onsidera </a:t>
            </a:r>
            <a:r>
              <a:rPr lang="pt-BR" sz="1100" i="1" dirty="0">
                <a:solidFill>
                  <a:srgbClr val="002060"/>
                </a:solidFill>
                <a:latin typeface="Trebuchet MS" pitchFamily="34" charset="0"/>
              </a:rPr>
              <a:t>o consumo de eletricidade </a:t>
            </a:r>
            <a:r>
              <a:rPr lang="pt-BR" sz="1100" i="1" dirty="0" smtClean="0">
                <a:solidFill>
                  <a:srgbClr val="002060"/>
                </a:solidFill>
                <a:latin typeface="Trebuchet MS" pitchFamily="34" charset="0"/>
              </a:rPr>
              <a:t>e perdas</a:t>
            </a:r>
            <a:endParaRPr lang="pt-BR" sz="1100" dirty="0"/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71376754"/>
              </p:ext>
            </p:extLst>
          </p:nvPr>
        </p:nvGraphicFramePr>
        <p:xfrm>
          <a:off x="1259632" y="1307089"/>
          <a:ext cx="6489724" cy="459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8790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9208017"/>
              </p:ext>
            </p:extLst>
          </p:nvPr>
        </p:nvGraphicFramePr>
        <p:xfrm>
          <a:off x="890587" y="776287"/>
          <a:ext cx="6921773" cy="530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338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32240" y="637106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r"/>
            <a:fld id="{08B52774-2F17-4D02-AF25-8C621EC0965C}" type="slidenum">
              <a:rPr lang="pt-BR" altLang="pt-BR" sz="1000" b="0" smtClean="0">
                <a:solidFill>
                  <a:schemeClr val="tx1"/>
                </a:solidFill>
              </a:rPr>
              <a:pPr algn="r"/>
              <a:t>11</a:t>
            </a:fld>
            <a:endParaRPr lang="pt-BR" altLang="pt-BR" sz="1000" b="0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850256" y="270789"/>
            <a:ext cx="132222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PROJEÇÕES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CaixaDeTexto 18"/>
          <p:cNvSpPr txBox="1">
            <a:spLocks noChangeArrowheads="1"/>
          </p:cNvSpPr>
          <p:nvPr/>
        </p:nvSpPr>
        <p:spPr bwMode="auto">
          <a:xfrm>
            <a:off x="1187624" y="5589240"/>
            <a:ext cx="1008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EPE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283759"/>
            <a:ext cx="316835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Geração – carga sistema</a:t>
            </a:r>
            <a:endParaRPr lang="pt-BR" sz="2000" b="1" dirty="0">
              <a:latin typeface="Candara" pitchFamily="34" charset="0"/>
            </a:endParaRPr>
          </a:p>
          <a:p>
            <a:pPr>
              <a:defRPr/>
            </a:pPr>
            <a:r>
              <a:rPr lang="pt-BR" b="1" i="1" dirty="0" smtClean="0">
                <a:latin typeface="Candara" pitchFamily="34" charset="0"/>
              </a:rPr>
              <a:t>(</a:t>
            </a:r>
            <a:r>
              <a:rPr lang="pt-BR" b="1" i="1" dirty="0" err="1" smtClean="0">
                <a:latin typeface="Candara" pitchFamily="34" charset="0"/>
              </a:rPr>
              <a:t>TWh</a:t>
            </a:r>
            <a:r>
              <a:rPr lang="pt-BR" b="1" i="1" dirty="0" smtClean="0">
                <a:latin typeface="Candara" pitchFamily="34" charset="0"/>
              </a:rPr>
              <a:t>)</a:t>
            </a:r>
            <a:endParaRPr lang="pt-BR" b="1" i="1" dirty="0"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652120" y="3861048"/>
            <a:ext cx="864096" cy="46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427984" y="4077072"/>
            <a:ext cx="792088" cy="392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5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9208017"/>
              </p:ext>
            </p:extLst>
          </p:nvPr>
        </p:nvGraphicFramePr>
        <p:xfrm>
          <a:off x="890587" y="776287"/>
          <a:ext cx="6921773" cy="530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338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32240" y="637106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r"/>
            <a:fld id="{08B52774-2F17-4D02-AF25-8C621EC0965C}" type="slidenum">
              <a:rPr lang="pt-BR" altLang="pt-BR" sz="1000" b="0" smtClean="0">
                <a:solidFill>
                  <a:schemeClr val="tx1"/>
                </a:solidFill>
              </a:rPr>
              <a:pPr algn="r"/>
              <a:t>12</a:t>
            </a:fld>
            <a:endParaRPr lang="pt-BR" altLang="pt-BR" sz="1000" b="0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850256" y="270789"/>
            <a:ext cx="132222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PROJEÇÕES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CaixaDeTexto 18"/>
          <p:cNvSpPr txBox="1">
            <a:spLocks noChangeArrowheads="1"/>
          </p:cNvSpPr>
          <p:nvPr/>
        </p:nvSpPr>
        <p:spPr bwMode="auto">
          <a:xfrm>
            <a:off x="1187624" y="5589240"/>
            <a:ext cx="1008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EPE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283759"/>
            <a:ext cx="449999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Autoprodução - geração distribuída</a:t>
            </a:r>
            <a:endParaRPr lang="pt-BR" sz="2000" b="1" dirty="0">
              <a:latin typeface="Candara" pitchFamily="34" charset="0"/>
            </a:endParaRPr>
          </a:p>
          <a:p>
            <a:pPr>
              <a:defRPr/>
            </a:pPr>
            <a:r>
              <a:rPr lang="pt-BR" b="1" i="1" dirty="0" smtClean="0">
                <a:latin typeface="Candara" pitchFamily="34" charset="0"/>
              </a:rPr>
              <a:t>(</a:t>
            </a:r>
            <a:r>
              <a:rPr lang="pt-BR" b="1" i="1" dirty="0" err="1" smtClean="0">
                <a:latin typeface="Candara" pitchFamily="34" charset="0"/>
              </a:rPr>
              <a:t>TWh</a:t>
            </a:r>
            <a:r>
              <a:rPr lang="pt-BR" b="1" i="1" dirty="0" smtClean="0">
                <a:latin typeface="Candara" pitchFamily="34" charset="0"/>
              </a:rPr>
              <a:t>)</a:t>
            </a:r>
            <a:endParaRPr lang="pt-BR" b="1" i="1" dirty="0"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4128" y="2408696"/>
            <a:ext cx="864096" cy="46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427984" y="2864032"/>
            <a:ext cx="792088" cy="392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2302732"/>
            <a:ext cx="2172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cs typeface="Arial" pitchFamily="34" charset="0"/>
              </a:rPr>
              <a:t>Principais setores: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cs typeface="Arial" pitchFamily="34" charset="0"/>
              </a:rPr>
              <a:t>Sucroalcooleiro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cs typeface="Arial" pitchFamily="34" charset="0"/>
              </a:rPr>
              <a:t>Petróleo </a:t>
            </a:r>
            <a:r>
              <a:rPr lang="pt-BR" sz="1400" b="1" dirty="0">
                <a:cs typeface="Arial" pitchFamily="34" charset="0"/>
              </a:rPr>
              <a:t>&amp; gás </a:t>
            </a:r>
            <a:r>
              <a:rPr lang="pt-BR" sz="1400" b="1" dirty="0" smtClean="0">
                <a:cs typeface="Arial" pitchFamily="34" charset="0"/>
              </a:rPr>
              <a:t>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cs typeface="Arial" pitchFamily="34" charset="0"/>
              </a:rPr>
              <a:t>Papel </a:t>
            </a:r>
            <a:r>
              <a:rPr lang="pt-BR" sz="1400" b="1" dirty="0">
                <a:cs typeface="Arial" pitchFamily="34" charset="0"/>
              </a:rPr>
              <a:t>e celulose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19545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39551" y="258019"/>
            <a:ext cx="62307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Participação por fonte na </a:t>
            </a:r>
            <a:r>
              <a:rPr lang="pt-BR" sz="2000" b="1" i="1" dirty="0" smtClean="0">
                <a:latin typeface="Candara" pitchFamily="34" charset="0"/>
              </a:rPr>
              <a:t>oferta de eletricidade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80312" y="292006"/>
            <a:ext cx="144016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PROJEÇÕES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0254" y="677317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dirty="0" smtClean="0">
                <a:solidFill>
                  <a:srgbClr val="FF0000"/>
                </a:solidFill>
              </a:rPr>
              <a:t>Medida </a:t>
            </a:r>
            <a:r>
              <a:rPr lang="pt-BR" sz="1600" b="1" i="1" dirty="0" err="1" smtClean="0">
                <a:solidFill>
                  <a:srgbClr val="FF0000"/>
                </a:solidFill>
              </a:rPr>
              <a:t>iNDC</a:t>
            </a:r>
            <a:r>
              <a:rPr lang="pt-BR" sz="1600" b="1" i="1" dirty="0" smtClean="0">
                <a:solidFill>
                  <a:srgbClr val="FF0000"/>
                </a:solidFill>
              </a:rPr>
              <a:t>: </a:t>
            </a:r>
            <a:r>
              <a:rPr lang="pt-BR" sz="1600" b="1" dirty="0" smtClean="0"/>
              <a:t>Expandir a </a:t>
            </a:r>
            <a:r>
              <a:rPr lang="pt-BR" sz="1600" b="1" dirty="0"/>
              <a:t>parcela de energias renováveis (além da energia hídrica) </a:t>
            </a:r>
            <a:r>
              <a:rPr lang="pt-BR" sz="1600" b="1" dirty="0" smtClean="0"/>
              <a:t>para </a:t>
            </a:r>
            <a:r>
              <a:rPr lang="pt-BR" sz="1600" b="1" dirty="0"/>
              <a:t>ao menos 23% até 2030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1138296"/>
              </p:ext>
            </p:extLst>
          </p:nvPr>
        </p:nvGraphicFramePr>
        <p:xfrm>
          <a:off x="1012093" y="1412776"/>
          <a:ext cx="7335838" cy="4970463"/>
        </p:xfrm>
        <a:graphic>
          <a:graphicData uri="http://schemas.openxmlformats.org/presentationml/2006/ole">
            <p:oleObj spid="_x0000_s133181" name="Planilha" r:id="rId4" imgW="6191216" imgH="4457746" progId="Excel.Sheet.12">
              <p:link updateAutomatic="1"/>
            </p:oleObj>
          </a:graphicData>
        </a:graphic>
      </p:graphicFrame>
      <p:sp>
        <p:nvSpPr>
          <p:cNvPr id="3" name="Elipse 2"/>
          <p:cNvSpPr/>
          <p:nvPr/>
        </p:nvSpPr>
        <p:spPr>
          <a:xfrm>
            <a:off x="5220072" y="2206774"/>
            <a:ext cx="720080" cy="10801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5906219" y="1975421"/>
            <a:ext cx="86409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770315" y="162880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00B050"/>
                </a:solidFill>
              </a:rPr>
              <a:t>24%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300192" y="3645024"/>
            <a:ext cx="1584176" cy="12961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155327" y="123792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1151 </a:t>
            </a:r>
            <a:r>
              <a:rPr lang="pt-BR" sz="1600" b="1" dirty="0" err="1" smtClean="0"/>
              <a:t>TWh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054069" y="1228425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953 </a:t>
            </a:r>
            <a:r>
              <a:rPr lang="pt-BR" sz="1600" b="1" dirty="0" err="1" smtClean="0"/>
              <a:t>TWh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843808" y="1237925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624 </a:t>
            </a:r>
            <a:r>
              <a:rPr lang="pt-BR" sz="1600" b="1" dirty="0" err="1" smtClean="0"/>
              <a:t>TWh</a:t>
            </a: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691680" y="1242829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436 </a:t>
            </a:r>
            <a:r>
              <a:rPr lang="pt-BR" sz="1600" b="1" dirty="0" err="1" smtClean="0"/>
              <a:t>TWh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xmlns="" val="14279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5919227"/>
              </p:ext>
            </p:extLst>
          </p:nvPr>
        </p:nvGraphicFramePr>
        <p:xfrm>
          <a:off x="1403648" y="1007477"/>
          <a:ext cx="6849764" cy="494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338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32240" y="637106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r"/>
            <a:fld id="{08B52774-2F17-4D02-AF25-8C621EC0965C}" type="slidenum">
              <a:rPr lang="pt-BR" altLang="pt-BR" sz="1000" b="0" smtClean="0">
                <a:solidFill>
                  <a:schemeClr val="tx1"/>
                </a:solidFill>
              </a:rPr>
              <a:pPr algn="r"/>
              <a:t>14</a:t>
            </a:fld>
            <a:endParaRPr lang="pt-BR" altLang="pt-BR" sz="1000" b="0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9552" y="260648"/>
            <a:ext cx="21723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Elétrica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50256" y="270789"/>
            <a:ext cx="132222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PROJEÇÕES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8"/>
          <p:cNvSpPr txBox="1">
            <a:spLocks noChangeArrowheads="1"/>
          </p:cNvSpPr>
          <p:nvPr/>
        </p:nvSpPr>
        <p:spPr bwMode="auto">
          <a:xfrm>
            <a:off x="1514178" y="5955262"/>
            <a:ext cx="67302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Obs1: </a:t>
            </a:r>
            <a:r>
              <a:rPr lang="pt-BR" altLang="pt-BR" sz="1000" b="0" i="1" dirty="0">
                <a:solidFill>
                  <a:srgbClr val="002060"/>
                </a:solidFill>
                <a:latin typeface="Trebuchet MS" pitchFamily="34" charset="0"/>
              </a:rPr>
              <a:t>C</a:t>
            </a:r>
            <a:r>
              <a:rPr 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onsidera </a:t>
            </a:r>
            <a:r>
              <a:rPr lang="pt-BR" sz="1000" b="0" i="1" dirty="0">
                <a:solidFill>
                  <a:srgbClr val="002060"/>
                </a:solidFill>
                <a:latin typeface="Trebuchet MS" pitchFamily="34" charset="0"/>
              </a:rPr>
              <a:t>o consumo </a:t>
            </a:r>
            <a:r>
              <a:rPr 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de eletricidade do SIN</a:t>
            </a:r>
            <a:r>
              <a:rPr lang="pt-BR" sz="1000" b="0" i="1" dirty="0">
                <a:solidFill>
                  <a:srgbClr val="002060"/>
                </a:solidFill>
                <a:latin typeface="Trebuchet MS" pitchFamily="34" charset="0"/>
              </a:rPr>
              <a:t>, sistemas isolados e </a:t>
            </a:r>
            <a:r>
              <a:rPr 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autoprodução. Perdas não são consideradas no cálculo de eficiência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Obs2: Ano-base para cálculo da eficiência elétrica: 2013.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11" name="CaixaDeTexto 18"/>
          <p:cNvSpPr txBox="1">
            <a:spLocks noChangeArrowheads="1"/>
          </p:cNvSpPr>
          <p:nvPr/>
        </p:nvSpPr>
        <p:spPr bwMode="auto">
          <a:xfrm>
            <a:off x="1121691" y="5469294"/>
            <a:ext cx="1008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EPE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4048" y="2852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8%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17304" y="233958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10%</a:t>
            </a:r>
            <a:endParaRPr lang="pt-BR" b="1" dirty="0"/>
          </a:p>
        </p:txBody>
      </p:sp>
      <p:sp>
        <p:nvSpPr>
          <p:cNvPr id="20" name="Elipse 19"/>
          <p:cNvSpPr/>
          <p:nvPr/>
        </p:nvSpPr>
        <p:spPr>
          <a:xfrm>
            <a:off x="6214770" y="2708920"/>
            <a:ext cx="792088" cy="392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51520" y="68431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smtClean="0">
                <a:solidFill>
                  <a:srgbClr val="FF0000"/>
                </a:solidFill>
              </a:rPr>
              <a:t>Medida </a:t>
            </a:r>
            <a:r>
              <a:rPr lang="pt-BR" b="1" i="1" dirty="0" err="1" smtClean="0">
                <a:solidFill>
                  <a:srgbClr val="FF0000"/>
                </a:solidFill>
              </a:rPr>
              <a:t>iNDC</a:t>
            </a:r>
            <a:r>
              <a:rPr lang="pt-BR" b="1" i="1" dirty="0" smtClean="0"/>
              <a:t>: </a:t>
            </a:r>
            <a:r>
              <a:rPr lang="pt-BR" i="1" dirty="0" smtClean="0"/>
              <a:t>Alcançar </a:t>
            </a:r>
            <a:r>
              <a:rPr lang="pt-BR" i="1" dirty="0"/>
              <a:t>10% de ganhos de eficiência no uso de energia elétrica em </a:t>
            </a:r>
            <a:r>
              <a:rPr lang="pt-BR" i="1" dirty="0" smtClean="0"/>
              <a:t>2030, ou seja, energia conservada equivalente à geração de </a:t>
            </a:r>
            <a:r>
              <a:rPr lang="pt-BR" altLang="pt-BR" i="1" dirty="0" smtClean="0"/>
              <a:t>25.500 MW hidrelétricos.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xmlns="" val="19733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>
            <a:off x="0" y="476250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CaixaDeTexto 27"/>
          <p:cNvSpPr txBox="1">
            <a:spLocks noChangeArrowheads="1"/>
          </p:cNvSpPr>
          <p:nvPr/>
        </p:nvSpPr>
        <p:spPr bwMode="auto">
          <a:xfrm>
            <a:off x="539750" y="260350"/>
            <a:ext cx="34559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Candara" pitchFamily="34" charset="0"/>
              </a:rPr>
              <a:t>Ganhos de eficiência elétrica</a:t>
            </a:r>
          </a:p>
        </p:txBody>
      </p:sp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8250990"/>
              </p:ext>
            </p:extLst>
          </p:nvPr>
        </p:nvGraphicFramePr>
        <p:xfrm>
          <a:off x="527348" y="1272713"/>
          <a:ext cx="8161312" cy="478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948"/>
                <a:gridCol w="3652364"/>
              </a:tblGrid>
              <a:tr h="357443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Tipologia de mecanismos considerados</a:t>
                      </a:r>
                      <a:endParaRPr lang="pt-BR" sz="1800" dirty="0"/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Principais</a:t>
                      </a:r>
                      <a:r>
                        <a:rPr lang="pt-BR" sz="1800" baseline="0" dirty="0" smtClean="0"/>
                        <a:t> setores beneficiados</a:t>
                      </a:r>
                      <a:endParaRPr lang="pt-BR" sz="1800" dirty="0"/>
                    </a:p>
                  </a:txBody>
                  <a:tcPr marL="91459" marR="91459" marT="45711" marB="45711"/>
                </a:tc>
              </a:tr>
              <a:tr h="327655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dirty="0" smtClean="0"/>
                        <a:t>Programa Brasileiro</a:t>
                      </a:r>
                      <a:r>
                        <a:rPr lang="pt-BR" sz="1600" b="1" baseline="0" dirty="0" smtClean="0"/>
                        <a:t> de Etiquetagem (PBE)</a:t>
                      </a:r>
                      <a:endParaRPr lang="pt-BR" sz="1600" b="1" dirty="0" smtClean="0"/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dirty="0" smtClean="0"/>
                        <a:t>Todos</a:t>
                      </a:r>
                      <a:r>
                        <a:rPr lang="pt-BR" sz="1600" b="1" baseline="0" dirty="0" smtClean="0"/>
                        <a:t> os setores</a:t>
                      </a:r>
                      <a:endParaRPr lang="pt-BR" sz="1600" b="1" dirty="0" smtClean="0"/>
                    </a:p>
                  </a:txBody>
                  <a:tcPr marL="91459" marR="91459" marT="45711" marB="45711"/>
                </a:tc>
              </a:tr>
              <a:tr h="56596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Programas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setoriais de conservação (PROCEL e CONPET)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Indústria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comercial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56596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Índices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mínimos de consumo energético (Lei 10.295/2001)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b="1" dirty="0" smtClean="0"/>
                        <a:t>Todos</a:t>
                      </a:r>
                      <a:r>
                        <a:rPr lang="pt-BR" sz="1600" b="1" baseline="0" dirty="0" smtClean="0"/>
                        <a:t> os setores</a:t>
                      </a:r>
                      <a:endParaRPr lang="pt-BR" sz="1600" b="1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327655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Programa Minha Casa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Minha Vida</a:t>
                      </a:r>
                      <a:r>
                        <a:rPr lang="pt-BR" sz="16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Residências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56596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Portaria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MME/MCTI/MDIC nº 1.007/2010 (Banimento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lâmpadas incandescentes)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Comercial,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público e residencial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327655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Penetração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tecnologia LED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Comercial,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público e residencial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327655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Etiquetagem de Edificações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eficientes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Comercial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público e residencial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327655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Planos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Logística Sustentável no Setor Público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Setor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público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327655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Incentivo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ao “</a:t>
                      </a:r>
                      <a:r>
                        <a:rPr lang="pt-BR" sz="1600" b="1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pt-BR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grid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Comercial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público e residencial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327655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Aquecimento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solar térmico</a:t>
                      </a:r>
                      <a:r>
                        <a:rPr lang="pt-BR" sz="16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Comercial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público e residencial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  <a:tr h="327655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PEE/ANEEL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Todos o</a:t>
                      </a:r>
                      <a:r>
                        <a:rPr lang="pt-BR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setores</a:t>
                      </a:r>
                      <a:endParaRPr lang="pt-B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1" marB="45711"/>
                </a:tc>
              </a:tr>
            </a:tbl>
          </a:graphicData>
        </a:graphic>
      </p:graphicFrame>
      <p:sp>
        <p:nvSpPr>
          <p:cNvPr id="2093" name="CaixaDeTexto 30"/>
          <p:cNvSpPr txBox="1">
            <a:spLocks noChangeArrowheads="1"/>
          </p:cNvSpPr>
          <p:nvPr/>
        </p:nvSpPr>
        <p:spPr bwMode="auto">
          <a:xfrm>
            <a:off x="7188200" y="271463"/>
            <a:ext cx="1544638" cy="36988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chemeClr val="bg1"/>
                </a:solidFill>
              </a:rPr>
              <a:t>MECANISMOS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403648" y="6057857"/>
            <a:ext cx="3627916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b="1" i="1" dirty="0">
                <a:latin typeface="+mn-lt"/>
                <a:cs typeface="+mn-cs"/>
              </a:rPr>
              <a:t>Notas: 1 –Não considerado como eficiência elétrica latu sensu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23528" y="66040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Viabilizar esta contribuição no horizonte exigirá políticas públicas e incentivos para que esse mercado se realize</a:t>
            </a: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81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32240" y="637106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r"/>
            <a:fld id="{08B52774-2F17-4D02-AF25-8C621EC0965C}" type="slidenum">
              <a:rPr lang="pt-BR" altLang="pt-BR" sz="1000" b="0" smtClean="0">
                <a:solidFill>
                  <a:schemeClr val="tx1"/>
                </a:solidFill>
              </a:rPr>
              <a:pPr algn="r"/>
              <a:t>16</a:t>
            </a:fld>
            <a:endParaRPr lang="pt-BR" altLang="pt-BR" sz="1000" b="0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9552" y="260648"/>
            <a:ext cx="45672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Indicadores de Consumo de Eletricidade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77033" y="6165304"/>
            <a:ext cx="611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*considera o consumo de eletricidade do SIN, sistemas isolados e autoprodução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65082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A intensidade elétrica é crescente neste horizonte como resultado da maior eletrificação da economia </a:t>
            </a:r>
            <a:endParaRPr lang="pt-BR" i="1" dirty="0"/>
          </a:p>
        </p:txBody>
      </p:sp>
      <p:sp>
        <p:nvSpPr>
          <p:cNvPr id="11" name="CaixaDeTexto 18"/>
          <p:cNvSpPr txBox="1">
            <a:spLocks noChangeArrowheads="1"/>
          </p:cNvSpPr>
          <p:nvPr/>
        </p:nvSpPr>
        <p:spPr bwMode="auto">
          <a:xfrm>
            <a:off x="368921" y="4653136"/>
            <a:ext cx="1008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EPE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0612343"/>
              </p:ext>
            </p:extLst>
          </p:nvPr>
        </p:nvGraphicFramePr>
        <p:xfrm>
          <a:off x="6885581" y="1484784"/>
          <a:ext cx="2235499" cy="1673924"/>
        </p:xfrm>
        <a:graphic>
          <a:graphicData uri="http://schemas.openxmlformats.org/presentationml/2006/ole">
            <p:oleObj spid="_x0000_s115277" name="Planilha" r:id="rId4" imgW="1971759" imgH="1476279" progId="Excel.Sheet.8">
              <p:link updateAutomatic="1"/>
            </p:oleObj>
          </a:graphicData>
        </a:graphic>
      </p:graphicFrame>
      <p:pic>
        <p:nvPicPr>
          <p:cNvPr id="115202" name="Picture 5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537" y="4899358"/>
            <a:ext cx="4201515" cy="110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8974863"/>
              </p:ext>
            </p:extLst>
          </p:nvPr>
        </p:nvGraphicFramePr>
        <p:xfrm>
          <a:off x="1514475" y="1247776"/>
          <a:ext cx="5145757" cy="3528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471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38046443"/>
              </p:ext>
            </p:extLst>
          </p:nvPr>
        </p:nvGraphicFramePr>
        <p:xfrm>
          <a:off x="251520" y="1196752"/>
          <a:ext cx="8784976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338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32240" y="637106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r"/>
            <a:fld id="{08B52774-2F17-4D02-AF25-8C621EC0965C}" type="slidenum">
              <a:rPr lang="pt-BR" altLang="pt-BR" sz="1000" b="0" smtClean="0">
                <a:solidFill>
                  <a:schemeClr val="tx1"/>
                </a:solidFill>
              </a:rPr>
              <a:pPr algn="r"/>
              <a:t>17</a:t>
            </a:fld>
            <a:endParaRPr lang="pt-BR" altLang="pt-BR" sz="1000" b="0" dirty="0" smtClean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9552" y="260648"/>
            <a:ext cx="696536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Consumo per capita de eletricidade: comparação internacional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62068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Apesar do crescimento do consumo per capita, este indicador brasileiro mostra-se distante do nível de consumo dos países desenvolvidos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8" name="CaixaDeTexto 18"/>
          <p:cNvSpPr txBox="1">
            <a:spLocks noChangeArrowheads="1"/>
          </p:cNvSpPr>
          <p:nvPr/>
        </p:nvSpPr>
        <p:spPr bwMode="auto">
          <a:xfrm>
            <a:off x="695425" y="5965248"/>
            <a:ext cx="2232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Dados do Brasil:  EPE; Dados internacionais: </a:t>
            </a:r>
            <a:r>
              <a:rPr lang="pt-BR" altLang="pt-BR" sz="1000" b="0" i="1" dirty="0">
                <a:solidFill>
                  <a:srgbClr val="002060"/>
                </a:solidFill>
                <a:latin typeface="Trebuchet MS" pitchFamily="34" charset="0"/>
              </a:rPr>
              <a:t>IEA, 2014 </a:t>
            </a:r>
            <a:endParaRPr lang="pt-BR" altLang="pt-BR" sz="1000" b="0" i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9085960"/>
              </p:ext>
            </p:extLst>
          </p:nvPr>
        </p:nvGraphicFramePr>
        <p:xfrm>
          <a:off x="1044575" y="1255486"/>
          <a:ext cx="3815458" cy="2457678"/>
        </p:xfrm>
        <a:graphic>
          <a:graphicData uri="http://schemas.openxmlformats.org/presentationml/2006/ole">
            <p:oleObj spid="_x0000_s131147" name="Planilha" r:id="rId5" imgW="4562559" imgH="2733710" progId="Excel.Sheet.8">
              <p:link updateAutomatic="1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476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0254" y="843290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dirty="0" smtClean="0"/>
              <a:t>Estratégia de abordagem se baseia em pilares que norteiam as ações</a:t>
            </a:r>
            <a:endParaRPr lang="pt-BR" sz="1600" b="1" dirty="0"/>
          </a:p>
        </p:txBody>
      </p:sp>
      <p:sp>
        <p:nvSpPr>
          <p:cNvPr id="22" name="Triângulo isósceles 7"/>
          <p:cNvSpPr>
            <a:spLocks noChangeArrowheads="1"/>
          </p:cNvSpPr>
          <p:nvPr/>
        </p:nvSpPr>
        <p:spPr bwMode="auto">
          <a:xfrm>
            <a:off x="1437772" y="1934667"/>
            <a:ext cx="6911975" cy="1214437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1400" b="1">
              <a:latin typeface="Arial Narrow" pitchFamily="34" charset="0"/>
            </a:endParaRPr>
          </a:p>
        </p:txBody>
      </p:sp>
      <p:sp>
        <p:nvSpPr>
          <p:cNvPr id="23" name="CaixaDeTexto 8"/>
          <p:cNvSpPr txBox="1">
            <a:spLocks noChangeArrowheads="1"/>
          </p:cNvSpPr>
          <p:nvPr/>
        </p:nvSpPr>
        <p:spPr bwMode="auto">
          <a:xfrm>
            <a:off x="3424528" y="2225774"/>
            <a:ext cx="3067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 smtClean="0"/>
              <a:t>Eficiência </a:t>
            </a:r>
            <a:r>
              <a:rPr lang="pt-BR" altLang="pt-BR" b="1" dirty="0"/>
              <a:t>Energética no </a:t>
            </a:r>
            <a:r>
              <a:rPr lang="pt-BR" altLang="pt-BR" b="1" dirty="0" smtClean="0"/>
              <a:t>Planejamento</a:t>
            </a:r>
            <a:endParaRPr lang="pt-BR" altLang="pt-BR" b="1" dirty="0"/>
          </a:p>
        </p:txBody>
      </p:sp>
      <p:sp>
        <p:nvSpPr>
          <p:cNvPr id="24" name="Retângulo 23"/>
          <p:cNvSpPr/>
          <p:nvPr/>
        </p:nvSpPr>
        <p:spPr bwMode="auto">
          <a:xfrm>
            <a:off x="1941009" y="3160217"/>
            <a:ext cx="1695450" cy="2398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pt-BR" sz="14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tângulo 10"/>
          <p:cNvSpPr>
            <a:spLocks noChangeArrowheads="1"/>
          </p:cNvSpPr>
          <p:nvPr/>
        </p:nvSpPr>
        <p:spPr bwMode="auto">
          <a:xfrm>
            <a:off x="4101597" y="3160217"/>
            <a:ext cx="1714500" cy="2398712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1400" b="1">
              <a:latin typeface="Arial Narrow" pitchFamily="34" charset="0"/>
            </a:endParaRPr>
          </a:p>
        </p:txBody>
      </p:sp>
      <p:sp>
        <p:nvSpPr>
          <p:cNvPr id="26" name="Retângulo 25"/>
          <p:cNvSpPr/>
          <p:nvPr/>
        </p:nvSpPr>
        <p:spPr bwMode="auto">
          <a:xfrm>
            <a:off x="6166934" y="3160217"/>
            <a:ext cx="1679575" cy="23987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pt-BR" sz="14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CaixaDeTexto 12"/>
          <p:cNvSpPr txBox="1">
            <a:spLocks noChangeArrowheads="1"/>
          </p:cNvSpPr>
          <p:nvPr/>
        </p:nvSpPr>
        <p:spPr bwMode="auto">
          <a:xfrm>
            <a:off x="1941009" y="3712667"/>
            <a:ext cx="1706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600" b="1" dirty="0" smtClean="0"/>
              <a:t>Potenciais </a:t>
            </a:r>
            <a:r>
              <a:rPr lang="pt-BR" altLang="pt-BR" sz="1600" b="1" dirty="0"/>
              <a:t>de eficiência energética</a:t>
            </a:r>
          </a:p>
        </p:txBody>
      </p:sp>
      <p:sp>
        <p:nvSpPr>
          <p:cNvPr id="29" name="CaixaDeTexto 13"/>
          <p:cNvSpPr txBox="1">
            <a:spLocks noChangeArrowheads="1"/>
          </p:cNvSpPr>
          <p:nvPr/>
        </p:nvSpPr>
        <p:spPr bwMode="auto">
          <a:xfrm>
            <a:off x="6135854" y="3692030"/>
            <a:ext cx="16906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600" b="1" dirty="0"/>
              <a:t>Monitoramento e avaliação de resultados</a:t>
            </a:r>
          </a:p>
        </p:txBody>
      </p:sp>
      <p:sp>
        <p:nvSpPr>
          <p:cNvPr id="31" name="CaixaDeTexto 14"/>
          <p:cNvSpPr txBox="1">
            <a:spLocks noChangeArrowheads="1"/>
          </p:cNvSpPr>
          <p:nvPr/>
        </p:nvSpPr>
        <p:spPr bwMode="auto">
          <a:xfrm>
            <a:off x="4185734" y="3615829"/>
            <a:ext cx="15446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600" b="1" dirty="0"/>
              <a:t>Portfólio de políticas e ações de incentivo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577472" y="5566867"/>
            <a:ext cx="6627812" cy="7747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xmlns="" val="6717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457200" y="39322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10" name="Retângulo 9"/>
          <p:cNvSpPr/>
          <p:nvPr/>
        </p:nvSpPr>
        <p:spPr bwMode="auto">
          <a:xfrm>
            <a:off x="323850" y="1482725"/>
            <a:ext cx="2087563" cy="4343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pt-BR" sz="14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892" name="CaixaDeTexto 12"/>
          <p:cNvSpPr txBox="1">
            <a:spLocks noChangeArrowheads="1"/>
          </p:cNvSpPr>
          <p:nvPr/>
        </p:nvSpPr>
        <p:spPr bwMode="auto">
          <a:xfrm>
            <a:off x="457200" y="2733675"/>
            <a:ext cx="17065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600" b="1"/>
              <a:t>Levantamento de potencial de eficiência energética</a:t>
            </a:r>
          </a:p>
        </p:txBody>
      </p:sp>
      <p:sp>
        <p:nvSpPr>
          <p:cNvPr id="37893" name="Retângulo 9"/>
          <p:cNvSpPr>
            <a:spLocks noChangeArrowheads="1"/>
          </p:cNvSpPr>
          <p:nvPr/>
        </p:nvSpPr>
        <p:spPr bwMode="auto">
          <a:xfrm>
            <a:off x="0" y="6815138"/>
            <a:ext cx="9144000" cy="46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1400" b="1">
              <a:latin typeface="Arial Narrow" pitchFamily="34" charset="0"/>
            </a:endParaRPr>
          </a:p>
        </p:txBody>
      </p:sp>
      <p:sp>
        <p:nvSpPr>
          <p:cNvPr id="37894" name="CaixaDeTexto 12"/>
          <p:cNvSpPr txBox="1">
            <a:spLocks noChangeArrowheads="1"/>
          </p:cNvSpPr>
          <p:nvPr/>
        </p:nvSpPr>
        <p:spPr bwMode="auto">
          <a:xfrm>
            <a:off x="3398838" y="2420938"/>
            <a:ext cx="520541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Onde se localiza?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Qual a quantidade?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A que custo? 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Que medida viabiliza?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Que política pública é aplicável?</a:t>
            </a:r>
          </a:p>
        </p:txBody>
      </p:sp>
      <p:sp>
        <p:nvSpPr>
          <p:cNvPr id="37895" name="Chave esquerda 14"/>
          <p:cNvSpPr>
            <a:spLocks/>
          </p:cNvSpPr>
          <p:nvPr/>
        </p:nvSpPr>
        <p:spPr bwMode="auto">
          <a:xfrm>
            <a:off x="2681288" y="1300163"/>
            <a:ext cx="546100" cy="4708525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3389313" y="1125538"/>
            <a:ext cx="5646737" cy="47148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b="1" dirty="0">
                <a:solidFill>
                  <a:srgbClr val="002060"/>
                </a:solidFill>
              </a:rPr>
              <a:t>Identificação de potenciais de eficiência energética</a:t>
            </a:r>
            <a:endParaRPr lang="pt-BR" sz="2000" dirty="0"/>
          </a:p>
        </p:txBody>
      </p:sp>
      <p:sp>
        <p:nvSpPr>
          <p:cNvPr id="37897" name="CaixaDeTexto 6"/>
          <p:cNvSpPr txBox="1">
            <a:spLocks noChangeArrowheads="1"/>
          </p:cNvSpPr>
          <p:nvPr/>
        </p:nvSpPr>
        <p:spPr bwMode="auto">
          <a:xfrm>
            <a:off x="157163" y="3095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ESTRATÉGIA DE INSERÇÃO DA EFICIÊNCIA ENERGÉTICA 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468313" y="981075"/>
            <a:ext cx="16557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70000"/>
              </a:lnSpc>
              <a:spcBef>
                <a:spcPct val="20000"/>
              </a:spcBef>
            </a:pPr>
            <a:r>
              <a:rPr lang="pt-BR" altLang="pt-BR" b="1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Pilar 1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76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05962" y="660758"/>
            <a:ext cx="86984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smtClean="0"/>
              <a:t> </a:t>
            </a:r>
            <a:r>
              <a:rPr lang="pt-BR" b="1" i="1" dirty="0" smtClean="0"/>
              <a:t>Contribuição</a:t>
            </a:r>
            <a:r>
              <a:rPr lang="pt-BR" dirty="0" smtClean="0"/>
              <a:t>: o Brasil pretende comprometer-se a reduzir as emissões de gases de efeito estufa em 37% abaixo dos níveis de 2005, em 2025. </a:t>
            </a:r>
          </a:p>
          <a:p>
            <a:endParaRPr lang="pt-BR" dirty="0"/>
          </a:p>
          <a:p>
            <a:r>
              <a:rPr lang="pt-BR" b="1" i="1" dirty="0"/>
              <a:t>Contribuição indicativa subsequente</a:t>
            </a:r>
            <a:r>
              <a:rPr lang="pt-BR" dirty="0"/>
              <a:t>: reduzir as emissões de gases de efeito estufa em 43% abaixo dos níveis de 2005, em 2030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i="1" dirty="0" smtClean="0"/>
              <a:t>Horizonte </a:t>
            </a:r>
            <a:r>
              <a:rPr lang="pt-BR" b="1" i="1" dirty="0"/>
              <a:t>temporal</a:t>
            </a:r>
            <a:r>
              <a:rPr lang="pt-BR" dirty="0"/>
              <a:t>: meta para o ano de 2025; valores indicativos de 2030 apenas para referência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 É "pretendida" no sentido de que pode ser ajustada, se necessário, antes da ratificação, aceitação ou aprovação do acordo de Paris à luz de disposições ainda a serem acordadas no âmbito do mandato da Plataforma de </a:t>
            </a:r>
            <a:r>
              <a:rPr lang="pt-BR" dirty="0" smtClean="0"/>
              <a:t>Durban*.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iNDC</a:t>
            </a:r>
            <a:r>
              <a:rPr lang="pt-BR" dirty="0"/>
              <a:t> do Brasil aplica-se ao conjunto da economia e, portanto, baseia-se em caminhos flexíveis para atingir os objetivos de 2025 e 2030. </a:t>
            </a:r>
            <a:r>
              <a:rPr lang="pt-BR" dirty="0" smtClean="0"/>
              <a:t>Neste contexto, o </a:t>
            </a:r>
            <a:r>
              <a:rPr lang="pt-BR" dirty="0"/>
              <a:t>Brasil pretende adotar medidas adicionais </a:t>
            </a:r>
            <a:r>
              <a:rPr lang="pt-BR" dirty="0" smtClean="0"/>
              <a:t>para o setor de energia, que </a:t>
            </a:r>
            <a:r>
              <a:rPr lang="pt-BR" dirty="0"/>
              <a:t>são consistentes com a meta de temperatura de </a:t>
            </a:r>
            <a:r>
              <a:rPr lang="pt-BR" dirty="0" smtClean="0"/>
              <a:t>2°C 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9552" y="260648"/>
            <a:ext cx="68476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>
                <a:latin typeface="Candara" pitchFamily="34" charset="0"/>
              </a:rPr>
              <a:t>p</a:t>
            </a:r>
            <a:r>
              <a:rPr lang="pt-BR" sz="2000" b="1" dirty="0" smtClean="0">
                <a:latin typeface="Candara" pitchFamily="34" charset="0"/>
              </a:rPr>
              <a:t>retendida Contribuição Nacionalmente Determinada (</a:t>
            </a:r>
            <a:r>
              <a:rPr lang="pt-BR" sz="2000" b="1" dirty="0" err="1" smtClean="0">
                <a:latin typeface="Candara" pitchFamily="34" charset="0"/>
              </a:rPr>
              <a:t>iNDC</a:t>
            </a:r>
            <a:r>
              <a:rPr lang="pt-BR" sz="2000" b="1" dirty="0" smtClean="0">
                <a:latin typeface="Candara" pitchFamily="34" charset="0"/>
              </a:rPr>
              <a:t>)</a:t>
            </a:r>
            <a:endParaRPr lang="pt-BR" sz="2000" b="1" dirty="0">
              <a:latin typeface="Candara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03648" y="5949280"/>
            <a:ext cx="7740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*Plataforma de Durban foi o conjunto de acordos firmados na 17ª Conferência da ONU sobre mudanças climáticas (COP-17), em 2011, na África do Sul.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1036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 noChangeShapeType="1"/>
          </p:cNvSpPr>
          <p:nvPr/>
        </p:nvSpPr>
        <p:spPr bwMode="auto">
          <a:xfrm>
            <a:off x="107504" y="1043444"/>
            <a:ext cx="8856984" cy="369332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7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dirty="0">
                <a:solidFill>
                  <a:srgbClr val="FDFCD0"/>
                </a:solidFill>
                <a:latin typeface="Cambria" pitchFamily="18" charset="0"/>
              </a:rPr>
              <a:t> </a:t>
            </a:r>
            <a:r>
              <a:rPr lang="pt-BR" b="1" i="1" dirty="0">
                <a:solidFill>
                  <a:srgbClr val="FDFCD0"/>
                </a:solidFill>
                <a:latin typeface="Cambria" pitchFamily="18" charset="0"/>
              </a:rPr>
              <a:t>Curvas de Custos Marginais de Conservação de Energia 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7235825" y="5589588"/>
            <a:ext cx="17192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1000" b="1" i="1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Fonte: Wuppertal Institut </a:t>
            </a:r>
          </a:p>
        </p:txBody>
      </p:sp>
      <p:grpSp>
        <p:nvGrpSpPr>
          <p:cNvPr id="38918" name="Grupo 14"/>
          <p:cNvGrpSpPr>
            <a:grpSpLocks/>
          </p:cNvGrpSpPr>
          <p:nvPr/>
        </p:nvGrpSpPr>
        <p:grpSpPr bwMode="auto">
          <a:xfrm>
            <a:off x="250825" y="1773238"/>
            <a:ext cx="7058025" cy="4176712"/>
            <a:chOff x="1230720" y="1707617"/>
            <a:chExt cx="6592366" cy="4121402"/>
          </a:xfrm>
        </p:grpSpPr>
        <p:pic>
          <p:nvPicPr>
            <p:cNvPr id="38934" name="Imagem 7" descr="CPC_2010102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999" t="1933" r="3111" b="3308"/>
            <a:stretch>
              <a:fillRect/>
            </a:stretch>
          </p:blipFill>
          <p:spPr bwMode="auto">
            <a:xfrm>
              <a:off x="1230720" y="1707617"/>
              <a:ext cx="6592366" cy="4035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1350824" y="1746778"/>
              <a:ext cx="6442606" cy="28196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000" b="1" dirty="0">
                  <a:latin typeface="Arial" pitchFamily="34" charset="0"/>
                  <a:cs typeface="Arial" pitchFamily="34" charset="0"/>
                </a:rPr>
                <a:t>Custos marginais líquidos pela conservação de energia  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305724" y="5578383"/>
              <a:ext cx="4466083" cy="21617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800" b="1" dirty="0">
                  <a:latin typeface="Arial" pitchFamily="34" charset="0"/>
                  <a:cs typeface="Arial" pitchFamily="34" charset="0"/>
                </a:rPr>
                <a:t>Potencial de redução de CO</a:t>
              </a:r>
              <a:r>
                <a:rPr lang="pt-BR" sz="800" b="1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800" b="1" dirty="0">
                  <a:latin typeface="Arial" pitchFamily="34" charset="0"/>
                  <a:cs typeface="Arial" pitchFamily="34" charset="0"/>
                </a:rPr>
                <a:t> (</a:t>
              </a:r>
              <a:r>
                <a:rPr lang="pt-BR" sz="800" b="1" dirty="0" err="1">
                  <a:latin typeface="Arial" pitchFamily="34" charset="0"/>
                  <a:cs typeface="Arial" pitchFamily="34" charset="0"/>
                </a:rPr>
                <a:t>Mt</a:t>
              </a:r>
              <a:r>
                <a:rPr lang="pt-BR" sz="800" b="1" dirty="0">
                  <a:latin typeface="Arial" pitchFamily="34" charset="0"/>
                  <a:cs typeface="Arial" pitchFamily="34" charset="0"/>
                </a:rPr>
                <a:t> / a)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 rot="16200000">
              <a:off x="-538600" y="3730526"/>
              <a:ext cx="3981986" cy="215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800" b="1" dirty="0">
                  <a:latin typeface="Arial" pitchFamily="34" charset="0"/>
                  <a:cs typeface="Arial" pitchFamily="34" charset="0"/>
                </a:rPr>
                <a:t>Custos líquidos pela conservação de energia 2015 (Cent/kWh)</a:t>
              </a:r>
            </a:p>
          </p:txBody>
        </p:sp>
        <p:sp>
          <p:nvSpPr>
            <p:cNvPr id="38938" name="CaixaDeTexto 12"/>
            <p:cNvSpPr txBox="1">
              <a:spLocks noChangeArrowheads="1"/>
            </p:cNvSpPr>
            <p:nvPr/>
          </p:nvSpPr>
          <p:spPr bwMode="auto">
            <a:xfrm>
              <a:off x="3179135" y="4986670"/>
              <a:ext cx="1847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pt-BR" altLang="pt-BR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3"/>
          <p:cNvSpPr txBox="1">
            <a:spLocks noChangeArrowheads="1" noChangeShapeType="1"/>
          </p:cNvSpPr>
          <p:nvPr/>
        </p:nvSpPr>
        <p:spPr bwMode="auto">
          <a:xfrm>
            <a:off x="107504" y="1506270"/>
            <a:ext cx="2016224" cy="338554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600" dirty="0">
                <a:solidFill>
                  <a:srgbClr val="0070C0"/>
                </a:solidFill>
                <a:latin typeface="Cambria" pitchFamily="18" charset="0"/>
              </a:rPr>
              <a:t>O que são?</a:t>
            </a:r>
            <a:endParaRPr lang="pt-BR" sz="1600" b="1" i="1" dirty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20" name="Chave direita 17"/>
          <p:cNvSpPr>
            <a:spLocks/>
          </p:cNvSpPr>
          <p:nvPr/>
        </p:nvSpPr>
        <p:spPr bwMode="auto">
          <a:xfrm>
            <a:off x="6672263" y="2395538"/>
            <a:ext cx="347662" cy="1547812"/>
          </a:xfrm>
          <a:prstGeom prst="rightBrace">
            <a:avLst>
              <a:gd name="adj1" fmla="val 8334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54000" tIns="54000" rIns="54000" bIns="54000"/>
          <a:lstStyle/>
          <a:p>
            <a:pPr eaLnBrk="0" hangingPunct="0">
              <a:spcBef>
                <a:spcPct val="50000"/>
              </a:spcBef>
              <a:defRPr/>
            </a:pPr>
            <a:endParaRPr lang="pt-BR" sz="1400"/>
          </a:p>
        </p:txBody>
      </p:sp>
      <p:sp>
        <p:nvSpPr>
          <p:cNvPr id="27" name="Chave direita 18"/>
          <p:cNvSpPr>
            <a:spLocks/>
          </p:cNvSpPr>
          <p:nvPr/>
        </p:nvSpPr>
        <p:spPr bwMode="auto">
          <a:xfrm>
            <a:off x="6659563" y="3943350"/>
            <a:ext cx="346075" cy="1079500"/>
          </a:xfrm>
          <a:prstGeom prst="rightBrace">
            <a:avLst>
              <a:gd name="adj1" fmla="val 8338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54000" tIns="54000" rIns="54000" bIns="54000"/>
          <a:lstStyle/>
          <a:p>
            <a:pPr eaLnBrk="0" hangingPunct="0">
              <a:spcBef>
                <a:spcPct val="50000"/>
              </a:spcBef>
              <a:defRPr/>
            </a:pPr>
            <a:endParaRPr lang="pt-BR" sz="1400"/>
          </a:p>
        </p:txBody>
      </p:sp>
      <p:sp>
        <p:nvSpPr>
          <p:cNvPr id="28" name="CaixaDeTexto 19"/>
          <p:cNvSpPr txBox="1">
            <a:spLocks noChangeArrowheads="1"/>
          </p:cNvSpPr>
          <p:nvPr/>
        </p:nvSpPr>
        <p:spPr bwMode="auto">
          <a:xfrm>
            <a:off x="7069148" y="2345052"/>
            <a:ext cx="1728192" cy="1384995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pt-BR" sz="1400" b="1" i="1" dirty="0">
                <a:solidFill>
                  <a:srgbClr val="0070C0"/>
                </a:solidFill>
              </a:rPr>
              <a:t>Potencias de conservação de energia para os quais</a:t>
            </a:r>
          </a:p>
          <a:p>
            <a:pPr algn="ctr">
              <a:defRPr/>
            </a:pPr>
            <a:r>
              <a:rPr lang="pt-BR" sz="1400" b="1" i="1" dirty="0">
                <a:solidFill>
                  <a:srgbClr val="0070C0"/>
                </a:solidFill>
              </a:rPr>
              <a:t>há custos líquidos </a:t>
            </a:r>
          </a:p>
          <a:p>
            <a:pPr algn="ctr">
              <a:defRPr/>
            </a:pPr>
            <a:r>
              <a:rPr lang="pt-BR" sz="1400" b="1" i="1" dirty="0">
                <a:solidFill>
                  <a:srgbClr val="0070C0"/>
                </a:solidFill>
              </a:rPr>
              <a:t>marginais</a:t>
            </a:r>
          </a:p>
        </p:txBody>
      </p:sp>
      <p:sp>
        <p:nvSpPr>
          <p:cNvPr id="29" name="CaixaDeTexto 21"/>
          <p:cNvSpPr txBox="1">
            <a:spLocks noChangeArrowheads="1"/>
          </p:cNvSpPr>
          <p:nvPr/>
        </p:nvSpPr>
        <p:spPr bwMode="auto">
          <a:xfrm>
            <a:off x="7092280" y="3916213"/>
            <a:ext cx="1728192" cy="1384995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pt-BR" sz="1400" b="1" i="1" dirty="0">
                <a:solidFill>
                  <a:srgbClr val="0070C0"/>
                </a:solidFill>
              </a:rPr>
              <a:t>Potencias de conservação de energia para os quais</a:t>
            </a:r>
          </a:p>
          <a:p>
            <a:pPr algn="ctr">
              <a:defRPr/>
            </a:pPr>
            <a:r>
              <a:rPr lang="pt-BR" sz="1400" b="1" i="1" dirty="0">
                <a:solidFill>
                  <a:srgbClr val="0070C0"/>
                </a:solidFill>
              </a:rPr>
              <a:t>há benefícios </a:t>
            </a:r>
          </a:p>
          <a:p>
            <a:pPr algn="ctr">
              <a:defRPr/>
            </a:pPr>
            <a:r>
              <a:rPr lang="pt-BR" sz="1400" b="1" i="1" dirty="0">
                <a:solidFill>
                  <a:srgbClr val="0070C0"/>
                </a:solidFill>
              </a:rPr>
              <a:t>líquidos marginais</a:t>
            </a:r>
          </a:p>
        </p:txBody>
      </p:sp>
      <p:sp>
        <p:nvSpPr>
          <p:cNvPr id="32" name="CaixaDeTexto 13"/>
          <p:cNvSpPr txBox="1">
            <a:spLocks noChangeArrowheads="1"/>
          </p:cNvSpPr>
          <p:nvPr/>
        </p:nvSpPr>
        <p:spPr bwMode="auto">
          <a:xfrm>
            <a:off x="179512" y="5912986"/>
            <a:ext cx="8640960" cy="52322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pt-BR" sz="1400" b="1" dirty="0">
                <a:solidFill>
                  <a:srgbClr val="0070C0"/>
                </a:solidFill>
                <a:latin typeface="Cambria" pitchFamily="18" charset="0"/>
              </a:rPr>
              <a:t>Os potenciais com custos marginais líquidos abaixo de 0 são lucrativos enquanto os com custos marginais líquidos acima de 0 precisam de incentivos</a:t>
            </a:r>
          </a:p>
        </p:txBody>
      </p:sp>
      <p:sp>
        <p:nvSpPr>
          <p:cNvPr id="38933" name="CaixaDeTexto 6"/>
          <p:cNvSpPr txBox="1">
            <a:spLocks noChangeArrowheads="1"/>
          </p:cNvSpPr>
          <p:nvPr/>
        </p:nvSpPr>
        <p:spPr bwMode="auto">
          <a:xfrm>
            <a:off x="157163" y="17145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IDENTIFICAÇÃO DE POTENCIAIS DE EFICIÊNCIA ENERGÉTICA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2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 noChangeShapeType="1"/>
          </p:cNvSpPr>
          <p:nvPr/>
        </p:nvSpPr>
        <p:spPr bwMode="auto">
          <a:xfrm>
            <a:off x="21796" y="1152287"/>
            <a:ext cx="4910244" cy="40011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0070C0"/>
                </a:solidFill>
                <a:latin typeface="Cambria" pitchFamily="18" charset="0"/>
              </a:rPr>
              <a:t>Estudos em  desenvolvimento</a:t>
            </a:r>
            <a:endParaRPr lang="pt-BR" sz="2000" b="1" i="1" dirty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157163" y="1794881"/>
            <a:ext cx="4152900" cy="36933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>
            <a:innerShdw blurRad="114300">
              <a:prstClr val="black"/>
            </a:innerShdw>
          </a:effectLst>
          <a:scene3d>
            <a:camera prst="orthographicFront"/>
            <a:lightRig rig="flat" dir="t"/>
          </a:scene3d>
          <a:sp3d extrusionH="31750" contourW="19050" prstMaterial="matte">
            <a:bevelT w="107950" h="82550"/>
            <a:bevelB w="69850"/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b="1" i="1" dirty="0">
                <a:solidFill>
                  <a:srgbClr val="0070C0"/>
                </a:solidFill>
              </a:rPr>
              <a:t>Siderurgia</a:t>
            </a:r>
          </a:p>
          <a:p>
            <a:pPr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b="1" i="1" dirty="0" err="1">
                <a:solidFill>
                  <a:srgbClr val="0070C0"/>
                </a:solidFill>
              </a:rPr>
              <a:t>Ferroligas</a:t>
            </a:r>
            <a:endParaRPr lang="pt-BR" b="1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 Papel &amp; Celulose</a:t>
            </a:r>
          </a:p>
          <a:p>
            <a:pPr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 Cerâmica</a:t>
            </a:r>
          </a:p>
          <a:p>
            <a:pPr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Alumina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Mineração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i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pt-BR" i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310062" y="1805244"/>
            <a:ext cx="3790329" cy="36933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>
            <a:innerShdw blurRad="114300">
              <a:prstClr val="black"/>
            </a:innerShdw>
          </a:effectLst>
          <a:scene3d>
            <a:camera prst="orthographicFront"/>
            <a:lightRig rig="flat" dir="t"/>
          </a:scene3d>
          <a:sp3d extrusionH="31750" contourW="19050" prstMaterial="matte">
            <a:bevelT w="107950" h="82550"/>
            <a:bevelB w="69850"/>
            <a:contourClr>
              <a:schemeClr val="tx2">
                <a:lumMod val="40000"/>
                <a:lumOff val="60000"/>
              </a:schemeClr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Química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Alimentos &amp; bebidas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Mineração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Cimento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b="1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pt-BR" b="1" i="1" dirty="0">
                <a:solidFill>
                  <a:srgbClr val="0070C0"/>
                </a:solidFill>
              </a:rPr>
              <a:t>Edificações Comerciais </a:t>
            </a:r>
          </a:p>
          <a:p>
            <a:pPr>
              <a:defRPr/>
            </a:pPr>
            <a:r>
              <a:rPr lang="pt-BR" b="1" i="1" dirty="0">
                <a:solidFill>
                  <a:srgbClr val="0070C0"/>
                </a:solidFill>
              </a:rPr>
              <a:t> </a:t>
            </a:r>
            <a:endParaRPr lang="pt-BR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i="1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endParaRPr lang="pt-BR" i="1" dirty="0">
              <a:solidFill>
                <a:srgbClr val="0070C0"/>
              </a:solidFill>
            </a:endParaRPr>
          </a:p>
        </p:txBody>
      </p:sp>
      <p:sp>
        <p:nvSpPr>
          <p:cNvPr id="40971" name="CaixaDeTexto 6"/>
          <p:cNvSpPr txBox="1">
            <a:spLocks noChangeArrowheads="1"/>
          </p:cNvSpPr>
          <p:nvPr/>
        </p:nvSpPr>
        <p:spPr bwMode="auto">
          <a:xfrm>
            <a:off x="157163" y="17145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IDENTIFICAÇÃO DE POTENCIAIS DE EFICIÊNCIA ENERGÉTICA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457200" y="39322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41987" name="Retângulo 9"/>
          <p:cNvSpPr>
            <a:spLocks noChangeArrowheads="1"/>
          </p:cNvSpPr>
          <p:nvPr/>
        </p:nvSpPr>
        <p:spPr bwMode="auto">
          <a:xfrm>
            <a:off x="0" y="6815138"/>
            <a:ext cx="9144000" cy="46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1400" b="1">
              <a:latin typeface="Arial Narrow" pitchFamily="34" charset="0"/>
            </a:endParaRPr>
          </a:p>
        </p:txBody>
      </p:sp>
      <p:sp>
        <p:nvSpPr>
          <p:cNvPr id="41988" name="CaixaDeTexto 6"/>
          <p:cNvSpPr txBox="1">
            <a:spLocks noChangeArrowheads="1"/>
          </p:cNvSpPr>
          <p:nvPr/>
        </p:nvSpPr>
        <p:spPr bwMode="auto">
          <a:xfrm>
            <a:off x="157163" y="3095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ESTRATÉGIA DE INSERÇÃO DA EFICIÊNCIA 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41989" name="CaixaDeTexto 12"/>
          <p:cNvSpPr txBox="1">
            <a:spLocks noChangeArrowheads="1"/>
          </p:cNvSpPr>
          <p:nvPr/>
        </p:nvSpPr>
        <p:spPr bwMode="auto">
          <a:xfrm>
            <a:off x="2901950" y="2322513"/>
            <a:ext cx="554831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Identificação de aspectos  relevantes: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Objetivo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Funcionamento/mecanismos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Elegibilidade (público-alvo)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Financiamento</a:t>
            </a:r>
          </a:p>
          <a:p>
            <a:pPr lvl="1" algn="just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pt-BR" altLang="pt-BR" b="1">
                <a:solidFill>
                  <a:srgbClr val="002060"/>
                </a:solidFill>
              </a:rPr>
              <a:t>Avaliação de impacto (</a:t>
            </a:r>
            <a:r>
              <a:rPr lang="pt-BR" altLang="pt-BR" b="1" i="1">
                <a:solidFill>
                  <a:srgbClr val="002060"/>
                </a:solidFill>
              </a:rPr>
              <a:t>ex-ante</a:t>
            </a:r>
            <a:r>
              <a:rPr lang="pt-BR" altLang="pt-BR" b="1">
                <a:solidFill>
                  <a:srgbClr val="002060"/>
                </a:solidFill>
              </a:rPr>
              <a:t> e e</a:t>
            </a:r>
            <a:r>
              <a:rPr lang="pt-BR" altLang="pt-BR" b="1" i="1">
                <a:solidFill>
                  <a:srgbClr val="002060"/>
                </a:solidFill>
              </a:rPr>
              <a:t>x-post</a:t>
            </a:r>
            <a:r>
              <a:rPr lang="pt-BR" altLang="pt-BR" b="1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1990" name="Chave esquerda 14"/>
          <p:cNvSpPr>
            <a:spLocks/>
          </p:cNvSpPr>
          <p:nvPr/>
        </p:nvSpPr>
        <p:spPr bwMode="auto">
          <a:xfrm>
            <a:off x="2297113" y="1260475"/>
            <a:ext cx="546100" cy="4708525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</p:txBody>
      </p:sp>
      <p:sp>
        <p:nvSpPr>
          <p:cNvPr id="41991" name="Retângulo 8"/>
          <p:cNvSpPr>
            <a:spLocks noChangeArrowheads="1"/>
          </p:cNvSpPr>
          <p:nvPr/>
        </p:nvSpPr>
        <p:spPr bwMode="auto">
          <a:xfrm>
            <a:off x="457200" y="1511300"/>
            <a:ext cx="1714500" cy="44577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1400" b="1">
              <a:latin typeface="Arial Narrow" pitchFamily="34" charset="0"/>
            </a:endParaRPr>
          </a:p>
        </p:txBody>
      </p:sp>
      <p:sp>
        <p:nvSpPr>
          <p:cNvPr id="41992" name="CaixaDeTexto 14"/>
          <p:cNvSpPr txBox="1">
            <a:spLocks noChangeArrowheads="1"/>
          </p:cNvSpPr>
          <p:nvPr/>
        </p:nvSpPr>
        <p:spPr bwMode="auto">
          <a:xfrm>
            <a:off x="542925" y="2854325"/>
            <a:ext cx="15430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600" b="1"/>
              <a:t>Portfólio de políticas e ações de incentivo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43213" y="1260475"/>
            <a:ext cx="6192837" cy="846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pt-BR" sz="2000" b="1" dirty="0">
                <a:solidFill>
                  <a:srgbClr val="002060"/>
                </a:solidFill>
              </a:rPr>
              <a:t>Aporte de propostas para suporte à formulação de políticas setoriais de eficiência energética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203575" y="5608638"/>
            <a:ext cx="5259388" cy="484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rgbClr val="0070C0"/>
                </a:solidFill>
              </a:rPr>
              <a:t>Avaliação do potencial de aplicação ao Brasil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5473700" y="4941888"/>
            <a:ext cx="720725" cy="574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996" name="Text Box 9"/>
          <p:cNvSpPr txBox="1">
            <a:spLocks noChangeArrowheads="1"/>
          </p:cNvSpPr>
          <p:nvPr/>
        </p:nvSpPr>
        <p:spPr bwMode="auto">
          <a:xfrm>
            <a:off x="468313" y="981075"/>
            <a:ext cx="16557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70000"/>
              </a:lnSpc>
              <a:spcBef>
                <a:spcPct val="20000"/>
              </a:spcBef>
            </a:pPr>
            <a:r>
              <a:rPr lang="pt-BR" altLang="pt-BR" b="1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Pilar 2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19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457200" y="393223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 sz="2400"/>
          </a:p>
        </p:txBody>
      </p:sp>
      <p:sp>
        <p:nvSpPr>
          <p:cNvPr id="44035" name="Retângulo 9"/>
          <p:cNvSpPr>
            <a:spLocks noChangeArrowheads="1"/>
          </p:cNvSpPr>
          <p:nvPr/>
        </p:nvSpPr>
        <p:spPr bwMode="auto">
          <a:xfrm>
            <a:off x="0" y="6815138"/>
            <a:ext cx="9144000" cy="46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1400" b="1">
              <a:latin typeface="Arial Narrow" pitchFamily="34" charset="0"/>
            </a:endParaRPr>
          </a:p>
        </p:txBody>
      </p:sp>
      <p:sp>
        <p:nvSpPr>
          <p:cNvPr id="44036" name="Chave esquerda 14"/>
          <p:cNvSpPr>
            <a:spLocks/>
          </p:cNvSpPr>
          <p:nvPr/>
        </p:nvSpPr>
        <p:spPr bwMode="auto">
          <a:xfrm>
            <a:off x="1935163" y="1263650"/>
            <a:ext cx="546100" cy="4708525"/>
          </a:xfrm>
          <a:prstGeom prst="leftBrace">
            <a:avLst>
              <a:gd name="adj1" fmla="val 8343"/>
              <a:gd name="adj2" fmla="val 50000"/>
            </a:avLst>
          </a:prstGeom>
          <a:noFill/>
          <a:ln w="95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pt-BR" altLang="pt-BR" sz="1200" b="1">
              <a:solidFill>
                <a:srgbClr val="336600"/>
              </a:solidFill>
              <a:latin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168275" y="1284288"/>
            <a:ext cx="1679575" cy="4752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pt-BR" sz="14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4038" name="CaixaDeTexto 13"/>
          <p:cNvSpPr txBox="1">
            <a:spLocks noChangeArrowheads="1"/>
          </p:cNvSpPr>
          <p:nvPr/>
        </p:nvSpPr>
        <p:spPr bwMode="auto">
          <a:xfrm>
            <a:off x="168275" y="2852738"/>
            <a:ext cx="1690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600" b="1"/>
              <a:t>Monitoramento e avaliação de resultados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552700" y="1244600"/>
            <a:ext cx="6483350" cy="792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000" b="1" dirty="0">
                <a:solidFill>
                  <a:srgbClr val="002060"/>
                </a:solidFill>
              </a:rPr>
              <a:t>Monitoramento e verificação do impacto de ações e políticas de eficiência energética no Brasil</a:t>
            </a:r>
          </a:p>
        </p:txBody>
      </p:sp>
      <p:graphicFrame>
        <p:nvGraphicFramePr>
          <p:cNvPr id="17" name="Diagrama 16"/>
          <p:cNvGraphicFramePr/>
          <p:nvPr/>
        </p:nvGraphicFramePr>
        <p:xfrm>
          <a:off x="2516507" y="2305968"/>
          <a:ext cx="6336704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041" name="CaixaDeTexto 6"/>
          <p:cNvSpPr txBox="1">
            <a:spLocks noChangeArrowheads="1"/>
          </p:cNvSpPr>
          <p:nvPr/>
        </p:nvSpPr>
        <p:spPr bwMode="auto">
          <a:xfrm>
            <a:off x="157163" y="3095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ESTRATÉGIA DE INSERÇÃO DA EFICIÊNCIA ENERGÉTICA 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250825" y="836613"/>
            <a:ext cx="1657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70000"/>
              </a:lnSpc>
              <a:spcBef>
                <a:spcPct val="20000"/>
              </a:spcBef>
            </a:pPr>
            <a:r>
              <a:rPr lang="pt-BR" altLang="pt-BR" b="1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Pilar  3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8871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aixaDeTexto 12"/>
          <p:cNvSpPr txBox="1">
            <a:spLocks noChangeArrowheads="1"/>
          </p:cNvSpPr>
          <p:nvPr/>
        </p:nvSpPr>
        <p:spPr bwMode="auto">
          <a:xfrm>
            <a:off x="1475656" y="6187281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 dirty="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Fonte: EPE (2014). Consumo de energia no Brasil. Análises setoriais</a:t>
            </a:r>
          </a:p>
        </p:txBody>
      </p:sp>
      <p:sp>
        <p:nvSpPr>
          <p:cNvPr id="13" name="Text Box 3"/>
          <p:cNvSpPr txBox="1">
            <a:spLocks noChangeArrowheads="1" noChangeShapeType="1"/>
          </p:cNvSpPr>
          <p:nvPr/>
        </p:nvSpPr>
        <p:spPr bwMode="auto">
          <a:xfrm>
            <a:off x="262153" y="948829"/>
            <a:ext cx="8640960" cy="369332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i="1" dirty="0">
                <a:solidFill>
                  <a:srgbClr val="0070C0"/>
                </a:solidFill>
              </a:rPr>
              <a:t>Monitoramento de indicadores: residências</a:t>
            </a:r>
            <a:endParaRPr lang="pt-BR" b="1" i="1" dirty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53254" name="CaixaDeTexto 6"/>
          <p:cNvSpPr txBox="1">
            <a:spLocks noChangeArrowheads="1"/>
          </p:cNvSpPr>
          <p:nvPr/>
        </p:nvSpPr>
        <p:spPr bwMode="auto">
          <a:xfrm>
            <a:off x="157163" y="3095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BANCO DE INDICADORES DE EFICIÊNCIA ENERGÉTICA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pic>
        <p:nvPicPr>
          <p:cNvPr id="53255" name="Imagem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613" y="1412875"/>
            <a:ext cx="7691437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Rectangle 18"/>
          <p:cNvSpPr>
            <a:spLocks noChangeArrowheads="1"/>
          </p:cNvSpPr>
          <p:nvPr/>
        </p:nvSpPr>
        <p:spPr bwMode="auto">
          <a:xfrm>
            <a:off x="261938" y="5603875"/>
            <a:ext cx="837247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1990-2012</a:t>
            </a:r>
            <a:r>
              <a:rPr lang="en-US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  <a:sym typeface="Wingdings" pitchFamily="2" charset="2"/>
              </a:rPr>
              <a:t> </a:t>
            </a:r>
            <a:r>
              <a:rPr lang="en-US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O aumento do consumo das famílias é refletido principalmente no crescimento da demanda de eletricidade – maior aquisição e utilização de equipamentos eletroeletrônicos</a:t>
            </a:r>
            <a:r>
              <a:rPr lang="pt-BR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.</a:t>
            </a:r>
            <a:endParaRPr lang="en-US" altLang="pt-BR" sz="1400">
              <a:solidFill>
                <a:srgbClr val="0070C0"/>
              </a:solidFill>
              <a:latin typeface="Cambria" pitchFamily="18" charset="0"/>
              <a:ea typeface="ＭＳ Ｐゴシック" pitchFamily="34" charset="-128"/>
              <a:sym typeface="Wingdings" pitchFamily="2" charset="2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9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aixaDeTexto 12"/>
          <p:cNvSpPr txBox="1">
            <a:spLocks noChangeArrowheads="1"/>
          </p:cNvSpPr>
          <p:nvPr/>
        </p:nvSpPr>
        <p:spPr bwMode="auto">
          <a:xfrm>
            <a:off x="11113" y="6318250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Fonte: EPE (2014). Consumo de energia no Brasil. Análises setoriais</a:t>
            </a:r>
          </a:p>
        </p:txBody>
      </p:sp>
      <p:sp>
        <p:nvSpPr>
          <p:cNvPr id="54275" name="CaixaDeTexto 6"/>
          <p:cNvSpPr txBox="1">
            <a:spLocks noChangeArrowheads="1"/>
          </p:cNvSpPr>
          <p:nvPr/>
        </p:nvSpPr>
        <p:spPr bwMode="auto">
          <a:xfrm>
            <a:off x="157163" y="3095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BANCO DE INDICADORES DE EFICIÊNCIA ENERGÉTICA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graphicFrame>
        <p:nvGraphicFramePr>
          <p:cNvPr id="54276" name="Graphique 7"/>
          <p:cNvGraphicFramePr>
            <a:graphicFrameLocks/>
          </p:cNvGraphicFramePr>
          <p:nvPr/>
        </p:nvGraphicFramePr>
        <p:xfrm>
          <a:off x="385763" y="2124075"/>
          <a:ext cx="7948612" cy="3898900"/>
        </p:xfrm>
        <a:graphic>
          <a:graphicData uri="http://schemas.openxmlformats.org/presentationml/2006/ole">
            <p:oleObj spid="_x0000_s144405" r:id="rId3" imgW="7949873" imgH="3901778" progId="Excel.Chart.8">
              <p:embed/>
            </p:oleObj>
          </a:graphicData>
        </a:graphic>
      </p:graphicFrame>
      <p:sp>
        <p:nvSpPr>
          <p:cNvPr id="10" name="Rectangle 6"/>
          <p:cNvSpPr/>
          <p:nvPr/>
        </p:nvSpPr>
        <p:spPr>
          <a:xfrm>
            <a:off x="384175" y="1681163"/>
            <a:ext cx="129063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(</a:t>
            </a:r>
            <a:r>
              <a:rPr lang="en-US" sz="1600" dirty="0">
                <a:latin typeface="Times New Roman"/>
                <a:cs typeface="Times New Roman"/>
              </a:rPr>
              <a:t>∆</a:t>
            </a:r>
            <a:r>
              <a:rPr lang="en-US" sz="1600" dirty="0">
                <a:latin typeface="+mn-lt"/>
              </a:rPr>
              <a:t>% por ano)</a:t>
            </a:r>
          </a:p>
        </p:txBody>
      </p:sp>
      <p:sp>
        <p:nvSpPr>
          <p:cNvPr id="11" name="Text Box 3"/>
          <p:cNvSpPr txBox="1">
            <a:spLocks noChangeArrowheads="1" noChangeShapeType="1"/>
          </p:cNvSpPr>
          <p:nvPr/>
        </p:nvSpPr>
        <p:spPr bwMode="auto">
          <a:xfrm>
            <a:off x="262153" y="948829"/>
            <a:ext cx="8640960" cy="369332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i="1" dirty="0">
                <a:solidFill>
                  <a:srgbClr val="0070C0"/>
                </a:solidFill>
              </a:rPr>
              <a:t>Monitoramento de indicadores: residências</a:t>
            </a:r>
            <a:endParaRPr lang="pt-BR" b="1" i="1" dirty="0">
              <a:solidFill>
                <a:srgbClr val="0070C0"/>
              </a:solidFill>
              <a:latin typeface="Cambria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29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aixaDeTexto 12"/>
          <p:cNvSpPr txBox="1">
            <a:spLocks noChangeArrowheads="1"/>
          </p:cNvSpPr>
          <p:nvPr/>
        </p:nvSpPr>
        <p:spPr bwMode="auto">
          <a:xfrm>
            <a:off x="11113" y="6318250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Fonte: EPE (2014). Consumo de energia no Brasil. Análises setoriais</a:t>
            </a:r>
          </a:p>
        </p:txBody>
      </p:sp>
      <p:sp>
        <p:nvSpPr>
          <p:cNvPr id="55299" name="CaixaDeTexto 6"/>
          <p:cNvSpPr txBox="1">
            <a:spLocks noChangeArrowheads="1"/>
          </p:cNvSpPr>
          <p:nvPr/>
        </p:nvSpPr>
        <p:spPr bwMode="auto">
          <a:xfrm>
            <a:off x="157163" y="3095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BANCO DE INDICADORES DE EFICIÊNCIA ENERGÉTICA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55300" name="Rectangle 18"/>
          <p:cNvSpPr>
            <a:spLocks noChangeArrowheads="1"/>
          </p:cNvSpPr>
          <p:nvPr/>
        </p:nvSpPr>
        <p:spPr bwMode="auto">
          <a:xfrm>
            <a:off x="209550" y="5394325"/>
            <a:ext cx="83645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Wingdings" pitchFamily="2" charset="2"/>
              <a:buChar char="§"/>
            </a:pPr>
            <a:r>
              <a:rPr lang="en-US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O consumo de energia reduz devido à queda do consumo de lenha.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O consumo de eletricidade aumenta em decorrência do incremento do consumo das famílias  e à melhoria da distribuição de renda.  </a:t>
            </a:r>
          </a:p>
        </p:txBody>
      </p:sp>
      <p:pic>
        <p:nvPicPr>
          <p:cNvPr id="55301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863" y="1476375"/>
            <a:ext cx="87137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"/>
          <p:cNvSpPr txBox="1">
            <a:spLocks noChangeArrowheads="1" noChangeShapeType="1"/>
          </p:cNvSpPr>
          <p:nvPr/>
        </p:nvSpPr>
        <p:spPr bwMode="auto">
          <a:xfrm>
            <a:off x="262153" y="948829"/>
            <a:ext cx="8640960" cy="369332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i="1" dirty="0">
                <a:solidFill>
                  <a:srgbClr val="0070C0"/>
                </a:solidFill>
              </a:rPr>
              <a:t>Monitoramento de indicadores: residências</a:t>
            </a:r>
            <a:endParaRPr lang="pt-BR" b="1" i="1" dirty="0">
              <a:solidFill>
                <a:srgbClr val="0070C0"/>
              </a:solidFill>
              <a:latin typeface="Cambria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6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Imagem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3" y="1317625"/>
            <a:ext cx="490855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Line 5"/>
          <p:cNvSpPr>
            <a:spLocks noChangeShapeType="1"/>
          </p:cNvSpPr>
          <p:nvPr/>
        </p:nvSpPr>
        <p:spPr bwMode="auto">
          <a:xfrm>
            <a:off x="384175" y="927100"/>
            <a:ext cx="8364538" cy="0"/>
          </a:xfrm>
          <a:prstGeom prst="line">
            <a:avLst/>
          </a:prstGeom>
          <a:noFill/>
          <a:ln w="28575">
            <a:solidFill>
              <a:srgbClr val="1F0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444" name="CaixaDeTexto 1"/>
          <p:cNvSpPr txBox="1">
            <a:spLocks noChangeArrowheads="1"/>
          </p:cNvSpPr>
          <p:nvPr/>
        </p:nvSpPr>
        <p:spPr bwMode="auto">
          <a:xfrm>
            <a:off x="3825875" y="1484313"/>
            <a:ext cx="1149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200" b="1">
                <a:latin typeface="Calibri" pitchFamily="34" charset="0"/>
              </a:rPr>
              <a:t>CLIMATIZAÇÃO</a:t>
            </a:r>
          </a:p>
        </p:txBody>
      </p:sp>
      <p:sp>
        <p:nvSpPr>
          <p:cNvPr id="61445" name="CaixaDeTexto 6"/>
          <p:cNvSpPr txBox="1">
            <a:spLocks noChangeArrowheads="1"/>
          </p:cNvSpPr>
          <p:nvPr/>
        </p:nvSpPr>
        <p:spPr bwMode="auto">
          <a:xfrm>
            <a:off x="157163" y="3095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BANCO DE INDICADORES DE EFICIÊNCIA ENERGÉTICA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pic>
        <p:nvPicPr>
          <p:cNvPr id="61446" name="Imagem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81300"/>
            <a:ext cx="38163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CaixaDeTexto 1"/>
          <p:cNvSpPr txBox="1">
            <a:spLocks noChangeArrowheads="1"/>
          </p:cNvSpPr>
          <p:nvPr/>
        </p:nvSpPr>
        <p:spPr bwMode="auto">
          <a:xfrm>
            <a:off x="7991475" y="3003550"/>
            <a:ext cx="982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200" b="1">
                <a:latin typeface="Calibri" pitchFamily="34" charset="0"/>
              </a:rPr>
              <a:t>GELADEIRAS</a:t>
            </a:r>
          </a:p>
        </p:txBody>
      </p:sp>
      <p:pic>
        <p:nvPicPr>
          <p:cNvPr id="61448" name="Imagem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" y="4267200"/>
            <a:ext cx="5194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CaixaDeTexto 1"/>
          <p:cNvSpPr txBox="1">
            <a:spLocks noChangeArrowheads="1"/>
          </p:cNvSpPr>
          <p:nvPr/>
        </p:nvSpPr>
        <p:spPr bwMode="auto">
          <a:xfrm>
            <a:off x="3276600" y="4365625"/>
            <a:ext cx="1581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200" b="1">
                <a:latin typeface="Calibri" pitchFamily="34" charset="0"/>
              </a:rPr>
              <a:t>MÁQUINAS DE LAVAR</a:t>
            </a:r>
          </a:p>
        </p:txBody>
      </p:sp>
      <p:sp>
        <p:nvSpPr>
          <p:cNvPr id="61450" name="CaixaDeTexto 12"/>
          <p:cNvSpPr txBox="1">
            <a:spLocks noChangeArrowheads="1"/>
          </p:cNvSpPr>
          <p:nvPr/>
        </p:nvSpPr>
        <p:spPr bwMode="auto">
          <a:xfrm>
            <a:off x="5445125" y="6126163"/>
            <a:ext cx="3457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Fonte: EPE (2014). Consumo de energia no Brasil. Análises setoriais</a:t>
            </a:r>
          </a:p>
        </p:txBody>
      </p:sp>
      <p:sp>
        <p:nvSpPr>
          <p:cNvPr id="12" name="Text Box 3"/>
          <p:cNvSpPr txBox="1">
            <a:spLocks noChangeArrowheads="1" noChangeShapeType="1"/>
          </p:cNvSpPr>
          <p:nvPr/>
        </p:nvSpPr>
        <p:spPr bwMode="auto">
          <a:xfrm>
            <a:off x="262153" y="948829"/>
            <a:ext cx="8640960" cy="369332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i="1" dirty="0">
                <a:solidFill>
                  <a:srgbClr val="0070C0"/>
                </a:solidFill>
              </a:rPr>
              <a:t>Monitoramento de indicadores: residências</a:t>
            </a:r>
            <a:endParaRPr lang="pt-BR" b="1" i="1" dirty="0">
              <a:solidFill>
                <a:srgbClr val="0070C0"/>
              </a:solidFill>
              <a:latin typeface="Cambria" pitchFamily="18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19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numéro de diapositive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29C0A3-7814-47FD-AD1A-FE00F54056CC}" type="slidenum">
              <a:rPr lang="fr-FR" altLang="pt-BR" smtClean="0"/>
              <a:pPr eaLnBrk="1" hangingPunct="1"/>
              <a:t>28</a:t>
            </a:fld>
            <a:endParaRPr lang="fr-FR" altLang="pt-BR" smtClean="0"/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95275" y="1484313"/>
            <a:ext cx="8472488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Efeito demográfico: aumento de 3.500 GWh.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Efeito posse: aumento de 900 GWh.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pt-BR" sz="14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Efeito da eficiência energética: redução de consumo de 1.100 GWh (sem esse efeito, o consumo de eletricidade devido a  refrigeradores seria de 4.400 GWh ao invés de 3.300 GWh)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5088" y="3124200"/>
            <a:ext cx="74326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  <a:cs typeface="Arial" pitchFamily="34" charset="0"/>
              </a:rPr>
              <a:t>Drivers of the electricity consumption variation for refrigerators in Brazil (2005-2011)</a:t>
            </a:r>
            <a:endParaRPr lang="fr-FR" sz="1600" b="1" dirty="0">
              <a:latin typeface="+mn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2375" y="6192838"/>
            <a:ext cx="919163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pitchFamily="34" charset="0"/>
              </a:rPr>
              <a:t>Source: EPE</a:t>
            </a:r>
            <a:endParaRPr lang="fr-FR" sz="1200" dirty="0">
              <a:latin typeface="+mn-lt"/>
              <a:cs typeface="Arial" pitchFamily="34" charset="0"/>
            </a:endParaRPr>
          </a:p>
        </p:txBody>
      </p:sp>
      <p:graphicFrame>
        <p:nvGraphicFramePr>
          <p:cNvPr id="11" name="Graphique 1"/>
          <p:cNvGraphicFramePr>
            <a:graphicFrameLocks/>
          </p:cNvGraphicFramePr>
          <p:nvPr/>
        </p:nvGraphicFramePr>
        <p:xfrm>
          <a:off x="395536" y="2867331"/>
          <a:ext cx="7103965" cy="2908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471" name="Gráfico 4"/>
          <p:cNvGraphicFramePr>
            <a:graphicFrameLocks/>
          </p:cNvGraphicFramePr>
          <p:nvPr/>
        </p:nvGraphicFramePr>
        <p:xfrm>
          <a:off x="611188" y="3336925"/>
          <a:ext cx="7150100" cy="3163888"/>
        </p:xfrm>
        <a:graphic>
          <a:graphicData uri="http://schemas.openxmlformats.org/presentationml/2006/ole">
            <p:oleObj spid="_x0000_s147477" r:id="rId5" imgW="7151228" imgH="3164098" progId="Excel.Sheet.8">
              <p:embed/>
            </p:oleObj>
          </a:graphicData>
        </a:graphic>
      </p:graphicFrame>
      <p:sp>
        <p:nvSpPr>
          <p:cNvPr id="62472" name="CaixaDeTexto 6"/>
          <p:cNvSpPr txBox="1">
            <a:spLocks noChangeArrowheads="1"/>
          </p:cNvSpPr>
          <p:nvPr/>
        </p:nvSpPr>
        <p:spPr bwMode="auto">
          <a:xfrm>
            <a:off x="157163" y="309563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b="1">
                <a:solidFill>
                  <a:srgbClr val="FFFFFF"/>
                </a:solidFill>
                <a:latin typeface="Cambria" pitchFamily="18" charset="0"/>
              </a:rPr>
              <a:t>BANCO DE INDICADORES DE EFICIÊNCIA ENERGÉTICA</a:t>
            </a:r>
            <a:endParaRPr lang="pt-BR" altLang="pt-BR" sz="2000" b="1">
              <a:solidFill>
                <a:srgbClr val="FFFFFF"/>
              </a:solidFill>
              <a:latin typeface="Cambria" pitchFamily="18" charset="0"/>
            </a:endParaRPr>
          </a:p>
        </p:txBody>
      </p:sp>
      <p:sp>
        <p:nvSpPr>
          <p:cNvPr id="62473" name="CaixaDeTexto 12"/>
          <p:cNvSpPr txBox="1">
            <a:spLocks noChangeArrowheads="1"/>
          </p:cNvSpPr>
          <p:nvPr/>
        </p:nvSpPr>
        <p:spPr bwMode="auto">
          <a:xfrm>
            <a:off x="11113" y="6470650"/>
            <a:ext cx="4572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100">
                <a:solidFill>
                  <a:srgbClr val="0070C0"/>
                </a:solidFill>
                <a:latin typeface="Cambria" pitchFamily="18" charset="0"/>
                <a:ea typeface="ＭＳ Ｐゴシック" pitchFamily="34" charset="-128"/>
              </a:rPr>
              <a:t>Fonte: EPE (2014). Consumo de energia no Brasil. Análises setoriais</a:t>
            </a:r>
          </a:p>
        </p:txBody>
      </p:sp>
      <p:sp>
        <p:nvSpPr>
          <p:cNvPr id="13" name="Text Box 3"/>
          <p:cNvSpPr txBox="1">
            <a:spLocks noChangeArrowheads="1" noChangeShapeType="1"/>
          </p:cNvSpPr>
          <p:nvPr/>
        </p:nvSpPr>
        <p:spPr bwMode="auto">
          <a:xfrm>
            <a:off x="262153" y="948829"/>
            <a:ext cx="8640960" cy="369332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i="1" dirty="0">
                <a:solidFill>
                  <a:srgbClr val="0070C0"/>
                </a:solidFill>
              </a:rPr>
              <a:t>Monitoramento de indicadores: residências</a:t>
            </a:r>
            <a:endParaRPr lang="pt-BR" b="1" i="1" dirty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62477" name="CaixaDeTexto 11"/>
          <p:cNvSpPr txBox="1">
            <a:spLocks noChangeArrowheads="1"/>
          </p:cNvSpPr>
          <p:nvPr/>
        </p:nvSpPr>
        <p:spPr bwMode="auto">
          <a:xfrm>
            <a:off x="1258888" y="3141663"/>
            <a:ext cx="7489825" cy="3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400" b="1"/>
              <a:t>Variação do consumo elétrico devido a refrigeradores, por efeito (2005-2011)</a:t>
            </a:r>
          </a:p>
        </p:txBody>
      </p:sp>
      <p:sp>
        <p:nvSpPr>
          <p:cNvPr id="62478" name="CaixaDeTexto 13"/>
          <p:cNvSpPr txBox="1">
            <a:spLocks noChangeArrowheads="1"/>
          </p:cNvSpPr>
          <p:nvPr/>
        </p:nvSpPr>
        <p:spPr bwMode="auto">
          <a:xfrm>
            <a:off x="1835150" y="5876925"/>
            <a:ext cx="14414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200" b="1"/>
              <a:t>Variação no consumo</a:t>
            </a:r>
          </a:p>
        </p:txBody>
      </p:sp>
      <p:sp>
        <p:nvSpPr>
          <p:cNvPr id="62479" name="CaixaDeTexto 14"/>
          <p:cNvSpPr txBox="1">
            <a:spLocks noChangeArrowheads="1"/>
          </p:cNvSpPr>
          <p:nvPr/>
        </p:nvSpPr>
        <p:spPr bwMode="auto">
          <a:xfrm>
            <a:off x="755650" y="6165850"/>
            <a:ext cx="1439863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1200" b="1"/>
          </a:p>
        </p:txBody>
      </p:sp>
      <p:sp>
        <p:nvSpPr>
          <p:cNvPr id="62480" name="CaixaDeTexto 15"/>
          <p:cNvSpPr txBox="1">
            <a:spLocks noChangeArrowheads="1"/>
          </p:cNvSpPr>
          <p:nvPr/>
        </p:nvSpPr>
        <p:spPr bwMode="auto">
          <a:xfrm>
            <a:off x="3276600" y="5949950"/>
            <a:ext cx="1439863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200" b="1"/>
              <a:t>Efeito demográfico</a:t>
            </a:r>
          </a:p>
        </p:txBody>
      </p:sp>
      <p:sp>
        <p:nvSpPr>
          <p:cNvPr id="62481" name="CaixaDeTexto 16"/>
          <p:cNvSpPr txBox="1">
            <a:spLocks noChangeArrowheads="1"/>
          </p:cNvSpPr>
          <p:nvPr/>
        </p:nvSpPr>
        <p:spPr bwMode="auto">
          <a:xfrm>
            <a:off x="4630738" y="5949950"/>
            <a:ext cx="14414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200" b="1"/>
              <a:t>Efeito posse</a:t>
            </a:r>
          </a:p>
          <a:p>
            <a:pPr algn="ctr" eaLnBrk="1" hangingPunct="1"/>
            <a:endParaRPr lang="pt-BR" altLang="pt-BR" sz="1200" b="1"/>
          </a:p>
        </p:txBody>
      </p:sp>
      <p:sp>
        <p:nvSpPr>
          <p:cNvPr id="62482" name="CaixaDeTexto 17"/>
          <p:cNvSpPr txBox="1">
            <a:spLocks noChangeArrowheads="1"/>
          </p:cNvSpPr>
          <p:nvPr/>
        </p:nvSpPr>
        <p:spPr bwMode="auto">
          <a:xfrm>
            <a:off x="6084888" y="5949950"/>
            <a:ext cx="1439862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1200" b="1"/>
              <a:t>Ganhos de eficiência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39551" y="258019"/>
            <a:ext cx="3024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Eficiência Energética</a:t>
            </a:r>
            <a:endParaRPr lang="pt-BR" sz="2000" b="1" i="1" dirty="0">
              <a:latin typeface="Candara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770314" y="292006"/>
            <a:ext cx="20501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AÇÃO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2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39552" y="2996952"/>
            <a:ext cx="581178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PRINCIPAIS MEDIDAS </a:t>
            </a:r>
            <a:r>
              <a:rPr lang="pt-BR" sz="2000" b="1" dirty="0" err="1" smtClean="0">
                <a:latin typeface="Candara" pitchFamily="34" charset="0"/>
              </a:rPr>
              <a:t>iNDC</a:t>
            </a:r>
            <a:r>
              <a:rPr lang="pt-BR" sz="2000" b="1" dirty="0" smtClean="0">
                <a:latin typeface="Candara" pitchFamily="34" charset="0"/>
              </a:rPr>
              <a:t> NO SETOR ENERGÉTICO</a:t>
            </a:r>
          </a:p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BRASILEIRO</a:t>
            </a:r>
            <a:endParaRPr lang="pt-BR" sz="20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05964" y="980728"/>
            <a:ext cx="869844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sz="2000" b="1" dirty="0"/>
              <a:t>participação estimada de 45% de energias renováveis na composição da matriz energética em </a:t>
            </a:r>
            <a:r>
              <a:rPr lang="pt-BR" sz="2000" b="1" dirty="0" smtClean="0"/>
              <a:t>2030;</a:t>
            </a:r>
          </a:p>
          <a:p>
            <a:pPr marL="285750" indent="-285750" algn="just">
              <a:buFontTx/>
              <a:buChar char="-"/>
            </a:pPr>
            <a:endParaRPr lang="pt-BR" sz="2800" b="1" dirty="0"/>
          </a:p>
          <a:p>
            <a:pPr marL="285750" indent="-285750" algn="just">
              <a:buFontTx/>
              <a:buChar char="-"/>
            </a:pPr>
            <a:r>
              <a:rPr lang="pt-BR" sz="2000" b="1" dirty="0" smtClean="0"/>
              <a:t>participação </a:t>
            </a:r>
            <a:r>
              <a:rPr lang="pt-BR" sz="2000" b="1" dirty="0"/>
              <a:t>de fontes renováveis, além da energia hídrica, de 28% a 33% até 2030;</a:t>
            </a:r>
          </a:p>
          <a:p>
            <a:pPr algn="just"/>
            <a:endParaRPr lang="pt-BR" sz="2800" b="1" dirty="0" smtClean="0"/>
          </a:p>
          <a:p>
            <a:pPr marL="285750" indent="-285750" algn="just">
              <a:buFontTx/>
              <a:buChar char="-"/>
            </a:pPr>
            <a:r>
              <a:rPr lang="pt-BR" sz="2000" b="1" dirty="0" smtClean="0"/>
              <a:t>participação </a:t>
            </a:r>
            <a:r>
              <a:rPr lang="pt-BR" sz="2000" b="1" dirty="0"/>
              <a:t>de bioenergia </a:t>
            </a:r>
            <a:r>
              <a:rPr lang="pt-BR" sz="2000" b="1" dirty="0" smtClean="0"/>
              <a:t>na </a:t>
            </a:r>
            <a:r>
              <a:rPr lang="pt-BR" sz="2000" b="1" dirty="0"/>
              <a:t>matriz energética </a:t>
            </a:r>
            <a:r>
              <a:rPr lang="pt-BR" sz="2000" b="1" dirty="0" smtClean="0"/>
              <a:t>de </a:t>
            </a:r>
            <a:r>
              <a:rPr lang="pt-BR" sz="2000" b="1" dirty="0"/>
              <a:t>aproximadamente 18% até </a:t>
            </a:r>
            <a:r>
              <a:rPr lang="pt-BR" sz="2000" b="1" dirty="0" smtClean="0"/>
              <a:t>2030;</a:t>
            </a:r>
          </a:p>
          <a:p>
            <a:pPr marL="285750" indent="-285750" algn="just">
              <a:buFontTx/>
              <a:buChar char="-"/>
            </a:pPr>
            <a:endParaRPr lang="pt-BR" sz="2800" b="1" dirty="0"/>
          </a:p>
          <a:p>
            <a:pPr marL="285750" indent="-285750" algn="just">
              <a:buFontTx/>
              <a:buChar char="-"/>
            </a:pPr>
            <a:r>
              <a:rPr lang="pt-BR" sz="2000" b="1" dirty="0"/>
              <a:t>a</a:t>
            </a:r>
            <a:r>
              <a:rPr lang="pt-BR" sz="2000" b="1" dirty="0" smtClean="0"/>
              <a:t>lcançar 23% de participação de </a:t>
            </a:r>
            <a:r>
              <a:rPr lang="pt-BR" sz="2000" b="1" dirty="0"/>
              <a:t>energias renováveis (além da energia hídrica) no fornecimento de energia </a:t>
            </a:r>
            <a:r>
              <a:rPr lang="pt-BR" sz="2000" b="1" dirty="0" smtClean="0"/>
              <a:t>elétrica;</a:t>
            </a:r>
          </a:p>
          <a:p>
            <a:pPr marL="285750" indent="-285750" algn="just">
              <a:buFontTx/>
              <a:buChar char="-"/>
            </a:pPr>
            <a:endParaRPr lang="pt-BR" sz="2800" b="1" dirty="0"/>
          </a:p>
          <a:p>
            <a:pPr marL="285750" indent="-285750" algn="just">
              <a:buFontTx/>
              <a:buChar char="-"/>
            </a:pPr>
            <a:r>
              <a:rPr lang="pt-BR" sz="2000" b="1" dirty="0" smtClean="0">
                <a:solidFill>
                  <a:srgbClr val="008000"/>
                </a:solidFill>
              </a:rPr>
              <a:t>alcançar</a:t>
            </a:r>
            <a:r>
              <a:rPr lang="pt-BR" sz="2000" dirty="0" smtClean="0">
                <a:solidFill>
                  <a:srgbClr val="008000"/>
                </a:solidFill>
              </a:rPr>
              <a:t> </a:t>
            </a:r>
            <a:r>
              <a:rPr lang="pt-BR" sz="2000" b="1" dirty="0">
                <a:solidFill>
                  <a:srgbClr val="008000"/>
                </a:solidFill>
              </a:rPr>
              <a:t>10% de ganhos de eficiência no setor elétrico até </a:t>
            </a:r>
            <a:r>
              <a:rPr lang="pt-BR" sz="2000" b="1" dirty="0" smtClean="0">
                <a:solidFill>
                  <a:srgbClr val="008000"/>
                </a:solidFill>
              </a:rPr>
              <a:t>2030</a:t>
            </a:r>
            <a:r>
              <a:rPr lang="pt-BR" sz="2000" b="1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9552" y="260648"/>
            <a:ext cx="43181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Medidas </a:t>
            </a:r>
            <a:r>
              <a:rPr lang="pt-BR" sz="2000" b="1" dirty="0" err="1" smtClean="0">
                <a:latin typeface="Candara" pitchFamily="34" charset="0"/>
              </a:rPr>
              <a:t>iNDC</a:t>
            </a:r>
            <a:r>
              <a:rPr lang="pt-BR" sz="2000" b="1" dirty="0" smtClean="0">
                <a:latin typeface="Candara" pitchFamily="34" charset="0"/>
              </a:rPr>
              <a:t> para o setor de energia</a:t>
            </a:r>
            <a:endParaRPr lang="pt-BR" sz="20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4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39552" y="2996952"/>
            <a:ext cx="34348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CENÁRIO SÓCIO-ECONÔMICO</a:t>
            </a:r>
            <a:endParaRPr lang="pt-BR" sz="20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8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xmlns="" val="1121231413"/>
              </p:ext>
            </p:extLst>
          </p:nvPr>
        </p:nvGraphicFramePr>
        <p:xfrm>
          <a:off x="565076" y="1866983"/>
          <a:ext cx="7848872" cy="43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Conector reto 12"/>
          <p:cNvCxnSpPr/>
          <p:nvPr/>
        </p:nvCxnSpPr>
        <p:spPr>
          <a:xfrm>
            <a:off x="3498107" y="2059254"/>
            <a:ext cx="0" cy="350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a direita 15"/>
          <p:cNvSpPr/>
          <p:nvPr/>
        </p:nvSpPr>
        <p:spPr>
          <a:xfrm>
            <a:off x="3507260" y="2479342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PROJEÇÃO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40788" y="418349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200,1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374798" y="1690607"/>
            <a:ext cx="158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C00000"/>
                </a:solidFill>
              </a:rPr>
              <a:t>MILHÕES DE HAB.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76212" y="1602206"/>
            <a:ext cx="1676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070C0"/>
                </a:solidFill>
              </a:rPr>
              <a:t>TAXA DE CRESC. (% a.a.)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188838" y="21589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1,20%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9894" y="611246"/>
            <a:ext cx="792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Até 2030, estima-se um acréscimo da população brasileira em cerca de 20 milhões </a:t>
            </a:r>
          </a:p>
          <a:p>
            <a:r>
              <a:rPr lang="pt-BR" i="1" dirty="0" smtClean="0"/>
              <a:t>de habitantes, o que equivale à população atual da Austrália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87664" y="270789"/>
            <a:ext cx="12766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PREMISSAS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39552" y="260648"/>
            <a:ext cx="26981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Evolução da população</a:t>
            </a:r>
            <a:endParaRPr lang="pt-BR" sz="2000" b="1" dirty="0">
              <a:latin typeface="Candar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362700" y="6365875"/>
            <a:ext cx="2133600" cy="365125"/>
          </a:xfrm>
        </p:spPr>
        <p:txBody>
          <a:bodyPr/>
          <a:lstStyle/>
          <a:p>
            <a:fld id="{687DBAD3-8CA9-44DD-8092-884FCB79BA6C}" type="slidenum">
              <a:rPr lang="pt-BR" smtClean="0"/>
              <a:pPr/>
              <a:t>6</a:t>
            </a:fld>
            <a:endParaRPr lang="pt-BR"/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399770"/>
              </p:ext>
            </p:extLst>
          </p:nvPr>
        </p:nvGraphicFramePr>
        <p:xfrm>
          <a:off x="2221260" y="4758401"/>
          <a:ext cx="3004070" cy="994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604"/>
                <a:gridCol w="1953466"/>
              </a:tblGrid>
              <a:tr h="36004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Taxa de crescimento</a:t>
                      </a:r>
                      <a:br>
                        <a:rPr lang="pt-BR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pt-BR" sz="16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(% a.a.)</a:t>
                      </a:r>
                      <a:endParaRPr lang="pt-BR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9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2014-2025</a:t>
                      </a:r>
                      <a:endParaRPr lang="pt-BR" sz="16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 marL="9525" marR="9525" marT="9525" marB="0" anchor="b"/>
                </a:tc>
              </a:tr>
              <a:tr h="199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2014-2030</a:t>
                      </a:r>
                      <a:endParaRPr lang="pt-BR" sz="1600" b="1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7187664" y="247406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223,5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312345" y="42969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0,36%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5" name="CaixaDeTexto 18"/>
          <p:cNvSpPr txBox="1">
            <a:spLocks noChangeArrowheads="1"/>
          </p:cNvSpPr>
          <p:nvPr/>
        </p:nvSpPr>
        <p:spPr bwMode="auto">
          <a:xfrm>
            <a:off x="1403648" y="6165304"/>
            <a:ext cx="1008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EPE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16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39552" y="260648"/>
            <a:ext cx="19383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Evolução do PIB</a:t>
            </a:r>
            <a:endParaRPr lang="pt-BR" sz="2000" b="1" dirty="0">
              <a:latin typeface="Candara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588224" y="270789"/>
            <a:ext cx="187613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PREMISSAS</a:t>
            </a:r>
            <a:endParaRPr lang="pt-BR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xmlns="" val="879129499"/>
              </p:ext>
            </p:extLst>
          </p:nvPr>
        </p:nvGraphicFramePr>
        <p:xfrm>
          <a:off x="611560" y="1307089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3548" y="66075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A economia </a:t>
            </a:r>
            <a:r>
              <a:rPr lang="pt-BR" i="1" dirty="0"/>
              <a:t>brasileira </a:t>
            </a:r>
            <a:r>
              <a:rPr lang="pt-BR" i="1" dirty="0" smtClean="0"/>
              <a:t>deverá ser cinco vezes maior do que em 2014, crescimento a taxa média em torno de </a:t>
            </a:r>
            <a:r>
              <a:rPr lang="pt-BR" i="1" dirty="0" smtClean="0"/>
              <a:t>3% a 3,5% </a:t>
            </a:r>
            <a:r>
              <a:rPr lang="pt-BR" i="1" dirty="0" smtClean="0"/>
              <a:t>a.a. entre 2014-2030 </a:t>
            </a:r>
            <a:endParaRPr lang="pt-BR" i="1" dirty="0"/>
          </a:p>
        </p:txBody>
      </p:sp>
      <p:sp>
        <p:nvSpPr>
          <p:cNvPr id="9" name="CaixaDeTexto 18"/>
          <p:cNvSpPr txBox="1">
            <a:spLocks noChangeArrowheads="1"/>
          </p:cNvSpPr>
          <p:nvPr/>
        </p:nvSpPr>
        <p:spPr bwMode="auto">
          <a:xfrm>
            <a:off x="1187624" y="5229200"/>
            <a:ext cx="1008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EPE</a:t>
            </a:r>
            <a:endParaRPr lang="pt-BR" altLang="pt-BR" sz="1000" b="0" i="1" dirty="0">
              <a:solidFill>
                <a:srgbClr val="00206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4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539552" y="260648"/>
            <a:ext cx="3094117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Evolução do PIB per capita</a:t>
            </a:r>
          </a:p>
          <a:p>
            <a:pPr>
              <a:defRPr/>
            </a:pPr>
            <a:r>
              <a:rPr lang="pt-BR" b="1" i="1" dirty="0">
                <a:latin typeface="Candara" pitchFamily="34" charset="0"/>
              </a:rPr>
              <a:t>(mil US$ </a:t>
            </a:r>
            <a:r>
              <a:rPr lang="pt-BR" b="1" i="1" dirty="0" smtClean="0">
                <a:latin typeface="Candara" pitchFamily="34" charset="0"/>
              </a:rPr>
              <a:t>PPP de 2005)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187664" y="270789"/>
            <a:ext cx="12766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PREMISSAS</a:t>
            </a:r>
            <a:endParaRPr lang="pt-BR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xmlns="" val="848062476"/>
              </p:ext>
            </p:extLst>
          </p:nvPr>
        </p:nvGraphicFramePr>
        <p:xfrm>
          <a:off x="431540" y="982612"/>
          <a:ext cx="828092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275856" y="5902895"/>
            <a:ext cx="406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 PIB per capita dos países em 2014. 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39552" y="94206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O </a:t>
            </a:r>
            <a:r>
              <a:rPr lang="pt-BR" i="1" dirty="0"/>
              <a:t>PIB per capita </a:t>
            </a:r>
            <a:r>
              <a:rPr lang="pt-BR" i="1" dirty="0" smtClean="0"/>
              <a:t>brasileiro crescerá</a:t>
            </a:r>
            <a:r>
              <a:rPr lang="pt-BR" i="1" dirty="0"/>
              <a:t>, em média, 3,4%, alcançando patamar entre Chile e Espanha (2014</a:t>
            </a:r>
            <a:r>
              <a:rPr lang="pt-BR" i="1" dirty="0" smtClean="0"/>
              <a:t>)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10" name="CaixaDeTexto 18"/>
          <p:cNvSpPr txBox="1">
            <a:spLocks noChangeArrowheads="1"/>
          </p:cNvSpPr>
          <p:nvPr/>
        </p:nvSpPr>
        <p:spPr bwMode="auto">
          <a:xfrm>
            <a:off x="539552" y="5656674"/>
            <a:ext cx="3384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pt-BR" altLang="pt-BR" sz="1000" b="0" i="1" dirty="0" smtClean="0">
                <a:solidFill>
                  <a:srgbClr val="002060"/>
                </a:solidFill>
                <a:latin typeface="Trebuchet MS" pitchFamily="34" charset="0"/>
              </a:rPr>
              <a:t>Fonte: Dados do Brasil: EPE; Dados internacionais: IEA</a:t>
            </a:r>
            <a:endParaRPr lang="pt-BR" altLang="pt-BR" sz="1000" b="0" i="1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1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BAD3-8CA9-44DD-8092-884FCB79BA6C}" type="slidenum">
              <a:rPr lang="pt-BR" smtClean="0"/>
              <a:pPr/>
              <a:t>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39552" y="2996952"/>
            <a:ext cx="472206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2000" b="1" dirty="0" smtClean="0">
                <a:latin typeface="Candara" pitchFamily="34" charset="0"/>
              </a:rPr>
              <a:t>MERCADO DE ELETRICIDADE &amp; GERAÇÃO</a:t>
            </a:r>
            <a:endParaRPr lang="pt-BR" sz="20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05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11556</TotalTime>
  <Words>1691</Words>
  <Application>Microsoft Office PowerPoint</Application>
  <PresentationFormat>Apresentação na tela (4:3)</PresentationFormat>
  <Paragraphs>391</Paragraphs>
  <Slides>28</Slides>
  <Notes>17</Notes>
  <HiddenSlides>0</HiddenSlides>
  <MMClips>0</MMClips>
  <ScaleCrop>false</ScaleCrop>
  <HeadingPairs>
    <vt:vector size="8" baseType="variant"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Tema do Office</vt:lpstr>
      <vt:lpstr>\\epe.lan\Arquivos\Projetos\PNE\PNE 2050\Emissoes 2030\Apresentado ONU (27-09)\Pasta1!Plan1!L1C1:L5C2</vt:lpstr>
      <vt:lpstr>\\epe.lan\Arquivos\Projetos\PNE\PNE 2050\Emissoes 2030\Apresentado ONU (27-09)\Versao publico externo\Apoio\PNE 2050 - Consumo per capita de eletricidade.xls!Plan1![PNE 2050 - Consumo per capita de eletricidade.xls]Plan1 Gráfico 1</vt:lpstr>
      <vt:lpstr>\\epe.lan\Arquivos\Projetos\MC.Matriz\PNE 2050 - revisão 2015\Matrizes Caso 2 (emissões 2014)\Consolidação\Tabelas e gráficos do Sumário - Sensibilidade3_AR5.xlsx!Geração de eletricidade_vP![Tabelas e gráficos do Sumário - Sensibilidade3_AR5.xlsx]Geração de eletricidade_vP Gráfico 2</vt:lpstr>
      <vt:lpstr>Planilha do Microsoft Office Excel 97-2003</vt:lpstr>
      <vt:lpstr>Gráfico do Microsoft Office Excel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Empresa de Pesquisa Energética - EPE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amilcar.guerreiro</dc:creator>
  <cp:lastModifiedBy>Ricardo Gorini</cp:lastModifiedBy>
  <cp:revision>937</cp:revision>
  <cp:lastPrinted>2015-06-26T21:36:24Z</cp:lastPrinted>
  <dcterms:created xsi:type="dcterms:W3CDTF">2015-06-08T21:39:19Z</dcterms:created>
  <dcterms:modified xsi:type="dcterms:W3CDTF">2016-08-30T01:59:09Z</dcterms:modified>
</cp:coreProperties>
</file>