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82" r:id="rId6"/>
    <p:sldId id="261" r:id="rId7"/>
    <p:sldId id="271" r:id="rId8"/>
    <p:sldId id="269" r:id="rId9"/>
    <p:sldId id="262" r:id="rId10"/>
    <p:sldId id="283" r:id="rId11"/>
    <p:sldId id="284" r:id="rId12"/>
    <p:sldId id="263" r:id="rId13"/>
    <p:sldId id="272" r:id="rId14"/>
    <p:sldId id="264" r:id="rId15"/>
    <p:sldId id="273" r:id="rId16"/>
    <p:sldId id="274" r:id="rId17"/>
    <p:sldId id="265" r:id="rId18"/>
    <p:sldId id="275" r:id="rId19"/>
    <p:sldId id="288" r:id="rId20"/>
    <p:sldId id="276" r:id="rId21"/>
    <p:sldId id="291" r:id="rId22"/>
    <p:sldId id="289" r:id="rId23"/>
    <p:sldId id="287" r:id="rId24"/>
    <p:sldId id="277" r:id="rId25"/>
    <p:sldId id="266" r:id="rId26"/>
    <p:sldId id="278" r:id="rId27"/>
    <p:sldId id="280" r:id="rId28"/>
    <p:sldId id="267" r:id="rId29"/>
    <p:sldId id="268" r:id="rId30"/>
    <p:sldId id="279" r:id="rId31"/>
    <p:sldId id="286" r:id="rId32"/>
    <p:sldId id="290" r:id="rId33"/>
    <p:sldId id="281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B91E7DC6-772A-4524-8ACB-3A9BFEE84A61}">
          <p14:sldIdLst>
            <p14:sldId id="257"/>
            <p14:sldId id="258"/>
            <p14:sldId id="259"/>
            <p14:sldId id="260"/>
            <p14:sldId id="282"/>
          </p14:sldIdLst>
        </p14:section>
        <p14:section name="Fundamentação teórica" id="{34CCC8A5-132E-40C9-A415-F2A02585A453}">
          <p14:sldIdLst>
            <p14:sldId id="261"/>
            <p14:sldId id="271"/>
            <p14:sldId id="269"/>
            <p14:sldId id="262"/>
            <p14:sldId id="283"/>
            <p14:sldId id="284"/>
          </p14:sldIdLst>
        </p14:section>
        <p14:section name="Desenvolvimento" id="{80A1C49E-25FD-4247-AEE6-AF0FB3FFF936}">
          <p14:sldIdLst>
            <p14:sldId id="263"/>
            <p14:sldId id="272"/>
            <p14:sldId id="264"/>
            <p14:sldId id="273"/>
            <p14:sldId id="274"/>
            <p14:sldId id="265"/>
            <p14:sldId id="275"/>
            <p14:sldId id="288"/>
            <p14:sldId id="276"/>
            <p14:sldId id="291"/>
            <p14:sldId id="289"/>
            <p14:sldId id="287"/>
            <p14:sldId id="277"/>
            <p14:sldId id="266"/>
            <p14:sldId id="278"/>
            <p14:sldId id="280"/>
          </p14:sldIdLst>
        </p14:section>
        <p14:section name="Finalização" id="{BED710C0-A71C-4E49-9766-BB75E4A4F07F}">
          <p14:sldIdLst>
            <p14:sldId id="267"/>
            <p14:sldId id="268"/>
            <p14:sldId id="279"/>
            <p14:sldId id="286"/>
            <p14:sldId id="29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ego Maas" initials="DM" lastIdx="3" clrIdx="0">
    <p:extLst>
      <p:ext uri="{19B8F6BF-5375-455C-9EA6-DF929625EA0E}">
        <p15:presenceInfo xmlns:p15="http://schemas.microsoft.com/office/powerpoint/2012/main" userId="cfe6fb86225d61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70" d="100"/>
          <a:sy n="70" d="100"/>
        </p:scale>
        <p:origin x="7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3T21:38:16.919" idx="1">
    <p:pos x="5143" y="1282"/>
    <p:text>Referência Shelby (2013).</p:text>
    <p:extLst>
      <p:ext uri="{C676402C-5697-4E1C-873F-D02D1690AC5C}">
        <p15:threadingInfo xmlns:p15="http://schemas.microsoft.com/office/powerpoint/2012/main" timeZoneBias="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0ED99-6EA9-4F3D-BA5A-6C2CC8F610EE}" type="doc">
      <dgm:prSet loTypeId="urn:microsoft.com/office/officeart/2005/8/layout/chevron1" loCatId="process" qsTypeId="urn:microsoft.com/office/officeart/2005/8/quickstyle/simple1" qsCatId="simple" csTypeId="urn:microsoft.com/office/officeart/2005/8/colors/accent6_3" csCatId="accent6" phldr="1"/>
      <dgm:spPr/>
    </dgm:pt>
    <dgm:pt modelId="{A90314DE-609D-42D3-AA99-1BF0C55FFF33}">
      <dgm:prSet phldrT="[Texto]" custT="1"/>
      <dgm:spPr/>
      <dgm:t>
        <a:bodyPr/>
        <a:lstStyle/>
        <a:p>
          <a:r>
            <a:rPr lang="pt-BR" sz="1400" dirty="0"/>
            <a:t>-30A a 30A</a:t>
          </a:r>
        </a:p>
      </dgm:t>
    </dgm:pt>
    <dgm:pt modelId="{7B9FB8F1-1474-4999-B990-6E88FDF56C8B}" type="parTrans" cxnId="{C6341785-7D0A-45B2-ABA0-45C8E5694FD2}">
      <dgm:prSet/>
      <dgm:spPr/>
      <dgm:t>
        <a:bodyPr/>
        <a:lstStyle/>
        <a:p>
          <a:endParaRPr lang="pt-BR" sz="1400"/>
        </a:p>
      </dgm:t>
    </dgm:pt>
    <dgm:pt modelId="{A16DB867-A2DE-4474-BDF9-C8CB7EB00054}" type="sibTrans" cxnId="{C6341785-7D0A-45B2-ABA0-45C8E5694FD2}">
      <dgm:prSet/>
      <dgm:spPr/>
      <dgm:t>
        <a:bodyPr/>
        <a:lstStyle/>
        <a:p>
          <a:endParaRPr lang="pt-BR" sz="1400"/>
        </a:p>
      </dgm:t>
    </dgm:pt>
    <dgm:pt modelId="{70588E10-59CF-4F45-8CE9-A46345617AB3}">
      <dgm:prSet phldrT="[Texto]" custT="1"/>
      <dgm:spPr/>
      <dgm:t>
        <a:bodyPr/>
        <a:lstStyle/>
        <a:p>
          <a:r>
            <a:rPr lang="pt-BR" sz="1400" dirty="0"/>
            <a:t>0V a 5V</a:t>
          </a:r>
        </a:p>
      </dgm:t>
    </dgm:pt>
    <dgm:pt modelId="{178422A4-E74B-4D92-9689-B6D18FB6D4E0}" type="parTrans" cxnId="{2DE69AEB-10DA-4EFF-AC26-9B63EAEC1D89}">
      <dgm:prSet/>
      <dgm:spPr/>
      <dgm:t>
        <a:bodyPr/>
        <a:lstStyle/>
        <a:p>
          <a:endParaRPr lang="pt-BR" sz="1400"/>
        </a:p>
      </dgm:t>
    </dgm:pt>
    <dgm:pt modelId="{682B94B7-6291-4D50-9345-B86F31FF2A6B}" type="sibTrans" cxnId="{2DE69AEB-10DA-4EFF-AC26-9B63EAEC1D89}">
      <dgm:prSet/>
      <dgm:spPr/>
      <dgm:t>
        <a:bodyPr/>
        <a:lstStyle/>
        <a:p>
          <a:endParaRPr lang="pt-BR" sz="1400"/>
        </a:p>
      </dgm:t>
    </dgm:pt>
    <dgm:pt modelId="{54662A99-3946-496C-AC9D-CDDA6DCBEA08}">
      <dgm:prSet phldrT="[Texto]" custT="1"/>
      <dgm:spPr/>
      <dgm:t>
        <a:bodyPr/>
        <a:lstStyle/>
        <a:p>
          <a:r>
            <a:rPr lang="pt-BR" sz="1400" dirty="0"/>
            <a:t>0V a 3,3V</a:t>
          </a:r>
        </a:p>
      </dgm:t>
    </dgm:pt>
    <dgm:pt modelId="{ECD34EC8-AD19-44C5-827E-A064BEC17E5A}" type="parTrans" cxnId="{03CA1C14-58B3-4568-8C18-B0B7DE60170F}">
      <dgm:prSet/>
      <dgm:spPr/>
      <dgm:t>
        <a:bodyPr/>
        <a:lstStyle/>
        <a:p>
          <a:endParaRPr lang="pt-BR" sz="1400"/>
        </a:p>
      </dgm:t>
    </dgm:pt>
    <dgm:pt modelId="{FADD553F-258E-42A9-966A-FC0B960967C5}" type="sibTrans" cxnId="{03CA1C14-58B3-4568-8C18-B0B7DE60170F}">
      <dgm:prSet/>
      <dgm:spPr/>
      <dgm:t>
        <a:bodyPr/>
        <a:lstStyle/>
        <a:p>
          <a:endParaRPr lang="pt-BR" sz="1400"/>
        </a:p>
      </dgm:t>
    </dgm:pt>
    <dgm:pt modelId="{00E7392A-B20F-41B8-8944-F4A26A6BE858}">
      <dgm:prSet phldrT="[Texto]" custT="1"/>
      <dgm:spPr/>
      <dgm:t>
        <a:bodyPr/>
        <a:lstStyle/>
        <a:p>
          <a:r>
            <a:rPr lang="pt-BR" sz="1400" dirty="0"/>
            <a:t>0 a 1023</a:t>
          </a:r>
        </a:p>
      </dgm:t>
    </dgm:pt>
    <dgm:pt modelId="{082C1E1E-481B-4785-B54A-1E07A7ACFEAD}" type="parTrans" cxnId="{346E55E4-77FE-402B-9697-7A71DB0BA7A8}">
      <dgm:prSet/>
      <dgm:spPr/>
      <dgm:t>
        <a:bodyPr/>
        <a:lstStyle/>
        <a:p>
          <a:endParaRPr lang="pt-BR" sz="1400"/>
        </a:p>
      </dgm:t>
    </dgm:pt>
    <dgm:pt modelId="{19F9CD0C-154B-4092-980F-90C8A38BB3E6}" type="sibTrans" cxnId="{346E55E4-77FE-402B-9697-7A71DB0BA7A8}">
      <dgm:prSet/>
      <dgm:spPr/>
      <dgm:t>
        <a:bodyPr/>
        <a:lstStyle/>
        <a:p>
          <a:endParaRPr lang="pt-BR" sz="1400"/>
        </a:p>
      </dgm:t>
    </dgm:pt>
    <dgm:pt modelId="{F5CC8CF1-CC0D-4468-95F7-D71B2EC7E2CE}">
      <dgm:prSet phldrT="[Texto]" custT="1"/>
      <dgm:spPr/>
      <dgm:t>
        <a:bodyPr/>
        <a:lstStyle/>
        <a:p>
          <a:r>
            <a:rPr lang="pt-BR" sz="1200" dirty="0"/>
            <a:t>Cálculo de potência</a:t>
          </a:r>
        </a:p>
      </dgm:t>
    </dgm:pt>
    <dgm:pt modelId="{A39E09D3-83D2-4174-B8FF-32037BC12F19}" type="parTrans" cxnId="{87CFF359-837F-4061-B6E6-1516C2E18853}">
      <dgm:prSet/>
      <dgm:spPr/>
      <dgm:t>
        <a:bodyPr/>
        <a:lstStyle/>
        <a:p>
          <a:endParaRPr lang="pt-BR"/>
        </a:p>
      </dgm:t>
    </dgm:pt>
    <dgm:pt modelId="{56BBC361-1917-49FF-8551-6E9A5051D8B4}" type="sibTrans" cxnId="{87CFF359-837F-4061-B6E6-1516C2E18853}">
      <dgm:prSet/>
      <dgm:spPr/>
      <dgm:t>
        <a:bodyPr/>
        <a:lstStyle/>
        <a:p>
          <a:endParaRPr lang="pt-BR"/>
        </a:p>
      </dgm:t>
    </dgm:pt>
    <dgm:pt modelId="{8C955366-4374-4C39-8271-CCED96725431}">
      <dgm:prSet phldrT="[Texto]" custT="1"/>
      <dgm:spPr/>
      <dgm:t>
        <a:bodyPr/>
        <a:lstStyle/>
        <a:p>
          <a:r>
            <a:rPr lang="pt-BR" sz="1100" dirty="0"/>
            <a:t>Publicação</a:t>
          </a:r>
        </a:p>
      </dgm:t>
    </dgm:pt>
    <dgm:pt modelId="{002FB053-1C3C-43F8-B577-0856C80CD16B}" type="parTrans" cxnId="{255B61C4-938D-4E44-8070-4FD2DAEAAB87}">
      <dgm:prSet/>
      <dgm:spPr/>
      <dgm:t>
        <a:bodyPr/>
        <a:lstStyle/>
        <a:p>
          <a:endParaRPr lang="pt-BR"/>
        </a:p>
      </dgm:t>
    </dgm:pt>
    <dgm:pt modelId="{753BCE1D-A403-41C4-ADBA-A4A72C95D513}" type="sibTrans" cxnId="{255B61C4-938D-4E44-8070-4FD2DAEAAB87}">
      <dgm:prSet/>
      <dgm:spPr/>
      <dgm:t>
        <a:bodyPr/>
        <a:lstStyle/>
        <a:p>
          <a:endParaRPr lang="pt-BR"/>
        </a:p>
      </dgm:t>
    </dgm:pt>
    <dgm:pt modelId="{5545FE60-0374-4E83-98CC-15A65001A1C4}" type="pres">
      <dgm:prSet presAssocID="{9DC0ED99-6EA9-4F3D-BA5A-6C2CC8F610EE}" presName="Name0" presStyleCnt="0">
        <dgm:presLayoutVars>
          <dgm:dir/>
          <dgm:animLvl val="lvl"/>
          <dgm:resizeHandles val="exact"/>
        </dgm:presLayoutVars>
      </dgm:prSet>
      <dgm:spPr/>
    </dgm:pt>
    <dgm:pt modelId="{84B966B4-7B0E-48D6-946F-F6BCEBC10A1A}" type="pres">
      <dgm:prSet presAssocID="{A90314DE-609D-42D3-AA99-1BF0C55FFF3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7156A5C-F84F-4433-8E44-F0C17E08B35A}" type="pres">
      <dgm:prSet presAssocID="{A16DB867-A2DE-4474-BDF9-C8CB7EB00054}" presName="parTxOnlySpace" presStyleCnt="0"/>
      <dgm:spPr/>
    </dgm:pt>
    <dgm:pt modelId="{65F9424C-8EBF-4193-BF6E-302A6D2239E0}" type="pres">
      <dgm:prSet presAssocID="{70588E10-59CF-4F45-8CE9-A46345617AB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4286361-78EB-4D2D-B9A4-B1B6307E2723}" type="pres">
      <dgm:prSet presAssocID="{682B94B7-6291-4D50-9345-B86F31FF2A6B}" presName="parTxOnlySpace" presStyleCnt="0"/>
      <dgm:spPr/>
    </dgm:pt>
    <dgm:pt modelId="{5405593A-6FF5-4EC8-A0D4-A589F84C50C7}" type="pres">
      <dgm:prSet presAssocID="{54662A99-3946-496C-AC9D-CDDA6DCBEA0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F0788FD-513B-417A-BB98-3FE47230D6A4}" type="pres">
      <dgm:prSet presAssocID="{FADD553F-258E-42A9-966A-FC0B960967C5}" presName="parTxOnlySpace" presStyleCnt="0"/>
      <dgm:spPr/>
    </dgm:pt>
    <dgm:pt modelId="{C895BCEF-AB2F-4143-B4CB-50108A4F8693}" type="pres">
      <dgm:prSet presAssocID="{00E7392A-B20F-41B8-8944-F4A26A6BE858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60E672D-7D3E-4028-93A4-5CCF1B8777FA}" type="pres">
      <dgm:prSet presAssocID="{19F9CD0C-154B-4092-980F-90C8A38BB3E6}" presName="parTxOnlySpace" presStyleCnt="0"/>
      <dgm:spPr/>
    </dgm:pt>
    <dgm:pt modelId="{3DCA503B-FD82-4C22-AAC5-D31CABB37AB9}" type="pres">
      <dgm:prSet presAssocID="{F5CC8CF1-CC0D-4468-95F7-D71B2EC7E2CE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AC0E6F4-C90F-45BC-8C3C-610802FFAB45}" type="pres">
      <dgm:prSet presAssocID="{56BBC361-1917-49FF-8551-6E9A5051D8B4}" presName="parTxOnlySpace" presStyleCnt="0"/>
      <dgm:spPr/>
    </dgm:pt>
    <dgm:pt modelId="{F36B1E7B-592F-4323-A286-C308A007EF65}" type="pres">
      <dgm:prSet presAssocID="{8C955366-4374-4C39-8271-CCED9672543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3CA1C14-58B3-4568-8C18-B0B7DE60170F}" srcId="{9DC0ED99-6EA9-4F3D-BA5A-6C2CC8F610EE}" destId="{54662A99-3946-496C-AC9D-CDDA6DCBEA08}" srcOrd="2" destOrd="0" parTransId="{ECD34EC8-AD19-44C5-827E-A064BEC17E5A}" sibTransId="{FADD553F-258E-42A9-966A-FC0B960967C5}"/>
    <dgm:cxn modelId="{B437CC22-DA55-43A3-B462-DDE55A34EC9C}" type="presOf" srcId="{8C955366-4374-4C39-8271-CCED96725431}" destId="{F36B1E7B-592F-4323-A286-C308A007EF65}" srcOrd="0" destOrd="0" presId="urn:microsoft.com/office/officeart/2005/8/layout/chevron1"/>
    <dgm:cxn modelId="{64760D6A-7BF7-4407-8D56-968D3CAA6695}" type="presOf" srcId="{70588E10-59CF-4F45-8CE9-A46345617AB3}" destId="{65F9424C-8EBF-4193-BF6E-302A6D2239E0}" srcOrd="0" destOrd="0" presId="urn:microsoft.com/office/officeart/2005/8/layout/chevron1"/>
    <dgm:cxn modelId="{87CFF359-837F-4061-B6E6-1516C2E18853}" srcId="{9DC0ED99-6EA9-4F3D-BA5A-6C2CC8F610EE}" destId="{F5CC8CF1-CC0D-4468-95F7-D71B2EC7E2CE}" srcOrd="4" destOrd="0" parTransId="{A39E09D3-83D2-4174-B8FF-32037BC12F19}" sibTransId="{56BBC361-1917-49FF-8551-6E9A5051D8B4}"/>
    <dgm:cxn modelId="{C6341785-7D0A-45B2-ABA0-45C8E5694FD2}" srcId="{9DC0ED99-6EA9-4F3D-BA5A-6C2CC8F610EE}" destId="{A90314DE-609D-42D3-AA99-1BF0C55FFF33}" srcOrd="0" destOrd="0" parTransId="{7B9FB8F1-1474-4999-B990-6E88FDF56C8B}" sibTransId="{A16DB867-A2DE-4474-BDF9-C8CB7EB00054}"/>
    <dgm:cxn modelId="{C9404297-A120-4088-8DDA-196835076E16}" type="presOf" srcId="{F5CC8CF1-CC0D-4468-95F7-D71B2EC7E2CE}" destId="{3DCA503B-FD82-4C22-AAC5-D31CABB37AB9}" srcOrd="0" destOrd="0" presId="urn:microsoft.com/office/officeart/2005/8/layout/chevron1"/>
    <dgm:cxn modelId="{90F5C79A-6509-4FCB-9D00-71C6301CCC8F}" type="presOf" srcId="{9DC0ED99-6EA9-4F3D-BA5A-6C2CC8F610EE}" destId="{5545FE60-0374-4E83-98CC-15A65001A1C4}" srcOrd="0" destOrd="0" presId="urn:microsoft.com/office/officeart/2005/8/layout/chevron1"/>
    <dgm:cxn modelId="{255B61C4-938D-4E44-8070-4FD2DAEAAB87}" srcId="{9DC0ED99-6EA9-4F3D-BA5A-6C2CC8F610EE}" destId="{8C955366-4374-4C39-8271-CCED96725431}" srcOrd="5" destOrd="0" parTransId="{002FB053-1C3C-43F8-B577-0856C80CD16B}" sibTransId="{753BCE1D-A403-41C4-ADBA-A4A72C95D513}"/>
    <dgm:cxn modelId="{B5C486D7-F8C7-413C-B969-4377B06EFD54}" type="presOf" srcId="{00E7392A-B20F-41B8-8944-F4A26A6BE858}" destId="{C895BCEF-AB2F-4143-B4CB-50108A4F8693}" srcOrd="0" destOrd="0" presId="urn:microsoft.com/office/officeart/2005/8/layout/chevron1"/>
    <dgm:cxn modelId="{A29389D8-BD00-47D8-90FB-66AB32B5B857}" type="presOf" srcId="{54662A99-3946-496C-AC9D-CDDA6DCBEA08}" destId="{5405593A-6FF5-4EC8-A0D4-A589F84C50C7}" srcOrd="0" destOrd="0" presId="urn:microsoft.com/office/officeart/2005/8/layout/chevron1"/>
    <dgm:cxn modelId="{346E55E4-77FE-402B-9697-7A71DB0BA7A8}" srcId="{9DC0ED99-6EA9-4F3D-BA5A-6C2CC8F610EE}" destId="{00E7392A-B20F-41B8-8944-F4A26A6BE858}" srcOrd="3" destOrd="0" parTransId="{082C1E1E-481B-4785-B54A-1E07A7ACFEAD}" sibTransId="{19F9CD0C-154B-4092-980F-90C8A38BB3E6}"/>
    <dgm:cxn modelId="{2DE69AEB-10DA-4EFF-AC26-9B63EAEC1D89}" srcId="{9DC0ED99-6EA9-4F3D-BA5A-6C2CC8F610EE}" destId="{70588E10-59CF-4F45-8CE9-A46345617AB3}" srcOrd="1" destOrd="0" parTransId="{178422A4-E74B-4D92-9689-B6D18FB6D4E0}" sibTransId="{682B94B7-6291-4D50-9345-B86F31FF2A6B}"/>
    <dgm:cxn modelId="{DC7CCAED-2E7D-4106-92F5-936E62518730}" type="presOf" srcId="{A90314DE-609D-42D3-AA99-1BF0C55FFF33}" destId="{84B966B4-7B0E-48D6-946F-F6BCEBC10A1A}" srcOrd="0" destOrd="0" presId="urn:microsoft.com/office/officeart/2005/8/layout/chevron1"/>
    <dgm:cxn modelId="{788BF5BB-AD10-4434-9FE7-2D83E9C21A2D}" type="presParOf" srcId="{5545FE60-0374-4E83-98CC-15A65001A1C4}" destId="{84B966B4-7B0E-48D6-946F-F6BCEBC10A1A}" srcOrd="0" destOrd="0" presId="urn:microsoft.com/office/officeart/2005/8/layout/chevron1"/>
    <dgm:cxn modelId="{0B8EBFF4-1A19-4082-961F-406ECD496CB7}" type="presParOf" srcId="{5545FE60-0374-4E83-98CC-15A65001A1C4}" destId="{97156A5C-F84F-4433-8E44-F0C17E08B35A}" srcOrd="1" destOrd="0" presId="urn:microsoft.com/office/officeart/2005/8/layout/chevron1"/>
    <dgm:cxn modelId="{2222150F-BABD-425B-812A-0ECF4192EE97}" type="presParOf" srcId="{5545FE60-0374-4E83-98CC-15A65001A1C4}" destId="{65F9424C-8EBF-4193-BF6E-302A6D2239E0}" srcOrd="2" destOrd="0" presId="urn:microsoft.com/office/officeart/2005/8/layout/chevron1"/>
    <dgm:cxn modelId="{2F507173-A08D-4EAB-AA29-6D4FB9B9C39C}" type="presParOf" srcId="{5545FE60-0374-4E83-98CC-15A65001A1C4}" destId="{04286361-78EB-4D2D-B9A4-B1B6307E2723}" srcOrd="3" destOrd="0" presId="urn:microsoft.com/office/officeart/2005/8/layout/chevron1"/>
    <dgm:cxn modelId="{D30A50AD-FCFE-496D-AE0E-B303774CF94A}" type="presParOf" srcId="{5545FE60-0374-4E83-98CC-15A65001A1C4}" destId="{5405593A-6FF5-4EC8-A0D4-A589F84C50C7}" srcOrd="4" destOrd="0" presId="urn:microsoft.com/office/officeart/2005/8/layout/chevron1"/>
    <dgm:cxn modelId="{3A8FD27C-C004-438F-892A-C11F0F083F30}" type="presParOf" srcId="{5545FE60-0374-4E83-98CC-15A65001A1C4}" destId="{0F0788FD-513B-417A-BB98-3FE47230D6A4}" srcOrd="5" destOrd="0" presId="urn:microsoft.com/office/officeart/2005/8/layout/chevron1"/>
    <dgm:cxn modelId="{D5A8F491-9BE7-4833-A2A5-4C2DF06E611C}" type="presParOf" srcId="{5545FE60-0374-4E83-98CC-15A65001A1C4}" destId="{C895BCEF-AB2F-4143-B4CB-50108A4F8693}" srcOrd="6" destOrd="0" presId="urn:microsoft.com/office/officeart/2005/8/layout/chevron1"/>
    <dgm:cxn modelId="{FCAE786A-949A-4423-843A-47341A5B59E9}" type="presParOf" srcId="{5545FE60-0374-4E83-98CC-15A65001A1C4}" destId="{960E672D-7D3E-4028-93A4-5CCF1B8777FA}" srcOrd="7" destOrd="0" presId="urn:microsoft.com/office/officeart/2005/8/layout/chevron1"/>
    <dgm:cxn modelId="{CAF047B9-9AB7-4C65-9894-BF6FA464D8E8}" type="presParOf" srcId="{5545FE60-0374-4E83-98CC-15A65001A1C4}" destId="{3DCA503B-FD82-4C22-AAC5-D31CABB37AB9}" srcOrd="8" destOrd="0" presId="urn:microsoft.com/office/officeart/2005/8/layout/chevron1"/>
    <dgm:cxn modelId="{2985DB43-C58A-4335-B71F-E4A87D7C6E6A}" type="presParOf" srcId="{5545FE60-0374-4E83-98CC-15A65001A1C4}" destId="{6AC0E6F4-C90F-45BC-8C3C-610802FFAB45}" srcOrd="9" destOrd="0" presId="urn:microsoft.com/office/officeart/2005/8/layout/chevron1"/>
    <dgm:cxn modelId="{ADA7FEAA-6166-44C3-842A-B9C364189045}" type="presParOf" srcId="{5545FE60-0374-4E83-98CC-15A65001A1C4}" destId="{F36B1E7B-592F-4323-A286-C308A007EF6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966B4-7B0E-48D6-946F-F6BCEBC10A1A}">
      <dsp:nvSpPr>
        <dsp:cNvPr id="0" name=""/>
        <dsp:cNvSpPr/>
      </dsp:nvSpPr>
      <dsp:spPr>
        <a:xfrm>
          <a:off x="3480" y="296445"/>
          <a:ext cx="1294878" cy="517951"/>
        </a:xfrm>
        <a:prstGeom prst="chevron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-30A a 30A</a:t>
          </a:r>
        </a:p>
      </dsp:txBody>
      <dsp:txXfrm>
        <a:off x="262456" y="296445"/>
        <a:ext cx="776927" cy="517951"/>
      </dsp:txXfrm>
    </dsp:sp>
    <dsp:sp modelId="{65F9424C-8EBF-4193-BF6E-302A6D2239E0}">
      <dsp:nvSpPr>
        <dsp:cNvPr id="0" name=""/>
        <dsp:cNvSpPr/>
      </dsp:nvSpPr>
      <dsp:spPr>
        <a:xfrm>
          <a:off x="1168871" y="296445"/>
          <a:ext cx="1294878" cy="517951"/>
        </a:xfrm>
        <a:prstGeom prst="chevron">
          <a:avLst/>
        </a:prstGeom>
        <a:solidFill>
          <a:schemeClr val="accent6">
            <a:shade val="80000"/>
            <a:hueOff val="0"/>
            <a:satOff val="-6764"/>
            <a:lumOff val="67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0V a 5V</a:t>
          </a:r>
        </a:p>
      </dsp:txBody>
      <dsp:txXfrm>
        <a:off x="1427847" y="296445"/>
        <a:ext cx="776927" cy="517951"/>
      </dsp:txXfrm>
    </dsp:sp>
    <dsp:sp modelId="{5405593A-6FF5-4EC8-A0D4-A589F84C50C7}">
      <dsp:nvSpPr>
        <dsp:cNvPr id="0" name=""/>
        <dsp:cNvSpPr/>
      </dsp:nvSpPr>
      <dsp:spPr>
        <a:xfrm>
          <a:off x="2334261" y="296445"/>
          <a:ext cx="1294878" cy="517951"/>
        </a:xfrm>
        <a:prstGeom prst="chevron">
          <a:avLst/>
        </a:prstGeom>
        <a:solidFill>
          <a:schemeClr val="accent6">
            <a:shade val="80000"/>
            <a:hueOff val="0"/>
            <a:satOff val="-13528"/>
            <a:lumOff val="135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0V a 3,3V</a:t>
          </a:r>
        </a:p>
      </dsp:txBody>
      <dsp:txXfrm>
        <a:off x="2593237" y="296445"/>
        <a:ext cx="776927" cy="517951"/>
      </dsp:txXfrm>
    </dsp:sp>
    <dsp:sp modelId="{C895BCEF-AB2F-4143-B4CB-50108A4F8693}">
      <dsp:nvSpPr>
        <dsp:cNvPr id="0" name=""/>
        <dsp:cNvSpPr/>
      </dsp:nvSpPr>
      <dsp:spPr>
        <a:xfrm>
          <a:off x="3499652" y="296445"/>
          <a:ext cx="1294878" cy="517951"/>
        </a:xfrm>
        <a:prstGeom prst="chevron">
          <a:avLst/>
        </a:prstGeom>
        <a:solidFill>
          <a:schemeClr val="accent6">
            <a:shade val="80000"/>
            <a:hueOff val="0"/>
            <a:satOff val="-20293"/>
            <a:lumOff val="202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0 a 1023</a:t>
          </a:r>
        </a:p>
      </dsp:txBody>
      <dsp:txXfrm>
        <a:off x="3758628" y="296445"/>
        <a:ext cx="776927" cy="517951"/>
      </dsp:txXfrm>
    </dsp:sp>
    <dsp:sp modelId="{3DCA503B-FD82-4C22-AAC5-D31CABB37AB9}">
      <dsp:nvSpPr>
        <dsp:cNvPr id="0" name=""/>
        <dsp:cNvSpPr/>
      </dsp:nvSpPr>
      <dsp:spPr>
        <a:xfrm>
          <a:off x="4665042" y="296445"/>
          <a:ext cx="1294878" cy="517951"/>
        </a:xfrm>
        <a:prstGeom prst="chevron">
          <a:avLst/>
        </a:prstGeom>
        <a:solidFill>
          <a:schemeClr val="accent6">
            <a:shade val="80000"/>
            <a:hueOff val="0"/>
            <a:satOff val="-27057"/>
            <a:lumOff val="270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Cálculo de potência</a:t>
          </a:r>
        </a:p>
      </dsp:txBody>
      <dsp:txXfrm>
        <a:off x="4924018" y="296445"/>
        <a:ext cx="776927" cy="517951"/>
      </dsp:txXfrm>
    </dsp:sp>
    <dsp:sp modelId="{F36B1E7B-592F-4323-A286-C308A007EF65}">
      <dsp:nvSpPr>
        <dsp:cNvPr id="0" name=""/>
        <dsp:cNvSpPr/>
      </dsp:nvSpPr>
      <dsp:spPr>
        <a:xfrm>
          <a:off x="5830432" y="296445"/>
          <a:ext cx="1294878" cy="517951"/>
        </a:xfrm>
        <a:prstGeom prst="chevron">
          <a:avLst/>
        </a:prstGeom>
        <a:solidFill>
          <a:schemeClr val="accent6">
            <a:shade val="80000"/>
            <a:hueOff val="0"/>
            <a:satOff val="-33821"/>
            <a:lumOff val="338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Publicação</a:t>
          </a:r>
        </a:p>
      </dsp:txBody>
      <dsp:txXfrm>
        <a:off x="6089408" y="296445"/>
        <a:ext cx="776927" cy="517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D5E2A-8634-488E-80F6-8376C6B8547A}" type="datetimeFigureOut">
              <a:rPr lang="pt-BR" smtClean="0"/>
              <a:t>10/12/2017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0DCB8-45A2-485F-A8C3-A6483FA39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0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Então, o que fazer para melhorar a situação nesse cenário, em que ao mesmo tempo se vê uma demanda crescente por energia e um desperdício sem precedentes?</a:t>
            </a:r>
          </a:p>
          <a:p>
            <a:r>
              <a:rPr lang="pt-BR" dirty="0"/>
              <a:t>Uma resposta para o problema, pelo menos no âmbito residencial, é </a:t>
            </a:r>
            <a:r>
              <a:rPr lang="pt-BR" dirty="0" err="1"/>
              <a:t>empoderar</a:t>
            </a:r>
            <a:r>
              <a:rPr lang="pt-BR" dirty="0"/>
              <a:t> o usuário para que possa usar a sua energia de forma mais consciente.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0DCB8-45A2-485F-A8C3-A6483FA394C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37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é aí que entra a ideia desse trabalho, que é justamente desenvolver um plugue para tomada elétrica que permite ao usuário controlar seus dispositivos mesmo remotamente, além de saber o quanto estão consumindo.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0DCB8-45A2-485F-A8C3-A6483FA394C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78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permitir controlar vários plugues, foi necessário adotar uma estratégia para direcionar as mensagens a plugues específicos. </a:t>
            </a:r>
            <a:br>
              <a:rPr lang="pt-BR" dirty="0"/>
            </a:br>
            <a:r>
              <a:rPr lang="pt-BR" dirty="0"/>
              <a:t>A estratégia adotada consiste em incluir, no corpo da mensagem, o identificador do plugue.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0DCB8-45A2-485F-A8C3-A6483FA394C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290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permitir controlar vários plugues, foi necessário adotar uma estratégia para direcionar as mensagens a plugues específicos. </a:t>
            </a:r>
            <a:br>
              <a:rPr lang="pt-BR" dirty="0"/>
            </a:br>
            <a:r>
              <a:rPr lang="pt-BR" dirty="0"/>
              <a:t>A estratégia adotada consiste em incluir, no corpo da mensagem, o identificador do plugue.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0DCB8-45A2-485F-A8C3-A6483FA394C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84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permitir controlar vários plugues, foi necessário adotar uma estratégia para direcionar as mensagens a plugues específicos. </a:t>
            </a:r>
            <a:br>
              <a:rPr lang="pt-BR" dirty="0"/>
            </a:br>
            <a:r>
              <a:rPr lang="pt-BR" dirty="0"/>
              <a:t>A estratégia adotada consiste em incluir, no corpo da mensagem, o identificador do plugue.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0DCB8-45A2-485F-A8C3-A6483FA394C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87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permitir controlar vários plugues, foi necessário adotar uma estratégia para direcionar as mensagens a plugues específicos. </a:t>
            </a:r>
            <a:br>
              <a:rPr lang="pt-BR" dirty="0"/>
            </a:br>
            <a:r>
              <a:rPr lang="pt-BR" dirty="0"/>
              <a:t>A estratégia adotada consiste em incluir, no corpo da mensagem, o identificador do plugue.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0DCB8-45A2-485F-A8C3-A6483FA394C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218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relatório de consumo é o único que não utiliza as </a:t>
            </a:r>
            <a:r>
              <a:rPr lang="pt-BR" dirty="0" err="1"/>
              <a:t>views</a:t>
            </a:r>
            <a:r>
              <a:rPr lang="pt-BR" dirty="0"/>
              <a:t> materializadas.</a:t>
            </a:r>
            <a:br>
              <a:rPr lang="pt-BR" dirty="0"/>
            </a:br>
            <a:r>
              <a:rPr lang="pt-BR" dirty="0"/>
              <a:t>Ao invés disso, ele extrai os eventos de consumo diretamente da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store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0DCB8-45A2-485F-A8C3-A6483FA394C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33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pt-BR" dirty="0"/>
              <a:t>Protótipo de plugue para tomada elétrica controlado remotamente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Aluno(a): Dyego </a:t>
            </a:r>
            <a:r>
              <a:rPr lang="pt-BR" dirty="0" err="1"/>
              <a:t>Alekssander</a:t>
            </a:r>
            <a:r>
              <a:rPr lang="pt-BR" dirty="0"/>
              <a:t> Maas</a:t>
            </a:r>
          </a:p>
          <a:p>
            <a:endParaRPr lang="pt-BR" dirty="0"/>
          </a:p>
          <a:p>
            <a:r>
              <a:rPr lang="pt-BR" dirty="0"/>
              <a:t>Orientador: Francisco </a:t>
            </a:r>
            <a:r>
              <a:rPr lang="pt-BR" dirty="0" err="1"/>
              <a:t>Adell</a:t>
            </a:r>
            <a:r>
              <a:rPr lang="pt-BR" dirty="0"/>
              <a:t> </a:t>
            </a:r>
            <a:r>
              <a:rPr lang="pt-BR" dirty="0" err="1"/>
              <a:t>Péricas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81"/>
    </mc:Choice>
    <mc:Fallback xmlns="">
      <p:transition spd="slow" advTm="152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E979E2-B4E0-4753-9632-B13010FA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25" y="1982229"/>
            <a:ext cx="2342427" cy="28197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67E39CA-6221-4A61-8AE3-562F21DC93D4}"/>
              </a:ext>
            </a:extLst>
          </p:cNvPr>
          <p:cNvSpPr txBox="1"/>
          <p:nvPr/>
        </p:nvSpPr>
        <p:spPr>
          <a:xfrm>
            <a:off x="4499992" y="3068960"/>
            <a:ext cx="3794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 equipamentos;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Indisponível no padrão nacional </a:t>
            </a:r>
            <a:br>
              <a:rPr lang="pt-BR" dirty="0"/>
            </a:br>
            <a:r>
              <a:rPr lang="pt-BR" dirty="0"/>
              <a:t>tomadas.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B84C76-8A67-4FE6-8D10-40178D6C7197}"/>
              </a:ext>
            </a:extLst>
          </p:cNvPr>
          <p:cNvSpPr txBox="1"/>
          <p:nvPr/>
        </p:nvSpPr>
        <p:spPr>
          <a:xfrm>
            <a:off x="2265315" y="1627865"/>
            <a:ext cx="18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TP-LINK HS110</a:t>
            </a:r>
          </a:p>
        </p:txBody>
      </p:sp>
    </p:spTree>
    <p:extLst>
      <p:ext uri="{BB962C8B-B14F-4D97-AF65-F5344CB8AC3E}">
        <p14:creationId xmlns:p14="http://schemas.microsoft.com/office/powerpoint/2010/main" val="8241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9"/>
    </mc:Choice>
    <mc:Fallback xmlns="">
      <p:transition spd="slow" advTm="237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E979E2-B4E0-4753-9632-B13010FA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4495223" cy="33843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67E39CA-6221-4A61-8AE3-562F21DC93D4}"/>
              </a:ext>
            </a:extLst>
          </p:cNvPr>
          <p:cNvSpPr txBox="1"/>
          <p:nvPr/>
        </p:nvSpPr>
        <p:spPr>
          <a:xfrm>
            <a:off x="5635056" y="2852936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 equipamentos;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Mede consumo.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BD7375-7A9E-4D2B-906D-A8F618037175}"/>
              </a:ext>
            </a:extLst>
          </p:cNvPr>
          <p:cNvSpPr txBox="1"/>
          <p:nvPr/>
        </p:nvSpPr>
        <p:spPr>
          <a:xfrm>
            <a:off x="2542745" y="1547500"/>
            <a:ext cx="149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Waka</a:t>
            </a:r>
            <a:r>
              <a:rPr lang="pt-BR" dirty="0"/>
              <a:t> (2015)</a:t>
            </a:r>
          </a:p>
        </p:txBody>
      </p:sp>
    </p:spTree>
    <p:extLst>
      <p:ext uri="{BB962C8B-B14F-4D97-AF65-F5344CB8AC3E}">
        <p14:creationId xmlns:p14="http://schemas.microsoft.com/office/powerpoint/2010/main" val="419200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9"/>
    </mc:Choice>
    <mc:Fallback xmlns="">
      <p:transition spd="slow" advTm="237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FA70741-D066-41DE-B184-053B47589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35955"/>
              </p:ext>
            </p:extLst>
          </p:nvPr>
        </p:nvGraphicFramePr>
        <p:xfrm>
          <a:off x="1403648" y="2501900"/>
          <a:ext cx="635888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8363">
                  <a:extLst>
                    <a:ext uri="{9D8B030D-6E8A-4147-A177-3AD203B41FA5}">
                      <a16:colId xmlns:a16="http://schemas.microsoft.com/office/drawing/2014/main" val="3628243323"/>
                    </a:ext>
                  </a:extLst>
                </a:gridCol>
                <a:gridCol w="4950517">
                  <a:extLst>
                    <a:ext uri="{9D8B030D-6E8A-4147-A177-3AD203B41FA5}">
                      <a16:colId xmlns:a16="http://schemas.microsoft.com/office/drawing/2014/main" val="3913612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RF1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Permitir ligar/desligar um equipamento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3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RF2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Permitir agendar as ações de ligar/desligar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RF3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Disponibilizar relatório de consumo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2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RF4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Permitir gerenciar múltiplos plugues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12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3"/>
    </mc:Choice>
    <mc:Fallback xmlns="">
      <p:transition spd="slow" advTm="1784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não-funcionais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FA70741-D066-41DE-B184-053B47589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6737"/>
              </p:ext>
            </p:extLst>
          </p:nvPr>
        </p:nvGraphicFramePr>
        <p:xfrm>
          <a:off x="359532" y="1678940"/>
          <a:ext cx="8445624" cy="350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7175">
                  <a:extLst>
                    <a:ext uri="{9D8B030D-6E8A-4147-A177-3AD203B41FA5}">
                      <a16:colId xmlns:a16="http://schemas.microsoft.com/office/drawing/2014/main" val="3628243323"/>
                    </a:ext>
                  </a:extLst>
                </a:gridCol>
                <a:gridCol w="6978449">
                  <a:extLst>
                    <a:ext uri="{9D8B030D-6E8A-4147-A177-3AD203B41FA5}">
                      <a16:colId xmlns:a16="http://schemas.microsoft.com/office/drawing/2014/main" val="39136124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RNF1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Consumir menos de 1W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3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RNF2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Apresentar compatibilidade com tomadas no padrão nacional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RNF3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Utilizar conectividade Wi-Fi e permitir controle via aplicativo móvel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2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RNF4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Utilizar o </a:t>
                      </a:r>
                      <a:r>
                        <a:rPr lang="pt-BR" dirty="0" err="1"/>
                        <a:t>SoC</a:t>
                      </a:r>
                      <a:r>
                        <a:rPr lang="pt-BR" dirty="0"/>
                        <a:t> ESP8266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1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RNF5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Utilizar o protocolo MQTT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5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RNF6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Utilizar IDE Visual Studio 2017 com </a:t>
                      </a:r>
                      <a:r>
                        <a:rPr lang="pt-BR" i="1" dirty="0" err="1"/>
                        <a:t>plugin</a:t>
                      </a:r>
                      <a:r>
                        <a:rPr lang="pt-BR" i="0" dirty="0"/>
                        <a:t> Visual Micro para o </a:t>
                      </a:r>
                      <a:r>
                        <a:rPr lang="pt-BR" i="1" dirty="0"/>
                        <a:t>firmware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5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RNF7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Utilizar o padrão arquitetural </a:t>
                      </a:r>
                      <a:r>
                        <a:rPr lang="pt-BR" dirty="0" err="1"/>
                        <a:t>Event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Sourcing</a:t>
                      </a:r>
                      <a:r>
                        <a:rPr lang="pt-BR" dirty="0"/>
                        <a:t> para salvar os eventos do plugue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2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8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6"/>
    </mc:Choice>
    <mc:Fallback xmlns="">
      <p:transition spd="slow" advTm="4697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9B59A1-0600-440F-991C-3E559EE1C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44" y="1446792"/>
            <a:ext cx="7079312" cy="39644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36"/>
    </mc:Choice>
    <mc:Fallback xmlns="">
      <p:transition spd="slow" advTm="2583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AAD5BA-5CCB-4DD0-9DA0-7BE923D003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6791868" cy="44540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30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96"/>
    </mc:Choice>
    <mc:Fallback xmlns="">
      <p:transition spd="slow" advTm="3139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do Hardware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A7C5A7-5E9E-4748-9866-CD99B0589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21" y="1340768"/>
            <a:ext cx="5911557" cy="46076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389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74"/>
    </mc:Choice>
    <mc:Fallback xmlns="">
      <p:transition spd="slow" advTm="2777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9C86E1-BA33-44F0-B903-399249E51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40768"/>
            <a:ext cx="5188027" cy="2918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8019B05-9D89-4905-A33B-852D446E1F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70" y="4365104"/>
            <a:ext cx="1556792" cy="15567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5D76881-223B-438B-82B9-BAA9D61049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5" y="4365104"/>
            <a:ext cx="1572816" cy="15728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3EE55B8-15CA-477B-B912-FD1E330E00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138" y="4365104"/>
            <a:ext cx="1789279" cy="15728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1"/>
    </mc:Choice>
    <mc:Fallback xmlns="">
      <p:transition spd="slow" advTm="1573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 de corrente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E4F6EB5-FA25-4FB6-8CEF-1C4091094D8E}"/>
              </a:ext>
            </a:extLst>
          </p:cNvPr>
          <p:cNvSpPr txBox="1"/>
          <p:nvPr/>
        </p:nvSpPr>
        <p:spPr>
          <a:xfrm>
            <a:off x="5181585" y="123851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Efeito Hall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8648AAF-F03F-4E78-AE2A-6F67A835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378" y="1607850"/>
            <a:ext cx="2914650" cy="29527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EAD443E-2CAC-485F-9438-636E4B0CFC28}"/>
              </a:ext>
            </a:extLst>
          </p:cNvPr>
          <p:cNvGrpSpPr/>
          <p:nvPr/>
        </p:nvGrpSpPr>
        <p:grpSpPr>
          <a:xfrm>
            <a:off x="899592" y="4622414"/>
            <a:ext cx="7128792" cy="1110842"/>
            <a:chOff x="899592" y="4622414"/>
            <a:chExt cx="7128792" cy="1110842"/>
          </a:xfrm>
        </p:grpSpPr>
        <p:graphicFrame>
          <p:nvGraphicFramePr>
            <p:cNvPr id="13" name="Diagrama 12">
              <a:extLst>
                <a:ext uri="{FF2B5EF4-FFF2-40B4-BE49-F238E27FC236}">
                  <a16:creationId xmlns:a16="http://schemas.microsoft.com/office/drawing/2014/main" id="{2BC3A4BB-4807-4BCD-80AF-C6FB1FFEA85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0078233"/>
                </p:ext>
              </p:extLst>
            </p:nvPr>
          </p:nvGraphicFramePr>
          <p:xfrm>
            <a:off x="899592" y="4622414"/>
            <a:ext cx="7128792" cy="11108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8E8B38F-DF37-41CC-ADF4-7D00E9068921}"/>
                </a:ext>
              </a:extLst>
            </p:cNvPr>
            <p:cNvSpPr txBox="1"/>
            <p:nvPr/>
          </p:nvSpPr>
          <p:spPr>
            <a:xfrm>
              <a:off x="4067944" y="488081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0077E5BD-A356-4B49-A870-5850D277D0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90" y="2236100"/>
            <a:ext cx="1684209" cy="16842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3B02731E-5D9F-4645-8DE3-F0D884A2A688}"/>
              </a:ext>
            </a:extLst>
          </p:cNvPr>
          <p:cNvSpPr/>
          <p:nvPr/>
        </p:nvSpPr>
        <p:spPr>
          <a:xfrm>
            <a:off x="3526026" y="2895817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87D922D-42E5-43D4-B4C6-8E819F44C659}"/>
              </a:ext>
            </a:extLst>
          </p:cNvPr>
          <p:cNvSpPr txBox="1"/>
          <p:nvPr/>
        </p:nvSpPr>
        <p:spPr>
          <a:xfrm>
            <a:off x="2070256" y="18667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ACS712</a:t>
            </a:r>
          </a:p>
        </p:txBody>
      </p:sp>
    </p:spTree>
    <p:extLst>
      <p:ext uri="{BB962C8B-B14F-4D97-AF65-F5344CB8AC3E}">
        <p14:creationId xmlns:p14="http://schemas.microsoft.com/office/powerpoint/2010/main" val="5937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51"/>
    </mc:Choice>
    <mc:Fallback xmlns="">
      <p:transition spd="slow" advTm="6505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Ferramentas utilizadas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75EA9B-854E-4A19-961F-D558E70BF1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" y="1489658"/>
            <a:ext cx="1040904" cy="104871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50DBC0-C253-4390-ABD5-6E3B91996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20" y="1690688"/>
            <a:ext cx="609600" cy="6096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FAAA0A6-E3EC-4A1B-9C7B-7100F464CAB6}"/>
              </a:ext>
            </a:extLst>
          </p:cNvPr>
          <p:cNvSpPr txBox="1"/>
          <p:nvPr/>
        </p:nvSpPr>
        <p:spPr>
          <a:xfrm>
            <a:off x="1595285" y="181082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F19CC5F-6061-4789-8A8D-FFEED8D05B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1" y="2647892"/>
            <a:ext cx="1115194" cy="11151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C42DA29-5B35-462D-9386-BDC974AB9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36" y="2878402"/>
            <a:ext cx="1955411" cy="65417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A5EA26B-399C-4F61-A3D2-3536A7177B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93922"/>
            <a:ext cx="1182213" cy="118845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040A1D7-9C60-4681-B8E2-F9D10697C0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2701969"/>
            <a:ext cx="1182214" cy="108054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ADFAD88-74E4-4513-A6CC-21E8EC73DB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84" y="2712991"/>
            <a:ext cx="883045" cy="883045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47001237-C759-4208-AFD7-A9438EC0B3EE}"/>
              </a:ext>
            </a:extLst>
          </p:cNvPr>
          <p:cNvSpPr txBox="1"/>
          <p:nvPr/>
        </p:nvSpPr>
        <p:spPr>
          <a:xfrm>
            <a:off x="5820309" y="2969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C35E23E6-06B7-4014-BD57-13D94CDD33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618" y="1379332"/>
            <a:ext cx="1003176" cy="112465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1C2CED4-25AA-48E8-960C-EC6EE5CEC5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387" y="2791093"/>
            <a:ext cx="952633" cy="952633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472CF0E7-1652-42AE-817C-BBA4BE66C7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00" y="5013719"/>
            <a:ext cx="1067424" cy="1007569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34BFC1BF-A6D1-43CF-98C3-8BC77CF4D317}"/>
              </a:ext>
            </a:extLst>
          </p:cNvPr>
          <p:cNvSpPr txBox="1"/>
          <p:nvPr/>
        </p:nvSpPr>
        <p:spPr>
          <a:xfrm>
            <a:off x="6705442" y="42723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928C23F-5C44-4E83-93D7-6587CD57F4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36" y="4119552"/>
            <a:ext cx="1655825" cy="67498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5BEE9536-8966-4161-AE6D-C775CA6BE89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60" y="4044929"/>
            <a:ext cx="1416048" cy="824231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4ED81B84-4CD4-41E8-A189-FAD4D2DF836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04" y="4531782"/>
            <a:ext cx="2044071" cy="499839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7A1B2E0-8C2C-4187-BF4D-D3C5298763F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6" y="5218932"/>
            <a:ext cx="1277836" cy="1073183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AC7105B9-D4AC-4DAC-8DC9-A59A04AFDA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41" y="5328676"/>
            <a:ext cx="1305467" cy="74205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34598C4-270B-48B0-89B1-E96CAFA583C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49" y="1628695"/>
            <a:ext cx="745959" cy="8385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48F1C49-34C1-4120-8645-2EB2F6C6F27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75" y="1478194"/>
            <a:ext cx="862225" cy="9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1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51"/>
    </mc:Choice>
    <mc:Fallback xmlns="">
      <p:transition spd="slow" advTm="650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b="1" dirty="0"/>
              <a:t>Desenvolvimento</a:t>
            </a:r>
          </a:p>
          <a:p>
            <a:r>
              <a:rPr lang="pt-BR" dirty="0"/>
              <a:t>Conclusões</a:t>
            </a:r>
          </a:p>
          <a:p>
            <a:r>
              <a:rPr lang="pt-BR" dirty="0"/>
              <a:t>Sugestões de continuidade</a:t>
            </a:r>
          </a:p>
          <a:p>
            <a:r>
              <a:rPr lang="pt-BR" dirty="0"/>
              <a:t>Demonstração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64"/>
    </mc:Choice>
    <mc:Fallback xmlns="">
      <p:transition spd="slow" advTm="1326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das mensagens MQTT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0341CCD-FCE5-4B06-AE21-BF7D84EC4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08953"/>
              </p:ext>
            </p:extLst>
          </p:nvPr>
        </p:nvGraphicFramePr>
        <p:xfrm>
          <a:off x="670100" y="2872740"/>
          <a:ext cx="78038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2453">
                  <a:extLst>
                    <a:ext uri="{9D8B030D-6E8A-4147-A177-3AD203B41FA5}">
                      <a16:colId xmlns:a16="http://schemas.microsoft.com/office/drawing/2014/main" val="2649188000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09205997"/>
                    </a:ext>
                  </a:extLst>
                </a:gridCol>
                <a:gridCol w="2400267">
                  <a:extLst>
                    <a:ext uri="{9D8B030D-6E8A-4147-A177-3AD203B41FA5}">
                      <a16:colId xmlns:a16="http://schemas.microsoft.com/office/drawing/2014/main" val="29911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 do plugue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Conteúdo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9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2c6c-54ea-485a-9e0b-c74a7a0fb334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turn-on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5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2c6c-54ea-485a-9e0b-c74a7a0fb334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1.5|220|330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4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67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31"/>
    </mc:Choice>
    <mc:Fallback xmlns="">
      <p:transition spd="slow" advTm="4483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Eventos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08ACF58-FD75-45A0-90E5-37EFB5F33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52876"/>
              </p:ext>
            </p:extLst>
          </p:nvPr>
        </p:nvGraphicFramePr>
        <p:xfrm>
          <a:off x="856135" y="1772816"/>
          <a:ext cx="2736304" cy="368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915332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mt_events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37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seq_id</a:t>
                      </a:r>
                      <a:r>
                        <a:rPr lang="pt-BR" dirty="0"/>
                        <a:t>: uuid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76348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id: uuid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9381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pt-BR" dirty="0" err="1"/>
                        <a:t>stream_id</a:t>
                      </a:r>
                      <a:r>
                        <a:rPr lang="pt-BR" dirty="0"/>
                        <a:t>: uuid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31384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r>
                        <a:rPr lang="pt-BR" dirty="0" err="1"/>
                        <a:t>version</a:t>
                      </a:r>
                      <a:r>
                        <a:rPr lang="pt-BR" dirty="0"/>
                        <a:t>: </a:t>
                      </a:r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7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data: </a:t>
                      </a:r>
                      <a:r>
                        <a:rPr lang="pt-BR" dirty="0" err="1"/>
                        <a:t>jsonb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3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type</a:t>
                      </a:r>
                      <a:r>
                        <a:rPr lang="pt-BR" dirty="0"/>
                        <a:t>: </a:t>
                      </a:r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2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timestamp</a:t>
                      </a:r>
                      <a:r>
                        <a:rPr lang="pt-BR" dirty="0"/>
                        <a:t>: </a:t>
                      </a:r>
                      <a:r>
                        <a:rPr lang="pt-BR" dirty="0" err="1"/>
                        <a:t>timestamp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4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tentant_id</a:t>
                      </a:r>
                      <a:r>
                        <a:rPr lang="pt-BR" dirty="0"/>
                        <a:t>: </a:t>
                      </a:r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mt_dotnet_type</a:t>
                      </a:r>
                      <a:r>
                        <a:rPr lang="pt-BR" dirty="0"/>
                        <a:t>: </a:t>
                      </a:r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7371"/>
                  </a:ext>
                </a:extLst>
              </a:tr>
            </a:tbl>
          </a:graphicData>
        </a:graphic>
      </p:graphicFrame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AA639B4-C445-4A2A-8FE1-02F91D328CB7}"/>
              </a:ext>
            </a:extLst>
          </p:cNvPr>
          <p:cNvSpPr/>
          <p:nvPr/>
        </p:nvSpPr>
        <p:spPr>
          <a:xfrm>
            <a:off x="3755102" y="3709824"/>
            <a:ext cx="870259" cy="206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C87AC2-27A4-462F-8943-8BEF3487F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153211"/>
            <a:ext cx="3480594" cy="11132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63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31"/>
    </mc:Choice>
    <mc:Fallback xmlns="">
      <p:transition spd="slow" advTm="4483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08ACF58-FD75-45A0-90E5-37EFB5F33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88791"/>
              </p:ext>
            </p:extLst>
          </p:nvPr>
        </p:nvGraphicFramePr>
        <p:xfrm>
          <a:off x="539552" y="1941389"/>
          <a:ext cx="3420380" cy="2936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915332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Eventos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37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PlugActivated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962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PlugDeativated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93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PlugRenamed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04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PlugTurnedOn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76348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pt-BR" dirty="0" err="1"/>
                        <a:t>PlugTurnedOn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9381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pt-BR" dirty="0" err="1"/>
                        <a:t>OperationScheduled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3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ConsumptionReadingReceived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43156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40F85902-E092-478D-A98E-95537A714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880" y="1461889"/>
            <a:ext cx="3341481" cy="40553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Chave Direita 5">
            <a:extLst>
              <a:ext uri="{FF2B5EF4-FFF2-40B4-BE49-F238E27FC236}">
                <a16:creationId xmlns:a16="http://schemas.microsoft.com/office/drawing/2014/main" id="{7E4D8CAA-165F-479B-BF42-F0CB3700C0A1}"/>
              </a:ext>
            </a:extLst>
          </p:cNvPr>
          <p:cNvSpPr/>
          <p:nvPr/>
        </p:nvSpPr>
        <p:spPr>
          <a:xfrm>
            <a:off x="4121950" y="1797373"/>
            <a:ext cx="720080" cy="338437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53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31"/>
    </mc:Choice>
    <mc:Fallback xmlns="">
      <p:transition spd="slow" advTm="4483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Materializadas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08ACF58-FD75-45A0-90E5-37EFB5F33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83479"/>
              </p:ext>
            </p:extLst>
          </p:nvPr>
        </p:nvGraphicFramePr>
        <p:xfrm>
          <a:off x="496096" y="2140064"/>
          <a:ext cx="3096344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915332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mt_doc_plug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3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id: uuid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7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data: </a:t>
                      </a:r>
                      <a:r>
                        <a:rPr lang="pt-BR" dirty="0" err="1"/>
                        <a:t>jsonb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2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mt_last_modified</a:t>
                      </a:r>
                      <a:r>
                        <a:rPr lang="pt-BR" dirty="0"/>
                        <a:t>: </a:t>
                      </a:r>
                      <a:r>
                        <a:rPr lang="pt-BR" dirty="0" err="1"/>
                        <a:t>timestamp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4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mt_version</a:t>
                      </a:r>
                      <a:r>
                        <a:rPr lang="pt-BR" dirty="0"/>
                        <a:t>: uuid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mt_dotnet_type</a:t>
                      </a:r>
                      <a:r>
                        <a:rPr lang="pt-BR" dirty="0"/>
                        <a:t>: </a:t>
                      </a:r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7371"/>
                  </a:ext>
                </a:extLst>
              </a:tr>
            </a:tbl>
          </a:graphicData>
        </a:graphic>
      </p:graphicFrame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AA639B4-C445-4A2A-8FE1-02F91D328CB7}"/>
              </a:ext>
            </a:extLst>
          </p:cNvPr>
          <p:cNvSpPr/>
          <p:nvPr/>
        </p:nvSpPr>
        <p:spPr>
          <a:xfrm>
            <a:off x="3701741" y="3013288"/>
            <a:ext cx="870259" cy="206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0B21B1F-0F72-4E8A-A425-5E13B9DF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30" y="2487520"/>
            <a:ext cx="3878236" cy="12241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21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31"/>
    </mc:Choice>
    <mc:Fallback xmlns="">
      <p:transition spd="slow" advTm="4483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 de Consumo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B2866E-9B5A-43EC-B5AF-6273DEAC9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07" y="1387829"/>
            <a:ext cx="5256584" cy="19953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AFC0DAC-1659-4841-94FA-B0C6F0918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07" y="3692085"/>
            <a:ext cx="3786983" cy="26892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01BB4FE6-15DD-4777-B061-8CCE03D77B06}"/>
              </a:ext>
            </a:extLst>
          </p:cNvPr>
          <p:cNvSpPr/>
          <p:nvPr/>
        </p:nvSpPr>
        <p:spPr>
          <a:xfrm>
            <a:off x="4504595" y="3419189"/>
            <a:ext cx="144016" cy="236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08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46"/>
    </mc:Choice>
    <mc:Fallback xmlns="">
      <p:transition spd="slow" advTm="2364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BE0F07-1F98-4CC5-8903-6DBFC48B8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06" y="1700808"/>
            <a:ext cx="3932787" cy="47273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76"/>
    </mc:Choice>
    <mc:Fallback xmlns="">
      <p:transition spd="slow" advTm="6057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Operacionalidade da Implementação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C8092F-20C1-4C89-8A52-3E1AF2C94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7293353" cy="47525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727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58"/>
    </mc:Choice>
    <mc:Fallback xmlns="">
      <p:transition spd="slow" advTm="6665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Operacionalidade da Implementação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8CCF93-2A69-4F6C-AFE9-4354ABBC8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5472608" cy="44843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8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58"/>
    </mc:Choice>
    <mc:Fallback xmlns="">
      <p:transition spd="slow" advTm="6665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DAAC9D3-2F90-4401-AD24-21F8BB6E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942240"/>
              </p:ext>
            </p:extLst>
          </p:nvPr>
        </p:nvGraphicFramePr>
        <p:xfrm>
          <a:off x="395536" y="1328256"/>
          <a:ext cx="8352927" cy="46565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74817">
                  <a:extLst>
                    <a:ext uri="{9D8B030D-6E8A-4147-A177-3AD203B41FA5}">
                      <a16:colId xmlns:a16="http://schemas.microsoft.com/office/drawing/2014/main" val="3353049175"/>
                    </a:ext>
                  </a:extLst>
                </a:gridCol>
                <a:gridCol w="1252321">
                  <a:extLst>
                    <a:ext uri="{9D8B030D-6E8A-4147-A177-3AD203B41FA5}">
                      <a16:colId xmlns:a16="http://schemas.microsoft.com/office/drawing/2014/main" val="2674011355"/>
                    </a:ext>
                  </a:extLst>
                </a:gridCol>
                <a:gridCol w="1523451">
                  <a:extLst>
                    <a:ext uri="{9D8B030D-6E8A-4147-A177-3AD203B41FA5}">
                      <a16:colId xmlns:a16="http://schemas.microsoft.com/office/drawing/2014/main" val="2472736788"/>
                    </a:ext>
                  </a:extLst>
                </a:gridCol>
                <a:gridCol w="1601169">
                  <a:extLst>
                    <a:ext uri="{9D8B030D-6E8A-4147-A177-3AD203B41FA5}">
                      <a16:colId xmlns:a16="http://schemas.microsoft.com/office/drawing/2014/main" val="4245002779"/>
                    </a:ext>
                  </a:extLst>
                </a:gridCol>
                <a:gridCol w="1601169">
                  <a:extLst>
                    <a:ext uri="{9D8B030D-6E8A-4147-A177-3AD203B41FA5}">
                      <a16:colId xmlns:a16="http://schemas.microsoft.com/office/drawing/2014/main" val="4148949546"/>
                    </a:ext>
                  </a:extLst>
                </a:gridCol>
              </a:tblGrid>
              <a:tr h="32114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Características mais relevantes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47700" algn="l"/>
                          <a:tab pos="1657350" algn="ctr"/>
                        </a:tabLst>
                      </a:pPr>
                      <a:r>
                        <a:rPr lang="pt-BR" sz="1800" dirty="0">
                          <a:effectLst/>
                        </a:rPr>
                        <a:t>Trabalhos correlatos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Maas (2017)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7310388"/>
                  </a:ext>
                </a:extLst>
              </a:tr>
              <a:tr h="4817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</a:rPr>
                        <a:t>Sonoff</a:t>
                      </a:r>
                      <a:r>
                        <a:rPr lang="pt-BR" sz="1400" dirty="0">
                          <a:effectLst/>
                        </a:rPr>
                        <a:t> POW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TP-Link HS110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Waka (2015)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Plugue Inteligente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4304570"/>
                  </a:ext>
                </a:extLst>
              </a:tr>
              <a:tr h="6422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Portal cativo para informar credenciais de rede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Sim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Sim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Não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Não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2528765"/>
                  </a:ext>
                </a:extLst>
              </a:tr>
              <a:tr h="3211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Interface de usuário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</a:rPr>
                        <a:t>Android</a:t>
                      </a:r>
                      <a:r>
                        <a:rPr lang="pt-BR" sz="1400" dirty="0">
                          <a:effectLst/>
                        </a:rPr>
                        <a:t>/iOS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Android/iOS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Navegador Web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Navegador Web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6692100"/>
                  </a:ext>
                </a:extLst>
              </a:tr>
              <a:tr h="3211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Histórico de consumo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Sim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Não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Sim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Sim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2477273"/>
                  </a:ext>
                </a:extLst>
              </a:tr>
              <a:tr h="3211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Permite agendamento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Sim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Sim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Não 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Sim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0757185"/>
                  </a:ext>
                </a:extLst>
              </a:tr>
              <a:tr h="6422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Histórico de atividades do plugue/tomada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Sim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Sim 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Não 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Sim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0638471"/>
                  </a:ext>
                </a:extLst>
              </a:tr>
              <a:tr h="3211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Desenho intrusivo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Sim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Não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Não 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Não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2835022"/>
                  </a:ext>
                </a:extLst>
              </a:tr>
              <a:tr h="6422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Aplicação controla múltiplos dispositivos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Sim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Sim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Não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Sim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82502"/>
                  </a:ext>
                </a:extLst>
              </a:tr>
              <a:tr h="6422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Custo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US$ 10,50 (R$35,00)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US$ 39,99 (R$ 133,00)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R$ 443,90 (protótipo)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R$ 148,39 (protótipo)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72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969"/>
    </mc:Choice>
    <mc:Fallback xmlns="">
      <p:transition spd="slow" advTm="13196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A2C98D-F3CB-4C91-95C6-7356A81E4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sz="2200" dirty="0"/>
              <a:t>Um dos objetivos específicos foi atendido parcialmente, com o portal WEB substituindo o aplicativo móvel previsto;</a:t>
            </a:r>
            <a:br>
              <a:rPr lang="pt-BR" sz="2200" dirty="0"/>
            </a:br>
            <a:endParaRPr lang="pt-BR" sz="2200" dirty="0"/>
          </a:p>
          <a:p>
            <a:r>
              <a:rPr lang="pt-BR" sz="2200" dirty="0"/>
              <a:t>O requisito RNF1 não foi atendido;</a:t>
            </a:r>
            <a:br>
              <a:rPr lang="pt-BR" sz="2200" dirty="0"/>
            </a:br>
            <a:endParaRPr lang="pt-BR" sz="2200" dirty="0"/>
          </a:p>
          <a:p>
            <a:r>
              <a:rPr lang="pt-BR" sz="2200" dirty="0"/>
              <a:t>O protótipo apresentou diferencias em relação aos correlatos, como históricos de consumo e de atividade, além de um desenho não-intrusivo;</a:t>
            </a:r>
            <a:br>
              <a:rPr lang="pt-BR" sz="2200" dirty="0"/>
            </a:br>
            <a:endParaRPr lang="pt-BR" sz="2200" dirty="0"/>
          </a:p>
          <a:p>
            <a:r>
              <a:rPr lang="pt-BR" sz="2200" dirty="0"/>
              <a:t>O uso do padrão </a:t>
            </a:r>
            <a:r>
              <a:rPr lang="pt-BR" sz="2200" i="1" dirty="0" err="1"/>
              <a:t>Event</a:t>
            </a:r>
            <a:r>
              <a:rPr lang="pt-BR" sz="2200" i="1" dirty="0"/>
              <a:t> </a:t>
            </a:r>
            <a:r>
              <a:rPr lang="pt-BR" sz="2200" i="1" dirty="0" err="1"/>
              <a:t>Sourcing</a:t>
            </a:r>
            <a:r>
              <a:rPr lang="pt-BR" sz="2200" i="1" dirty="0"/>
              <a:t> </a:t>
            </a:r>
            <a:r>
              <a:rPr lang="pt-BR" sz="2200" dirty="0"/>
              <a:t>e da biblioteca </a:t>
            </a:r>
            <a:r>
              <a:rPr lang="pt-BR" sz="2200" dirty="0" err="1"/>
              <a:t>Marten</a:t>
            </a:r>
            <a:r>
              <a:rPr lang="pt-BR" sz="2200" dirty="0"/>
              <a:t> simplificaram o processo de desenvolvimento.</a:t>
            </a:r>
          </a:p>
          <a:p>
            <a:endParaRPr lang="pt-BR" sz="1800" i="1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2"/>
    </mc:Choice>
    <mc:Fallback xmlns="">
      <p:transition spd="slow" advTm="18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340B67-E57A-48E3-8CB8-3C096E8EB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91369"/>
            <a:ext cx="4404742" cy="33035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C2D3C8-C976-407C-9870-49813E682BA7}"/>
              </a:ext>
            </a:extLst>
          </p:cNvPr>
          <p:cNvSpPr txBox="1"/>
          <p:nvPr/>
        </p:nvSpPr>
        <p:spPr>
          <a:xfrm>
            <a:off x="395536" y="1912872"/>
            <a:ext cx="3506088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Desperdício de 53TWh em 2015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C12A5D-6C14-46E2-8394-91319DBC5C15}"/>
              </a:ext>
            </a:extLst>
          </p:cNvPr>
          <p:cNvSpPr txBox="1"/>
          <p:nvPr/>
        </p:nvSpPr>
        <p:spPr>
          <a:xfrm>
            <a:off x="380283" y="2505133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 novas usinas hidrelétricas na Bacia </a:t>
            </a:r>
          </a:p>
          <a:p>
            <a:r>
              <a:rPr lang="pt-BR" dirty="0"/>
              <a:t>do Rio Tapajós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E031510-3D35-4CFC-8F9F-16BD33D38F04}"/>
              </a:ext>
            </a:extLst>
          </p:cNvPr>
          <p:cNvSpPr txBox="1"/>
          <p:nvPr/>
        </p:nvSpPr>
        <p:spPr>
          <a:xfrm>
            <a:off x="373378" y="3318139"/>
            <a:ext cx="3249608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Consumo residencial de 9,6%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48"/>
    </mc:Choice>
    <mc:Fallback xmlns="">
      <p:transition spd="slow" advTm="7584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200" dirty="0"/>
              <a:t>Sugestões de continuidade -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Adicionar um portal cativo para informar credenciais de rede;</a:t>
            </a:r>
            <a:br>
              <a:rPr lang="pt-BR" sz="2200" dirty="0"/>
            </a:br>
            <a:endParaRPr lang="pt-BR" sz="2200" dirty="0"/>
          </a:p>
          <a:p>
            <a:r>
              <a:rPr lang="pt-BR" sz="2200" dirty="0"/>
              <a:t>Empregar técnicas de aprendizado de máquina, permitindo ao plugue adaptar-se à rotina do usuário; </a:t>
            </a:r>
            <a:br>
              <a:rPr lang="pt-BR" sz="2200" dirty="0"/>
            </a:br>
            <a:endParaRPr lang="pt-BR" sz="2200" dirty="0"/>
          </a:p>
          <a:p>
            <a:r>
              <a:rPr lang="pt-BR" sz="2200" dirty="0"/>
              <a:t>Acrescentar novas formas de agendamento;</a:t>
            </a:r>
            <a:br>
              <a:rPr lang="pt-BR" sz="2200" dirty="0"/>
            </a:br>
            <a:endParaRPr lang="pt-BR" sz="2200" dirty="0"/>
          </a:p>
          <a:p>
            <a:r>
              <a:rPr lang="pt-BR" sz="2200" dirty="0"/>
              <a:t>Persistir os agendamentos na EPROM do ESP8266;</a:t>
            </a:r>
            <a:br>
              <a:rPr lang="pt-BR" sz="2200" dirty="0"/>
            </a:br>
            <a:endParaRPr lang="pt-BR" sz="2200" dirty="0"/>
          </a:p>
          <a:p>
            <a:r>
              <a:rPr lang="pt-BR" sz="2200" dirty="0"/>
              <a:t>Reimplementar a interface de usuário para dispositivos móveis, como um </a:t>
            </a:r>
            <a:r>
              <a:rPr lang="pt-BR" sz="2200" dirty="0" err="1"/>
              <a:t>Progressive</a:t>
            </a:r>
            <a:r>
              <a:rPr lang="pt-BR" sz="2200" dirty="0"/>
              <a:t> Web </a:t>
            </a:r>
            <a:r>
              <a:rPr lang="pt-BR" sz="2200" dirty="0" err="1"/>
              <a:t>App</a:t>
            </a:r>
            <a:r>
              <a:rPr lang="pt-BR" sz="2200" dirty="0"/>
              <a:t> ou aplicativo nativo.</a:t>
            </a:r>
            <a:br>
              <a:rPr lang="pt-BR" sz="2200" dirty="0"/>
            </a:br>
            <a:endParaRPr lang="pt-BR" sz="1800" i="1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9605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234"/>
    </mc:Choice>
    <mc:Fallback xmlns="">
      <p:transition spd="slow" advTm="157234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200" dirty="0"/>
              <a:t>Sugestões de continuidade - 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Reduzir o consumo do plugue, implementado estratégias de hibernação do ESP8266;</a:t>
            </a:r>
            <a:br>
              <a:rPr lang="pt-BR" sz="2200" dirty="0"/>
            </a:br>
            <a:endParaRPr lang="pt-BR" sz="2200" dirty="0"/>
          </a:p>
          <a:p>
            <a:r>
              <a:rPr lang="pt-BR" sz="2200" dirty="0"/>
              <a:t>Utilizar a variante do ACS712 que trabalha na faixa de -20A a 20A;</a:t>
            </a:r>
            <a:br>
              <a:rPr lang="pt-BR" sz="2200" dirty="0"/>
            </a:br>
            <a:endParaRPr lang="pt-BR" sz="2200" dirty="0"/>
          </a:p>
          <a:p>
            <a:r>
              <a:rPr lang="pt-BR" sz="2200" dirty="0"/>
              <a:t>Utilizar um sensor de tensão, visando melhorar a acuracidade do cálculo de potência.</a:t>
            </a:r>
            <a:br>
              <a:rPr lang="pt-BR" sz="2200" dirty="0"/>
            </a:br>
            <a:endParaRPr lang="pt-BR" sz="2200" dirty="0"/>
          </a:p>
          <a:p>
            <a:endParaRPr lang="pt-BR" sz="1800" i="1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6048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234"/>
    </mc:Choice>
    <mc:Fallback xmlns="">
      <p:transition spd="slow" advTm="157234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200" dirty="0"/>
              <a:t>Sugestões de continuidade - III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Criar um HUB para centralizar o controle de múltiplos plugues;</a:t>
            </a:r>
            <a:br>
              <a:rPr lang="pt-BR" sz="2200" dirty="0"/>
            </a:br>
            <a:endParaRPr lang="pt-BR" sz="2200" dirty="0"/>
          </a:p>
          <a:p>
            <a:r>
              <a:rPr lang="pt-BR" sz="2200" dirty="0"/>
              <a:t>Implementar recursos de segurança na comunicação com o </a:t>
            </a:r>
            <a:r>
              <a:rPr lang="pt-BR" sz="2200" i="1" dirty="0" err="1"/>
              <a:t>broker</a:t>
            </a:r>
            <a:r>
              <a:rPr lang="pt-BR" sz="2200" dirty="0"/>
              <a:t> MQTT;</a:t>
            </a:r>
            <a:br>
              <a:rPr lang="pt-BR" sz="2200" dirty="0"/>
            </a:br>
            <a:endParaRPr lang="pt-BR" sz="2200" dirty="0"/>
          </a:p>
          <a:p>
            <a:r>
              <a:rPr lang="pt-BR" sz="2200" dirty="0"/>
              <a:t>Implementar uma interface de </a:t>
            </a:r>
            <a:r>
              <a:rPr lang="pt-BR" sz="2200" dirty="0" err="1"/>
              <a:t>harware</a:t>
            </a:r>
            <a:r>
              <a:rPr lang="pt-BR" sz="2200" dirty="0"/>
              <a:t> para conectar módulos de sensores ao plugue, de modo que possam conferir novos comportamentos condicionados por dados sensoriais.</a:t>
            </a:r>
            <a:endParaRPr lang="pt-BR" sz="18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2341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234"/>
    </mc:Choice>
    <mc:Fallback xmlns="">
      <p:transition spd="slow" advTm="157234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6EE1793-4394-49C3-8ABC-57BB9608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39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234"/>
    </mc:Choice>
    <mc:Fallback xmlns="">
      <p:transition spd="slow" advTm="15723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340733-0CF2-44E0-B439-D53B476463AF}"/>
              </a:ext>
            </a:extLst>
          </p:cNvPr>
          <p:cNvSpPr txBox="1"/>
          <p:nvPr/>
        </p:nvSpPr>
        <p:spPr>
          <a:xfrm>
            <a:off x="595901" y="2459504"/>
            <a:ext cx="7972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Desenvolver um plugue para tomada elétrica que possa, através do emprego de sensores e atuadores, ser controlado remotamente e que permita o monitoramento do consumo elétrico dos equipamentos conectados.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524"/>
    </mc:Choice>
    <mc:Fallback xmlns="">
      <p:transition spd="slow" advTm="645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78D3C6-3C57-4151-BF11-B2ED3273BFBA}"/>
              </a:ext>
            </a:extLst>
          </p:cNvPr>
          <p:cNvSpPr txBox="1"/>
          <p:nvPr/>
        </p:nvSpPr>
        <p:spPr>
          <a:xfrm>
            <a:off x="513892" y="2274838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Desenvolver um protótipo de plugue para tomada elétrica controlado remotamente;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Permitir ativar e desativar, via aplicativo móvel, o fornecimento de energia elétrica para os aparelhos conectados ao plugue;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Disponibilizar em um aplicativo móvel relatórios do consumo de energia elétrica dos aparelhos conectados ao plugue.</a:t>
            </a:r>
          </a:p>
        </p:txBody>
      </p:sp>
    </p:spTree>
    <p:extLst>
      <p:ext uri="{BB962C8B-B14F-4D97-AF65-F5344CB8AC3E}">
        <p14:creationId xmlns:p14="http://schemas.microsoft.com/office/powerpoint/2010/main" val="12921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524"/>
    </mc:Choice>
    <mc:Fallback xmlns="">
      <p:transition spd="slow" advTm="6452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Internet das Coisas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372226-C28F-4F8C-A495-D9BBF3F4B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34544"/>
            <a:ext cx="2190777" cy="22683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552316C-9F7E-49C6-BD50-ADB5D7ED0FAE}"/>
              </a:ext>
            </a:extLst>
          </p:cNvPr>
          <p:cNvSpPr txBox="1"/>
          <p:nvPr/>
        </p:nvSpPr>
        <p:spPr>
          <a:xfrm>
            <a:off x="1431618" y="166521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MQTT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E47EC8A-2F80-4AD6-BDB6-EEB8EABA2C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034544"/>
            <a:ext cx="4383946" cy="22757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15DE613-6436-4DB5-85AB-AE8A4107DA68}"/>
              </a:ext>
            </a:extLst>
          </p:cNvPr>
          <p:cNvSpPr txBox="1"/>
          <p:nvPr/>
        </p:nvSpPr>
        <p:spPr>
          <a:xfrm>
            <a:off x="5578187" y="166521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623"/>
    </mc:Choice>
    <mc:Fallback xmlns="">
      <p:transition spd="slow" advTm="756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21130-32C9-4953-A883-545253B4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NodeMCU</a:t>
            </a:r>
            <a:r>
              <a:rPr lang="pt-BR" dirty="0"/>
              <a:t> – ESP8266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21C9DC-DB73-4318-A754-440885E2C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33" y="2062632"/>
            <a:ext cx="3108839" cy="27327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B9C3055-E0A8-4BEC-84A6-C06B481CE8FD}"/>
              </a:ext>
            </a:extLst>
          </p:cNvPr>
          <p:cNvSpPr txBox="1"/>
          <p:nvPr/>
        </p:nvSpPr>
        <p:spPr>
          <a:xfrm>
            <a:off x="5436096" y="2690336"/>
            <a:ext cx="3108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16 </a:t>
            </a:r>
            <a:r>
              <a:rPr lang="pt-BR" dirty="0" err="1"/>
              <a:t>GPIOs</a:t>
            </a:r>
            <a:endParaRPr lang="pt-BR" dirty="0"/>
          </a:p>
          <a:p>
            <a:r>
              <a:rPr lang="pt-BR" dirty="0"/>
              <a:t>1 ADC</a:t>
            </a:r>
          </a:p>
          <a:p>
            <a:r>
              <a:rPr lang="pt-BR" dirty="0"/>
              <a:t>32bit 80Mhz</a:t>
            </a:r>
          </a:p>
          <a:p>
            <a:r>
              <a:rPr lang="pt-BR" dirty="0"/>
              <a:t>Wi-Fi</a:t>
            </a:r>
          </a:p>
          <a:p>
            <a:r>
              <a:rPr lang="pt-BR" dirty="0"/>
              <a:t>Baixo custo</a:t>
            </a:r>
          </a:p>
        </p:txBody>
      </p:sp>
    </p:spTree>
    <p:extLst>
      <p:ext uri="{BB962C8B-B14F-4D97-AF65-F5344CB8AC3E}">
        <p14:creationId xmlns:p14="http://schemas.microsoft.com/office/powerpoint/2010/main" val="74515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37"/>
    </mc:Choice>
    <mc:Fallback xmlns="">
      <p:transition spd="slow" advTm="5643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21130-32C9-4953-A883-545253B4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Sourcing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689B3A-E68E-47F0-8425-6230547D0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45" y="1312590"/>
            <a:ext cx="7045597" cy="448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36"/>
    </mc:Choice>
    <mc:Fallback xmlns="">
      <p:transition spd="slow" advTm="3853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E979E2-B4E0-4753-9632-B13010FA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19103"/>
            <a:ext cx="3534268" cy="28197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67E39CA-6221-4A61-8AE3-562F21DC93D4}"/>
              </a:ext>
            </a:extLst>
          </p:cNvPr>
          <p:cNvSpPr txBox="1"/>
          <p:nvPr/>
        </p:nvSpPr>
        <p:spPr>
          <a:xfrm>
            <a:off x="5292080" y="2780928"/>
            <a:ext cx="2922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 equipamentos;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Mede consumo;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Baixo custo;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Invasivo.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198A10-9086-4D54-9CDD-982D718FD454}"/>
              </a:ext>
            </a:extLst>
          </p:cNvPr>
          <p:cNvSpPr txBox="1"/>
          <p:nvPr/>
        </p:nvSpPr>
        <p:spPr>
          <a:xfrm>
            <a:off x="2583347" y="1649771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Sonoff</a:t>
            </a:r>
            <a:r>
              <a:rPr lang="pt-BR" dirty="0"/>
              <a:t> POW</a:t>
            </a: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9"/>
    </mc:Choice>
    <mc:Fallback xmlns="">
      <p:transition spd="slow" advTm="2379"/>
    </mc:Fallback>
  </mc:AlternateContent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770</Words>
  <Application>Microsoft Office PowerPoint</Application>
  <PresentationFormat>Apresentação na tela (4:3)</PresentationFormat>
  <Paragraphs>228</Paragraphs>
  <Slides>33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Design padrão</vt:lpstr>
      <vt:lpstr>Protótipo de plugue para tomada elétrica controlado remotamente</vt:lpstr>
      <vt:lpstr>Roteiro</vt:lpstr>
      <vt:lpstr>Introdução</vt:lpstr>
      <vt:lpstr>Objetivo Geral</vt:lpstr>
      <vt:lpstr>Objetivos Específicos</vt:lpstr>
      <vt:lpstr>Internet das Coisas</vt:lpstr>
      <vt:lpstr>NodeMCU – ESP8266</vt:lpstr>
      <vt:lpstr>Event Sourcing</vt:lpstr>
      <vt:lpstr>Trabalhos Correlatos</vt:lpstr>
      <vt:lpstr>Trabalhos Correlatos</vt:lpstr>
      <vt:lpstr>Trabalhos Correlatos</vt:lpstr>
      <vt:lpstr>Requisitos funcionais</vt:lpstr>
      <vt:lpstr>Requisitos não-funcionais</vt:lpstr>
      <vt:lpstr>Casos de Uso</vt:lpstr>
      <vt:lpstr>Arquitetura</vt:lpstr>
      <vt:lpstr>Protótipo do Hardware</vt:lpstr>
      <vt:lpstr>Hardware</vt:lpstr>
      <vt:lpstr>Sensor de corrente</vt:lpstr>
      <vt:lpstr>Ferramentas utilizadas</vt:lpstr>
      <vt:lpstr>Estrutura das mensagens MQTT</vt:lpstr>
      <vt:lpstr>Tabela de Eventos</vt:lpstr>
      <vt:lpstr>Eventos</vt:lpstr>
      <vt:lpstr>Visões Materializadas</vt:lpstr>
      <vt:lpstr>Relatório de Consumo</vt:lpstr>
      <vt:lpstr>Operacionalidade da Implementação</vt:lpstr>
      <vt:lpstr>Operacionalidade da Implementação</vt:lpstr>
      <vt:lpstr>Operacionalidade da Implementação</vt:lpstr>
      <vt:lpstr>Resultados e Discussões</vt:lpstr>
      <vt:lpstr>Conclusões</vt:lpstr>
      <vt:lpstr>Sugestões de continuidade - I</vt:lpstr>
      <vt:lpstr>Sugestões de continuidade - II</vt:lpstr>
      <vt:lpstr>Sugestões de continuidade - III</vt:lpstr>
      <vt:lpstr>Demonstração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Dyego Maas</cp:lastModifiedBy>
  <cp:revision>191</cp:revision>
  <dcterms:created xsi:type="dcterms:W3CDTF">2012-05-08T00:10:24Z</dcterms:created>
  <dcterms:modified xsi:type="dcterms:W3CDTF">2017-12-11T00:24:24Z</dcterms:modified>
</cp:coreProperties>
</file>