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5143500" type="screen16x9"/>
  <p:notesSz cx="6858000" cy="9144000"/>
  <p:embeddedFontLst>
    <p:embeddedFont>
      <p:font typeface="Average" panose="020B0604020202020204" charset="0"/>
      <p:regular r:id="rId39"/>
    </p:embeddedFont>
    <p:embeddedFont>
      <p:font typeface="Caveat" panose="020B0604020202020204" charset="0"/>
      <p:regular r:id="rId40"/>
      <p:bold r:id="rId41"/>
    </p:embeddedFont>
    <p:embeddedFont>
      <p:font typeface="Oswald" panose="020B0604020202020204" charset="0"/>
      <p:regular r:id="rId42"/>
      <p:bold r:id="rId43"/>
    </p:embeddedFont>
    <p:embeddedFont>
      <p:font typeface="Roboto" panose="020B060402020202020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45D049-B9B9-40F8-A6E5-AA7A175E966E}">
  <a:tblStyle styleId="{5C45D049-B9B9-40F8-A6E5-AA7A175E966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720" y="5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9yG1c9Crnbk"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eb.eecs.umich.edu/~weimerw/481/readings/mutation-testing.pdf"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pt.wikipedia.org/wiki/Teste_de_muta%C3%A7%C3%A3o#cite_note-DLS1978-1"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pt.wikipedia.org/wiki/Teste_de_muta%C3%A7%C3%A3o#cite_note-DLS1978-1"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pt.wikipedia.org/wiki/Teste_de_muta%C3%A7%C3%A3o#cite_note-DLS1978-1"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pitest.org" TargetMode="External"/><Relationship Id="rId7" Type="http://schemas.openxmlformats.org/officeDocument/2006/relationships/hyperlink" Target="https://infection.github.io" TargetMode="External"/><Relationship Id="rId2" Type="http://schemas.openxmlformats.org/officeDocument/2006/relationships/slide" Target="../slides/slide28.xml"/><Relationship Id="rId1" Type="http://schemas.openxmlformats.org/officeDocument/2006/relationships/notesMaster" Target="../notesMasters/notesMaster1.xml"/><Relationship Id="rId6" Type="http://schemas.openxmlformats.org/officeDocument/2006/relationships/hyperlink" Target="https://github.com/sixty-north/cosmic-ray" TargetMode="External"/><Relationship Id="rId5" Type="http://schemas.openxmlformats.org/officeDocument/2006/relationships/hyperlink" Target="https://mutmut.readthedocs.io/en/latest/" TargetMode="External"/><Relationship Id="rId4" Type="http://schemas.openxmlformats.org/officeDocument/2006/relationships/hyperlink" Target="https://stryker-mutator.io"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lambdatest.com/blog/code-coverage-vs-test-coverage/"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Blindando rotinas críticas com testes eficazes. Nesta talk vamos entender por que apenas alcançar um grande percentual de cobertura por testes não garante qualidade. Veremos como os testes de mutação podem nos ajudar, identificando quais cenários estão faltando nas nossas suítes de testes.</a:t>
            </a:r>
            <a:endParaRPr/>
          </a:p>
          <a:p>
            <a:pPr marL="0" lvl="0" indent="0" algn="l" rtl="0">
              <a:spcBef>
                <a:spcPts val="0"/>
              </a:spcBef>
              <a:spcAft>
                <a:spcPts val="0"/>
              </a:spcAft>
              <a:buNone/>
            </a:pPr>
            <a:endParaRPr/>
          </a:p>
          <a:p>
            <a:pPr marL="0" lvl="0" indent="0" algn="l" rtl="0">
              <a:spcBef>
                <a:spcPts val="0"/>
              </a:spcBef>
              <a:spcAft>
                <a:spcPts val="0"/>
              </a:spcAft>
              <a:buNone/>
            </a:pPr>
            <a:r>
              <a:rPr lang="pt-BR"/>
              <a:t>Referências:</a:t>
            </a:r>
            <a:endParaRPr/>
          </a:p>
          <a:p>
            <a:pPr marL="0" lvl="0" indent="0" algn="l" rtl="0">
              <a:spcBef>
                <a:spcPts val="0"/>
              </a:spcBef>
              <a:spcAft>
                <a:spcPts val="0"/>
              </a:spcAft>
              <a:buNone/>
            </a:pPr>
            <a:r>
              <a:rPr lang="pt-BR" u="sng">
                <a:solidFill>
                  <a:schemeClr val="hlink"/>
                </a:solidFill>
                <a:hlinkClick r:id="rId3"/>
              </a:rPr>
              <a:t>https://www.youtube.com/watch?v=9yG1c9Crnbk</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2ac4bffdb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2ac4bffdb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Dá pra atingir 100% de cobertura sem fazer um assert!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1c98f2602f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1c98f2602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Dá pra atingir 100% de cobertura sem fazer um assert!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6fda36c461_0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6fda36c461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i="1"/>
              <a:t>Convidar o público para participar, </a:t>
            </a:r>
            <a:r>
              <a:rPr lang="pt-BR" b="1" i="1"/>
              <a:t>perguntando quem conhece esta [máxima] frase</a:t>
            </a:r>
            <a:r>
              <a:rPr lang="pt-BR" i="1"/>
              <a:t>.</a:t>
            </a:r>
            <a:endParaRPr i="1"/>
          </a:p>
          <a:p>
            <a:pPr marL="0" lvl="0" indent="0" algn="l" rtl="0">
              <a:spcBef>
                <a:spcPts val="0"/>
              </a:spcBef>
              <a:spcAft>
                <a:spcPts val="0"/>
              </a:spcAft>
              <a:buNone/>
            </a:pPr>
            <a:r>
              <a:rPr lang="pt-BR"/>
              <a:t>“Esta máxima foi cunhada por Juvenal, filósofo e poeta romano do século I. Ele escrevia sátiras.”</a:t>
            </a:r>
            <a:endParaRPr/>
          </a:p>
          <a:p>
            <a:pPr marL="0" lvl="0" indent="0" algn="l" rtl="0">
              <a:spcBef>
                <a:spcPts val="0"/>
              </a:spcBef>
              <a:spcAft>
                <a:spcPts val="0"/>
              </a:spcAft>
              <a:buNone/>
            </a:pPr>
            <a:endParaRPr/>
          </a:p>
          <a:p>
            <a:pPr marL="0" lvl="0" indent="0" algn="l" rtl="0">
              <a:spcBef>
                <a:spcPts val="0"/>
              </a:spcBef>
              <a:spcAft>
                <a:spcPts val="0"/>
              </a:spcAft>
              <a:buNone/>
            </a:pPr>
            <a:r>
              <a:rPr lang="pt-BR"/>
              <a:t>Usar como gatilho para o próximo slide: “quem testa a qualidade dos nossos testes”.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6fda36c461_0_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6fda36c461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História da pesquisa sobre mutation testing:</a:t>
            </a:r>
            <a:endParaRPr/>
          </a:p>
          <a:p>
            <a:pPr marL="0" lvl="0" indent="0" algn="l" rtl="0">
              <a:spcBef>
                <a:spcPts val="0"/>
              </a:spcBef>
              <a:spcAft>
                <a:spcPts val="0"/>
              </a:spcAft>
              <a:buNone/>
            </a:pPr>
            <a:r>
              <a:rPr lang="pt-BR" u="sng">
                <a:solidFill>
                  <a:schemeClr val="hlink"/>
                </a:solidFill>
                <a:hlinkClick r:id="rId3"/>
              </a:rPr>
              <a:t>https://web.eecs.umich.edu/~weimerw/481/readings/mutation-testing.pdf</a:t>
            </a:r>
            <a:endParaRPr/>
          </a:p>
          <a:p>
            <a:pPr marL="0" lvl="0" indent="0" algn="l" rtl="0">
              <a:spcBef>
                <a:spcPts val="0"/>
              </a:spcBef>
              <a:spcAft>
                <a:spcPts val="0"/>
              </a:spcAft>
              <a:buNone/>
            </a:pPr>
            <a:endParaRPr/>
          </a:p>
          <a:p>
            <a:pPr marL="0" lvl="0" indent="0" algn="l" rtl="0">
              <a:spcBef>
                <a:spcPts val="0"/>
              </a:spcBef>
              <a:spcAft>
                <a:spcPts val="0"/>
              </a:spcAft>
              <a:buNone/>
            </a:pPr>
            <a:r>
              <a:rPr lang="pt-BR"/>
              <a:t>Richard Lipton, Carniege Mellon University, 1971, “Fault Diagnosis of Computer Programs,” Student Report</a:t>
            </a:r>
            <a:endParaRPr/>
          </a:p>
          <a:p>
            <a:pPr marL="0" lvl="0" indent="0" algn="l" rtl="0">
              <a:spcBef>
                <a:spcPts val="0"/>
              </a:spcBef>
              <a:spcAft>
                <a:spcPts val="0"/>
              </a:spcAft>
              <a:buNone/>
            </a:pPr>
            <a:r>
              <a:rPr lang="pt-BR"/>
              <a:t>Timothy Budd, Yale University, 1980, Mutation Analysis of Program Test Data, PhD</a:t>
            </a:r>
            <a:endParaRPr/>
          </a:p>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82197253f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82197253f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1"/>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11c98f2602f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11c98f2602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1050">
                <a:solidFill>
                  <a:srgbClr val="202122"/>
                </a:solidFill>
                <a:highlight>
                  <a:srgbClr val="FFFFFF"/>
                </a:highlight>
              </a:rPr>
              <a:t>O teste de mutação é baseado em duas hipóteses. A primeira é a hipótese do </a:t>
            </a:r>
            <a:r>
              <a:rPr lang="pt-BR" sz="1050" i="1">
                <a:solidFill>
                  <a:srgbClr val="202122"/>
                </a:solidFill>
                <a:highlight>
                  <a:srgbClr val="FFFFFF"/>
                </a:highlight>
              </a:rPr>
              <a:t>programador competente</a:t>
            </a:r>
            <a:r>
              <a:rPr lang="pt-BR" sz="1050">
                <a:solidFill>
                  <a:srgbClr val="202122"/>
                </a:solidFill>
                <a:highlight>
                  <a:srgbClr val="FFFFFF"/>
                </a:highlight>
              </a:rPr>
              <a:t> . Esta hipótese afirma que a maioria das falhas de software introduzidas por programadores experientes são devidas a pequenos erros sintáticos.</a:t>
            </a:r>
            <a:r>
              <a:rPr lang="pt-BR" sz="1400" baseline="30000">
                <a:solidFill>
                  <a:srgbClr val="0645AD"/>
                </a:solidFill>
                <a:highlight>
                  <a:srgbClr val="FFFFFF"/>
                </a:highlight>
                <a:uFill>
                  <a:noFill/>
                </a:uFill>
                <a:hlinkClick r:id="rId3">
                  <a:extLst>
                    <a:ext uri="{A12FA001-AC4F-418D-AE19-62706E023703}">
                      <ahyp:hlinkClr xmlns:ahyp="http://schemas.microsoft.com/office/drawing/2018/hyperlinkcolor" val="tx"/>
                    </a:ext>
                  </a:extLst>
                </a:hlinkClick>
              </a:rPr>
              <a:t>[1]</a:t>
            </a:r>
            <a:r>
              <a:rPr lang="pt-BR" sz="1050">
                <a:solidFill>
                  <a:srgbClr val="202122"/>
                </a:solidFill>
                <a:highlight>
                  <a:srgbClr val="FFFFFF"/>
                </a:highlight>
              </a:rPr>
              <a:t> A segunda hipótese é chamada de </a:t>
            </a:r>
            <a:r>
              <a:rPr lang="pt-BR" sz="1050" i="1">
                <a:solidFill>
                  <a:srgbClr val="202122"/>
                </a:solidFill>
                <a:highlight>
                  <a:srgbClr val="FFFFFF"/>
                </a:highlight>
              </a:rPr>
              <a:t>efeito de acoplamento</a:t>
            </a:r>
            <a:r>
              <a:rPr lang="pt-BR" sz="1050">
                <a:solidFill>
                  <a:srgbClr val="202122"/>
                </a:solidFill>
                <a:highlight>
                  <a:srgbClr val="FFFFFF"/>
                </a:highlight>
              </a:rPr>
              <a:t> . O efeito de acoplamento afirma que falhas simples podem formar uma cascata ou se </a:t>
            </a:r>
            <a:r>
              <a:rPr lang="pt-BR" sz="1050" i="1">
                <a:solidFill>
                  <a:srgbClr val="202122"/>
                </a:solidFill>
                <a:highlight>
                  <a:srgbClr val="FFFFFF"/>
                </a:highlight>
              </a:rPr>
              <a:t>acoplar</a:t>
            </a:r>
            <a:r>
              <a:rPr lang="pt-BR" sz="1050">
                <a:solidFill>
                  <a:srgbClr val="202122"/>
                </a:solidFill>
                <a:highlight>
                  <a:srgbClr val="FFFFFF"/>
                </a:highlight>
              </a:rPr>
              <a:t> para formar outras falhas emergentes</a:t>
            </a:r>
            <a:endParaRPr/>
          </a:p>
          <a:p>
            <a:pPr marL="0" lvl="0" indent="0" algn="l" rtl="0">
              <a:spcBef>
                <a:spcPts val="0"/>
              </a:spcBef>
              <a:spcAft>
                <a:spcPts val="0"/>
              </a:spcAft>
              <a:buNone/>
            </a:pPr>
            <a:endParaRPr/>
          </a:p>
          <a:p>
            <a:pPr marL="0" lvl="0" indent="0" algn="l" rtl="0">
              <a:spcBef>
                <a:spcPts val="0"/>
              </a:spcBef>
              <a:spcAft>
                <a:spcPts val="0"/>
              </a:spcAft>
              <a:buNone/>
            </a:pPr>
            <a:r>
              <a:rPr lang="pt-BR"/>
              <a:t>Podemos dizer que mutantes são programas com falhas conhecidas.</a:t>
            </a:r>
            <a:endParaRPr/>
          </a:p>
          <a:p>
            <a:pPr marL="0" lvl="0" indent="0" algn="l" rtl="0">
              <a:spcBef>
                <a:spcPts val="0"/>
              </a:spcBef>
              <a:spcAft>
                <a:spcPts val="0"/>
              </a:spcAft>
              <a:buNone/>
            </a:pPr>
            <a:r>
              <a:rPr lang="pt-BR"/>
              <a:t>As falhas representam erros que programadores geralmente cometem.</a:t>
            </a:r>
            <a:endParaRPr/>
          </a:p>
          <a:p>
            <a:pPr marL="0" lvl="0" indent="0" algn="l" rtl="0">
              <a:spcBef>
                <a:spcPts val="0"/>
              </a:spcBef>
              <a:spcAft>
                <a:spcPts val="0"/>
              </a:spcAft>
              <a:buNone/>
            </a:pPr>
            <a:r>
              <a:rPr lang="pt-BR"/>
              <a:t>Obs.: a suíte do exemplo gera 100% de cobertura, mas é deficiente pois falha em testar os limites da faixa etária. </a:t>
            </a:r>
            <a:r>
              <a:rPr lang="pt-BR" b="1"/>
              <a:t>Ela mata 3 de 5 mutantes, atingindo 60% de mutation score.</a:t>
            </a:r>
            <a:endParaRPr b="1"/>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2ac4bffdb6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12ac4bffdb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1050">
                <a:solidFill>
                  <a:srgbClr val="202122"/>
                </a:solidFill>
                <a:highlight>
                  <a:srgbClr val="FFFFFF"/>
                </a:highlight>
              </a:rPr>
              <a:t>O teste de mutação é baseado em duas hipóteses. A primeira é a hipótese do </a:t>
            </a:r>
            <a:r>
              <a:rPr lang="pt-BR" sz="1050" i="1">
                <a:solidFill>
                  <a:srgbClr val="202122"/>
                </a:solidFill>
                <a:highlight>
                  <a:srgbClr val="FFFFFF"/>
                </a:highlight>
              </a:rPr>
              <a:t>programador competente</a:t>
            </a:r>
            <a:r>
              <a:rPr lang="pt-BR" sz="1050">
                <a:solidFill>
                  <a:srgbClr val="202122"/>
                </a:solidFill>
                <a:highlight>
                  <a:srgbClr val="FFFFFF"/>
                </a:highlight>
              </a:rPr>
              <a:t> . Esta hipótese afirma que a maioria das falhas de software introduzidas por programadores experientes são devidas a pequenos erros sintáticos.</a:t>
            </a:r>
            <a:r>
              <a:rPr lang="pt-BR" sz="1400" baseline="30000">
                <a:solidFill>
                  <a:srgbClr val="0645AD"/>
                </a:solidFill>
                <a:highlight>
                  <a:srgbClr val="FFFFFF"/>
                </a:highlight>
                <a:uFill>
                  <a:noFill/>
                </a:uFill>
                <a:hlinkClick r:id="rId3">
                  <a:extLst>
                    <a:ext uri="{A12FA001-AC4F-418D-AE19-62706E023703}">
                      <ahyp:hlinkClr xmlns:ahyp="http://schemas.microsoft.com/office/drawing/2018/hyperlinkcolor" val="tx"/>
                    </a:ext>
                  </a:extLst>
                </a:hlinkClick>
              </a:rPr>
              <a:t>[1]</a:t>
            </a:r>
            <a:r>
              <a:rPr lang="pt-BR" sz="1050">
                <a:solidFill>
                  <a:srgbClr val="202122"/>
                </a:solidFill>
                <a:highlight>
                  <a:srgbClr val="FFFFFF"/>
                </a:highlight>
              </a:rPr>
              <a:t> A segunda hipótese é chamada de </a:t>
            </a:r>
            <a:r>
              <a:rPr lang="pt-BR" sz="1050" i="1">
                <a:solidFill>
                  <a:srgbClr val="202122"/>
                </a:solidFill>
                <a:highlight>
                  <a:srgbClr val="FFFFFF"/>
                </a:highlight>
              </a:rPr>
              <a:t>efeito de acoplamento</a:t>
            </a:r>
            <a:r>
              <a:rPr lang="pt-BR" sz="1050">
                <a:solidFill>
                  <a:srgbClr val="202122"/>
                </a:solidFill>
                <a:highlight>
                  <a:srgbClr val="FFFFFF"/>
                </a:highlight>
              </a:rPr>
              <a:t> . O efeito de acoplamento afirma que falhas simples podem formar uma cascata ou se </a:t>
            </a:r>
            <a:r>
              <a:rPr lang="pt-BR" sz="1050" i="1">
                <a:solidFill>
                  <a:srgbClr val="202122"/>
                </a:solidFill>
                <a:highlight>
                  <a:srgbClr val="FFFFFF"/>
                </a:highlight>
              </a:rPr>
              <a:t>acoplar</a:t>
            </a:r>
            <a:r>
              <a:rPr lang="pt-BR" sz="1050">
                <a:solidFill>
                  <a:srgbClr val="202122"/>
                </a:solidFill>
                <a:highlight>
                  <a:srgbClr val="FFFFFF"/>
                </a:highlight>
              </a:rPr>
              <a:t> para formar outras falhas emergentes</a:t>
            </a:r>
            <a:endParaRPr/>
          </a:p>
          <a:p>
            <a:pPr marL="0" lvl="0" indent="0" algn="l" rtl="0">
              <a:spcBef>
                <a:spcPts val="0"/>
              </a:spcBef>
              <a:spcAft>
                <a:spcPts val="0"/>
              </a:spcAft>
              <a:buNone/>
            </a:pPr>
            <a:endParaRPr/>
          </a:p>
          <a:p>
            <a:pPr marL="0" lvl="0" indent="0" algn="l" rtl="0">
              <a:spcBef>
                <a:spcPts val="0"/>
              </a:spcBef>
              <a:spcAft>
                <a:spcPts val="0"/>
              </a:spcAft>
              <a:buNone/>
            </a:pPr>
            <a:r>
              <a:rPr lang="pt-BR"/>
              <a:t>Podemos dizer que mutantes são programas com falhas conhecidas.</a:t>
            </a:r>
            <a:endParaRPr/>
          </a:p>
          <a:p>
            <a:pPr marL="0" lvl="0" indent="0" algn="l" rtl="0">
              <a:spcBef>
                <a:spcPts val="0"/>
              </a:spcBef>
              <a:spcAft>
                <a:spcPts val="0"/>
              </a:spcAft>
              <a:buNone/>
            </a:pPr>
            <a:r>
              <a:rPr lang="pt-BR"/>
              <a:t>As falhas representam erros que programadores geralmente cometem.</a:t>
            </a:r>
            <a:endParaRPr/>
          </a:p>
          <a:p>
            <a:pPr marL="0" lvl="0" indent="0" algn="l" rtl="0">
              <a:spcBef>
                <a:spcPts val="0"/>
              </a:spcBef>
              <a:spcAft>
                <a:spcPts val="0"/>
              </a:spcAft>
              <a:buNone/>
            </a:pPr>
            <a:r>
              <a:rPr lang="pt-BR"/>
              <a:t>Obs.: a suíte do exemplo gera 100% de cobertura, mas é deficiente pois falha em testar os limites da faixa etária. </a:t>
            </a:r>
            <a:r>
              <a:rPr lang="pt-BR" b="1"/>
              <a:t>Ela mata 3 de 5 mutantes, atingindo 60% de mutation score.</a:t>
            </a:r>
            <a:endParaRPr b="1"/>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2ac4bffdb6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12ac4bffdb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1050">
                <a:solidFill>
                  <a:srgbClr val="202122"/>
                </a:solidFill>
                <a:highlight>
                  <a:srgbClr val="FFFFFF"/>
                </a:highlight>
              </a:rPr>
              <a:t>O teste de mutação é baseado em duas hipóteses. A primeira é a hipótese do </a:t>
            </a:r>
            <a:r>
              <a:rPr lang="pt-BR" sz="1050" i="1">
                <a:solidFill>
                  <a:srgbClr val="202122"/>
                </a:solidFill>
                <a:highlight>
                  <a:srgbClr val="FFFFFF"/>
                </a:highlight>
              </a:rPr>
              <a:t>programador competente</a:t>
            </a:r>
            <a:r>
              <a:rPr lang="pt-BR" sz="1050">
                <a:solidFill>
                  <a:srgbClr val="202122"/>
                </a:solidFill>
                <a:highlight>
                  <a:srgbClr val="FFFFFF"/>
                </a:highlight>
              </a:rPr>
              <a:t> . Esta hipótese afirma que a maioria das falhas de software introduzidas por programadores experientes são devidas a pequenos erros sintáticos.</a:t>
            </a:r>
            <a:r>
              <a:rPr lang="pt-BR" sz="1400" baseline="30000">
                <a:solidFill>
                  <a:srgbClr val="0645AD"/>
                </a:solidFill>
                <a:highlight>
                  <a:srgbClr val="FFFFFF"/>
                </a:highlight>
                <a:uFill>
                  <a:noFill/>
                </a:uFill>
                <a:hlinkClick r:id="rId3">
                  <a:extLst>
                    <a:ext uri="{A12FA001-AC4F-418D-AE19-62706E023703}">
                      <ahyp:hlinkClr xmlns:ahyp="http://schemas.microsoft.com/office/drawing/2018/hyperlinkcolor" val="tx"/>
                    </a:ext>
                  </a:extLst>
                </a:hlinkClick>
              </a:rPr>
              <a:t>[1]</a:t>
            </a:r>
            <a:r>
              <a:rPr lang="pt-BR" sz="1050">
                <a:solidFill>
                  <a:srgbClr val="202122"/>
                </a:solidFill>
                <a:highlight>
                  <a:srgbClr val="FFFFFF"/>
                </a:highlight>
              </a:rPr>
              <a:t> A segunda hipótese é chamada de </a:t>
            </a:r>
            <a:r>
              <a:rPr lang="pt-BR" sz="1050" i="1">
                <a:solidFill>
                  <a:srgbClr val="202122"/>
                </a:solidFill>
                <a:highlight>
                  <a:srgbClr val="FFFFFF"/>
                </a:highlight>
              </a:rPr>
              <a:t>efeito de acoplamento</a:t>
            </a:r>
            <a:r>
              <a:rPr lang="pt-BR" sz="1050">
                <a:solidFill>
                  <a:srgbClr val="202122"/>
                </a:solidFill>
                <a:highlight>
                  <a:srgbClr val="FFFFFF"/>
                </a:highlight>
              </a:rPr>
              <a:t> . O efeito de acoplamento afirma que falhas simples podem formar uma cascata ou se </a:t>
            </a:r>
            <a:r>
              <a:rPr lang="pt-BR" sz="1050" i="1">
                <a:solidFill>
                  <a:srgbClr val="202122"/>
                </a:solidFill>
                <a:highlight>
                  <a:srgbClr val="FFFFFF"/>
                </a:highlight>
              </a:rPr>
              <a:t>acoplar</a:t>
            </a:r>
            <a:r>
              <a:rPr lang="pt-BR" sz="1050">
                <a:solidFill>
                  <a:srgbClr val="202122"/>
                </a:solidFill>
                <a:highlight>
                  <a:srgbClr val="FFFFFF"/>
                </a:highlight>
              </a:rPr>
              <a:t> para formar outras falhas emergentes</a:t>
            </a:r>
            <a:endParaRPr/>
          </a:p>
          <a:p>
            <a:pPr marL="0" lvl="0" indent="0" algn="l" rtl="0">
              <a:spcBef>
                <a:spcPts val="0"/>
              </a:spcBef>
              <a:spcAft>
                <a:spcPts val="0"/>
              </a:spcAft>
              <a:buNone/>
            </a:pPr>
            <a:endParaRPr/>
          </a:p>
          <a:p>
            <a:pPr marL="0" lvl="0" indent="0" algn="l" rtl="0">
              <a:spcBef>
                <a:spcPts val="0"/>
              </a:spcBef>
              <a:spcAft>
                <a:spcPts val="0"/>
              </a:spcAft>
              <a:buNone/>
            </a:pPr>
            <a:r>
              <a:rPr lang="pt-BR"/>
              <a:t>Podemos dizer que mutantes são programas com falhas conhecidas.</a:t>
            </a:r>
            <a:endParaRPr/>
          </a:p>
          <a:p>
            <a:pPr marL="0" lvl="0" indent="0" algn="l" rtl="0">
              <a:spcBef>
                <a:spcPts val="0"/>
              </a:spcBef>
              <a:spcAft>
                <a:spcPts val="0"/>
              </a:spcAft>
              <a:buNone/>
            </a:pPr>
            <a:r>
              <a:rPr lang="pt-BR"/>
              <a:t>As falhas representam erros que programadores geralmente cometem.</a:t>
            </a:r>
            <a:endParaRPr/>
          </a:p>
          <a:p>
            <a:pPr marL="0" lvl="0" indent="0" algn="l" rtl="0">
              <a:spcBef>
                <a:spcPts val="0"/>
              </a:spcBef>
              <a:spcAft>
                <a:spcPts val="0"/>
              </a:spcAft>
              <a:buNone/>
            </a:pPr>
            <a:r>
              <a:rPr lang="pt-BR"/>
              <a:t>Obs.: a suíte do exemplo gera 100% de cobertura, mas é deficiente pois falha em testar os limites da faixa etária. </a:t>
            </a:r>
            <a:r>
              <a:rPr lang="pt-BR" b="1"/>
              <a:t>Ela mata 3 de 5 mutantes, atingindo 60% de mutation score.</a:t>
            </a:r>
            <a:endParaRPr b="1"/>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2ac4bffdb6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2ac4bffdb6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b="1"/>
              <a:t>Cada variante gerada é um Mutante.</a:t>
            </a:r>
            <a:endParaRPr b="1"/>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6fda36c461_13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6fda36c461_13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2e25d7b33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2e25d7b33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Apenas para eventos externos.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6fda36c461_13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6fda36c461_13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11c83a28ed2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11c83a28ed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1"/>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716611856b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716611856b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1"/>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74e674df9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74e674df9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b="1"/>
              <a:t>Cada mutante será atacado individualmente pela suíte de testes. É sempre 1x1. :)</a:t>
            </a:r>
            <a:br>
              <a:rPr lang="pt-BR"/>
            </a:br>
            <a:r>
              <a:rPr lang="pt-BR"/>
              <a:t>Podemos dizer que mutantes são programas com falhas conhecidas.</a:t>
            </a:r>
            <a:endParaRPr/>
          </a:p>
          <a:p>
            <a:pPr marL="0" lvl="0" indent="0" algn="l" rtl="0">
              <a:spcBef>
                <a:spcPts val="0"/>
              </a:spcBef>
              <a:spcAft>
                <a:spcPts val="0"/>
              </a:spcAft>
              <a:buNone/>
            </a:pPr>
            <a:r>
              <a:rPr lang="pt-BR"/>
              <a:t>As falhas representam erros que programadores geralmente cometem.</a:t>
            </a:r>
            <a:endParaRPr/>
          </a:p>
          <a:p>
            <a:pPr marL="0" lvl="0" indent="0" algn="l" rtl="0">
              <a:spcBef>
                <a:spcPts val="0"/>
              </a:spcBef>
              <a:spcAft>
                <a:spcPts val="0"/>
              </a:spcAft>
              <a:buNone/>
            </a:pPr>
            <a:r>
              <a:rPr lang="pt-BR"/>
              <a:t>Obs.: a suíte do exemplo gera 100% de cobertura, mas é deficiente pois falha em testar os limites da faixa etária. </a:t>
            </a:r>
            <a:r>
              <a:rPr lang="pt-BR" b="1"/>
              <a:t>Ela mata 3 de 5 mutantes, atingindo 60% de mutation score.</a:t>
            </a:r>
            <a:endParaRPr b="1"/>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8add871fef_0_4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8add871fef_0_4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1"/>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74e674df90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74e674df9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1"/>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6fda36c461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6fda36c461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7edda03186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7edda03186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Critério: mutation adequacy score, ou pontuação de adequação a mutações</a:t>
            </a:r>
            <a:endParaRPr/>
          </a:p>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7008debd9c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7008debd9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u="sng">
                <a:solidFill>
                  <a:schemeClr val="hlink"/>
                </a:solidFill>
                <a:hlinkClick r:id="rId3"/>
              </a:rPr>
              <a:t>https://pitest.org</a:t>
            </a:r>
            <a:r>
              <a:rPr lang="pt-BR"/>
              <a:t> PIT</a:t>
            </a:r>
            <a:endParaRPr/>
          </a:p>
          <a:p>
            <a:pPr marL="0" lvl="0" indent="0" algn="l" rtl="0">
              <a:spcBef>
                <a:spcPts val="0"/>
              </a:spcBef>
              <a:spcAft>
                <a:spcPts val="0"/>
              </a:spcAft>
              <a:buNone/>
            </a:pPr>
            <a:r>
              <a:rPr lang="pt-BR" u="sng">
                <a:solidFill>
                  <a:schemeClr val="hlink"/>
                </a:solidFill>
                <a:hlinkClick r:id="rId4"/>
              </a:rPr>
              <a:t>https://stryker-mutator.io</a:t>
            </a:r>
            <a:r>
              <a:rPr lang="pt-BR"/>
              <a:t> Stryker</a:t>
            </a:r>
            <a:endParaRPr/>
          </a:p>
          <a:p>
            <a:pPr marL="0" lvl="0" indent="0" algn="l" rtl="0">
              <a:spcBef>
                <a:spcPts val="0"/>
              </a:spcBef>
              <a:spcAft>
                <a:spcPts val="0"/>
              </a:spcAft>
              <a:buNone/>
            </a:pPr>
            <a:r>
              <a:rPr lang="pt-BR" u="sng">
                <a:solidFill>
                  <a:schemeClr val="hlink"/>
                </a:solidFill>
                <a:hlinkClick r:id="rId5"/>
              </a:rPr>
              <a:t>https://mutmut.readthedocs.io/en/latest/</a:t>
            </a:r>
            <a:r>
              <a:rPr lang="pt-BR"/>
              <a:t> mut</a:t>
            </a:r>
            <a:r>
              <a:rPr lang="pt-BR" b="1"/>
              <a:t>mut</a:t>
            </a:r>
            <a:endParaRPr b="1"/>
          </a:p>
          <a:p>
            <a:pPr marL="0" lvl="0" indent="0" algn="l" rtl="0">
              <a:spcBef>
                <a:spcPts val="0"/>
              </a:spcBef>
              <a:spcAft>
                <a:spcPts val="0"/>
              </a:spcAft>
              <a:buNone/>
            </a:pPr>
            <a:r>
              <a:rPr lang="pt-BR" u="sng">
                <a:solidFill>
                  <a:schemeClr val="hlink"/>
                </a:solidFill>
                <a:hlinkClick r:id="rId6"/>
              </a:rPr>
              <a:t>https://github.com/sixty-north/cosmic-ray</a:t>
            </a:r>
            <a:r>
              <a:rPr lang="pt-BR"/>
              <a:t> cosmic ray</a:t>
            </a:r>
            <a:endParaRPr/>
          </a:p>
          <a:p>
            <a:pPr marL="0" lvl="0" indent="0" algn="l" rtl="0">
              <a:spcBef>
                <a:spcPts val="0"/>
              </a:spcBef>
              <a:spcAft>
                <a:spcPts val="0"/>
              </a:spcAft>
              <a:buNone/>
            </a:pPr>
            <a:r>
              <a:rPr lang="pt-BR" u="sng">
                <a:solidFill>
                  <a:schemeClr val="hlink"/>
                </a:solidFill>
                <a:hlinkClick r:id="rId7"/>
              </a:rPr>
              <a:t>https://infection.github.io</a:t>
            </a:r>
            <a:r>
              <a:rPr lang="pt-BR"/>
              <a:t> Infection</a:t>
            </a:r>
            <a:endParaRPr/>
          </a:p>
          <a:p>
            <a:pPr marL="0" lvl="0" indent="0" algn="l" rtl="0">
              <a:spcBef>
                <a:spcPts val="0"/>
              </a:spcBef>
              <a:spcAft>
                <a:spcPts val="0"/>
              </a:spcAft>
              <a:buNone/>
            </a:pPr>
            <a:endParaRPr/>
          </a:p>
          <a:p>
            <a:pPr marL="0" lvl="0" indent="0" algn="l" rtl="0">
              <a:spcBef>
                <a:spcPts val="0"/>
              </a:spcBef>
              <a:spcAft>
                <a:spcPts val="0"/>
              </a:spcAft>
              <a:buNone/>
            </a:pPr>
            <a:r>
              <a:rPr lang="pt-BR"/>
              <a:t>Aparentemente o PIT é de longe o mais rápido de todos. Ele é usado até mesmo em códigos críticos do LHC!</a:t>
            </a:r>
            <a:endParaRPr/>
          </a:p>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70eb59e2ae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70eb59e2a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8beb1cefe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8beb1cefe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Alguns vão dizer que 80% é mais que suficiente, outros 70% ou 90%.</a:t>
            </a:r>
            <a:endParaRPr/>
          </a:p>
          <a:p>
            <a:pPr marL="0" lvl="0" indent="0" algn="l" rtl="0">
              <a:spcBef>
                <a:spcPts val="0"/>
              </a:spcBef>
              <a:spcAft>
                <a:spcPts val="0"/>
              </a:spcAft>
              <a:buNone/>
            </a:pPr>
            <a:r>
              <a:rPr lang="pt-BR"/>
              <a:t>No final, a resposta vai ser “depende”!</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8add871fef_0_5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8add871fef_0_5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11c98f2602f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11c98f2602f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7edda03186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7edda03186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11c98f2602f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11c98f2602f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O “Cenário B” é melhor, pois a cobertura está sendo mais efetiva. Oferece melhor relação “custo x benefício” e “retorno sobre investimento (ROI)”.</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11c98f2602f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11c98f2602f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7de6c18377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7de6c18377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8add871fef_0_5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8add871fef_0_5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6fda36c461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6fda36c46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“Normalmente é difícil atingir um percentual alto de cobertura, mas algumas vezes também é mais fácil do que deveria, e eu vou mostrar por quê.</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6fda36c461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6fda36c461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6fda36c461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6fda36c461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6fda36c461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6fda36c461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“Facilmente atingimos 100% de cobertura com apenas dois testes, mas esquecemos de testar vários valores de fronteira, o que requer alguns cenários de testes mais.”</a:t>
            </a:r>
            <a:br>
              <a:rPr lang="pt-BR"/>
            </a:br>
            <a:r>
              <a:rPr lang="pt-BR"/>
              <a:t>“E neste cenário aí pode parecer trivial cobrir os gaps, mas em códigos de produção, e na pressa do dia-a-dia, é bem fácil deixar passar detalhes importantes da aplicação, que acabam se revelando mais tarde na forma de bugs.”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52e62fbae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52e62fbae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“Facilmente atingimos 100% de cobertura com apenas dois testes, mas esquecemos de testar vários valores de fronteira, o que requer alguns cenários de testes mais.”</a:t>
            </a:r>
            <a:br>
              <a:rPr lang="pt-BR"/>
            </a:br>
            <a:r>
              <a:rPr lang="pt-BR"/>
              <a:t>“E neste cenário aí pode parecer trivial cobrir os gaps, mas em códigos de produção, e na pressa do dia-a-dia, é bem fácil deixar passar detalhes importantes da aplicação, que acabam se revelando mais tarde na forma de bugs.”</a:t>
            </a:r>
            <a:endParaRPr/>
          </a:p>
          <a:p>
            <a:pPr marL="0" lvl="0" indent="0" algn="l" rtl="0">
              <a:spcBef>
                <a:spcPts val="0"/>
              </a:spcBef>
              <a:spcAft>
                <a:spcPts val="0"/>
              </a:spcAft>
              <a:buNone/>
            </a:pPr>
            <a:endParaRPr/>
          </a:p>
          <a:p>
            <a:pPr marL="0" lvl="0" indent="0" algn="l" rtl="0">
              <a:spcBef>
                <a:spcPts val="0"/>
              </a:spcBef>
              <a:spcAft>
                <a:spcPts val="0"/>
              </a:spcAft>
              <a:buNone/>
            </a:pPr>
            <a:r>
              <a:rPr lang="pt-BR" u="sng">
                <a:solidFill>
                  <a:schemeClr val="hlink"/>
                </a:solidFill>
                <a:hlinkClick r:id="rId3"/>
              </a:rPr>
              <a:t>https://www.lambdatest.com/blog/code-coverage-vs-test-coverage/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70eb59e2ae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70eb59e2ae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Dá pra atingir 100% de cobertura sem fazer um assert!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pt-BR"/>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hyperlink" Target="https://github.com/DyegoMaas/ForeverFactory" TargetMode="External"/><Relationship Id="rId2" Type="http://schemas.openxmlformats.org/officeDocument/2006/relationships/notesSlide" Target="../notesSlides/notesSlide34.xml"/><Relationship Id="rId1" Type="http://schemas.openxmlformats.org/officeDocument/2006/relationships/slideLayout" Target="../slideLayouts/slideLayout3.xml"/><Relationship Id="rId6" Type="http://schemas.openxmlformats.org/officeDocument/2006/relationships/hyperlink" Target="https://github.com/DyegoMaas/ForeverFactory/actions/runs/2378720789" TargetMode="External"/><Relationship Id="rId5" Type="http://schemas.openxmlformats.org/officeDocument/2006/relationships/hyperlink" Target="https://github.com/DyegoMaas/ForeverFactory/blob/main/.github/workflows/ci.yaml" TargetMode="External"/><Relationship Id="rId4" Type="http://schemas.openxmlformats.org/officeDocument/2006/relationships/hyperlink" Target="https://github.com/DyegoMaas/ForeverFactory/blob/main/stryker-config.json"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dyegomaas" TargetMode="External"/><Relationship Id="rId2" Type="http://schemas.openxmlformats.org/officeDocument/2006/relationships/notesSlide" Target="../notesSlides/notesSlide35.xml"/><Relationship Id="rId1" Type="http://schemas.openxmlformats.org/officeDocument/2006/relationships/slideLayout" Target="../slideLayouts/slideLayout3.xml"/><Relationship Id="rId6" Type="http://schemas.openxmlformats.org/officeDocument/2006/relationships/hyperlink" Target="https://github.com/DyegoMaas/stryker-net-sample" TargetMode="External"/><Relationship Id="rId5" Type="http://schemas.openxmlformats.org/officeDocument/2006/relationships/image" Target="../media/image21.png"/><Relationship Id="rId4" Type="http://schemas.openxmlformats.org/officeDocument/2006/relationships/hyperlink" Target="http://www.linkedin.com/in/dyego-maas/"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ieeexplore.ieee.org/document/5487526" TargetMode="External"/><Relationship Id="rId2" Type="http://schemas.openxmlformats.org/officeDocument/2006/relationships/notesSlide" Target="../notesSlides/notesSlide36.xml"/><Relationship Id="rId1" Type="http://schemas.openxmlformats.org/officeDocument/2006/relationships/slideLayout" Target="../slideLayouts/slideLayout3.xml"/><Relationship Id="rId6" Type="http://schemas.openxmlformats.org/officeDocument/2006/relationships/hyperlink" Target="https://www.wikiwand.com/pt/Teste_de_muta%C3%A7%C3%A3o" TargetMode="External"/><Relationship Id="rId5" Type="http://schemas.openxmlformats.org/officeDocument/2006/relationships/hyperlink" Target="https://stryker-mutator.io" TargetMode="External"/><Relationship Id="rId4" Type="http://schemas.openxmlformats.org/officeDocument/2006/relationships/hyperlink" Target="https://blog.dyegomaas.com.br/posts/testes-mutacao-stryker-net/"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3"/>
          <p:cNvPicPr preferRelativeResize="0"/>
          <p:nvPr/>
        </p:nvPicPr>
        <p:blipFill>
          <a:blip r:embed="rId3">
            <a:alphaModFix/>
          </a:blip>
          <a:stretch>
            <a:fillRect/>
          </a:stretch>
        </p:blipFill>
        <p:spPr>
          <a:xfrm rot="248517">
            <a:off x="940425" y="2371863"/>
            <a:ext cx="2636600" cy="2346575"/>
          </a:xfrm>
          <a:prstGeom prst="rect">
            <a:avLst/>
          </a:prstGeom>
          <a:noFill/>
          <a:ln>
            <a:noFill/>
          </a:ln>
        </p:spPr>
      </p:pic>
      <p:pic>
        <p:nvPicPr>
          <p:cNvPr id="60" name="Google Shape;60;p13"/>
          <p:cNvPicPr preferRelativeResize="0"/>
          <p:nvPr/>
        </p:nvPicPr>
        <p:blipFill rotWithShape="1">
          <a:blip r:embed="rId4">
            <a:alphaModFix/>
          </a:blip>
          <a:srcRect t="2534" b="2525"/>
          <a:stretch/>
        </p:blipFill>
        <p:spPr>
          <a:xfrm rot="774830">
            <a:off x="6891330" y="2490579"/>
            <a:ext cx="854613" cy="569741"/>
          </a:xfrm>
          <a:prstGeom prst="rect">
            <a:avLst/>
          </a:prstGeom>
          <a:noFill/>
          <a:ln>
            <a:noFill/>
          </a:ln>
        </p:spPr>
      </p:pic>
      <p:pic>
        <p:nvPicPr>
          <p:cNvPr id="61" name="Google Shape;61;p13"/>
          <p:cNvPicPr preferRelativeResize="0"/>
          <p:nvPr/>
        </p:nvPicPr>
        <p:blipFill>
          <a:blip r:embed="rId5">
            <a:alphaModFix/>
          </a:blip>
          <a:stretch>
            <a:fillRect/>
          </a:stretch>
        </p:blipFill>
        <p:spPr>
          <a:xfrm flipH="1">
            <a:off x="6256100" y="705700"/>
            <a:ext cx="1147200" cy="1223700"/>
          </a:xfrm>
          <a:prstGeom prst="rect">
            <a:avLst/>
          </a:prstGeom>
          <a:noFill/>
          <a:ln>
            <a:noFill/>
          </a:ln>
        </p:spPr>
      </p:pic>
      <p:sp>
        <p:nvSpPr>
          <p:cNvPr id="62" name="Google Shape;62;p13"/>
          <p:cNvSpPr txBox="1">
            <a:spLocks noGrp="1"/>
          </p:cNvSpPr>
          <p:nvPr>
            <p:ph type="ctrTitle"/>
          </p:nvPr>
        </p:nvSpPr>
        <p:spPr>
          <a:xfrm>
            <a:off x="671250" y="1651450"/>
            <a:ext cx="7801500" cy="1069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pt-BR"/>
              <a:t>Testes de Mutação</a:t>
            </a:r>
            <a:br>
              <a:rPr lang="pt-BR"/>
            </a:br>
            <a:r>
              <a:rPr lang="pt-BR" sz="2400"/>
              <a:t>como criar suítes de teste mais eficazes</a:t>
            </a:r>
            <a:endParaRPr sz="2400"/>
          </a:p>
        </p:txBody>
      </p:sp>
      <p:sp>
        <p:nvSpPr>
          <p:cNvPr id="63" name="Google Shape;63;p13"/>
          <p:cNvSpPr txBox="1"/>
          <p:nvPr/>
        </p:nvSpPr>
        <p:spPr>
          <a:xfrm>
            <a:off x="5980125" y="4038575"/>
            <a:ext cx="2895600" cy="87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t-BR" sz="2400">
                <a:solidFill>
                  <a:schemeClr val="dk1"/>
                </a:solidFill>
                <a:latin typeface="Oswald"/>
                <a:ea typeface="Oswald"/>
                <a:cs typeface="Oswald"/>
                <a:sym typeface="Oswald"/>
              </a:rPr>
              <a:t>Dyego Maas</a:t>
            </a:r>
            <a:br>
              <a:rPr lang="pt-BR" sz="2400">
                <a:solidFill>
                  <a:schemeClr val="dk1"/>
                </a:solidFill>
                <a:latin typeface="Oswald"/>
                <a:ea typeface="Oswald"/>
                <a:cs typeface="Oswald"/>
                <a:sym typeface="Oswald"/>
              </a:rPr>
            </a:br>
            <a:r>
              <a:rPr lang="pt-BR" sz="2400">
                <a:solidFill>
                  <a:schemeClr val="dk1"/>
                </a:solidFill>
                <a:latin typeface="Oswald"/>
                <a:ea typeface="Oswald"/>
                <a:cs typeface="Oswald"/>
                <a:sym typeface="Oswald"/>
              </a:rPr>
              <a:t>Arquiteto - Ambev Tech</a:t>
            </a:r>
            <a:endParaRPr sz="2400">
              <a:solidFill>
                <a:schemeClr val="dk1"/>
              </a:solidFill>
              <a:latin typeface="Oswald"/>
              <a:ea typeface="Oswald"/>
              <a:cs typeface="Oswald"/>
              <a:sym typeface="Oswa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Conclusão</a:t>
            </a:r>
            <a:endParaRPr/>
          </a:p>
        </p:txBody>
      </p:sp>
      <p:sp>
        <p:nvSpPr>
          <p:cNvPr id="159" name="Google Shape;159;p22"/>
          <p:cNvSpPr txBox="1">
            <a:spLocks noGrp="1"/>
          </p:cNvSpPr>
          <p:nvPr>
            <p:ph type="body" idx="1"/>
          </p:nvPr>
        </p:nvSpPr>
        <p:spPr>
          <a:xfrm>
            <a:off x="1403100" y="1702950"/>
            <a:ext cx="6337800" cy="21093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pt-BR" sz="2400" b="1">
                <a:solidFill>
                  <a:schemeClr val="dk1"/>
                </a:solidFill>
              </a:rPr>
              <a:t>Cobertura de código não garante qualidade!</a:t>
            </a:r>
            <a:endParaRPr sz="2400" b="1">
              <a:solidFill>
                <a:schemeClr val="dk1"/>
              </a:solidFill>
            </a:endParaRPr>
          </a:p>
          <a:p>
            <a:pPr marL="457200" lvl="0" indent="0" algn="l" rtl="0">
              <a:spcBef>
                <a:spcPts val="1600"/>
              </a:spcBef>
              <a:spcAft>
                <a:spcPts val="0"/>
              </a:spcAft>
              <a:buNone/>
            </a:pPr>
            <a:r>
              <a:rPr lang="pt-BR" sz="2400" b="1">
                <a:solidFill>
                  <a:schemeClr val="dk1"/>
                </a:solidFill>
              </a:rPr>
              <a:t>Nem da solução, nem dos testes.</a:t>
            </a:r>
            <a:endParaRPr sz="2400" b="1">
              <a:solidFill>
                <a:schemeClr val="dk1"/>
              </a:solidFill>
            </a:endParaRPr>
          </a:p>
          <a:p>
            <a:pPr marL="0" lvl="0" indent="0" algn="l" rtl="0">
              <a:spcBef>
                <a:spcPts val="1600"/>
              </a:spcBef>
              <a:spcAft>
                <a:spcPts val="1600"/>
              </a:spcAft>
              <a:buNone/>
            </a:pPr>
            <a:endParaRPr sz="24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A questão da qualidade</a:t>
            </a:r>
            <a:endParaRPr/>
          </a:p>
        </p:txBody>
      </p:sp>
      <p:sp>
        <p:nvSpPr>
          <p:cNvPr id="165" name="Google Shape;165;p23"/>
          <p:cNvSpPr txBox="1">
            <a:spLocks noGrp="1"/>
          </p:cNvSpPr>
          <p:nvPr>
            <p:ph type="body" idx="1"/>
          </p:nvPr>
        </p:nvSpPr>
        <p:spPr>
          <a:xfrm>
            <a:off x="1403100" y="1702950"/>
            <a:ext cx="6337800" cy="21093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pt-BR" sz="2400" b="1">
                <a:solidFill>
                  <a:schemeClr val="dk1"/>
                </a:solidFill>
              </a:rPr>
              <a:t>Como verificar a qualidade da nossa suíte de testes?</a:t>
            </a:r>
            <a:endParaRPr sz="2400" b="1">
              <a:solidFill>
                <a:schemeClr val="dk1"/>
              </a:solidFill>
            </a:endParaRPr>
          </a:p>
          <a:p>
            <a:pPr marL="457200" lvl="0" indent="-381000" algn="l" rtl="0">
              <a:spcBef>
                <a:spcPts val="1600"/>
              </a:spcBef>
              <a:spcAft>
                <a:spcPts val="0"/>
              </a:spcAft>
              <a:buClr>
                <a:schemeClr val="dk1"/>
              </a:buClr>
              <a:buSzPts val="2400"/>
              <a:buChar char="●"/>
            </a:pPr>
            <a:r>
              <a:rPr lang="pt-BR" sz="2400" b="1">
                <a:solidFill>
                  <a:schemeClr val="dk1"/>
                </a:solidFill>
              </a:rPr>
              <a:t>Qualitativa</a:t>
            </a:r>
            <a:endParaRPr sz="2400" b="1">
              <a:solidFill>
                <a:schemeClr val="dk1"/>
              </a:solidFill>
            </a:endParaRPr>
          </a:p>
          <a:p>
            <a:pPr marL="457200" lvl="0" indent="-381000" algn="l" rtl="0">
              <a:spcBef>
                <a:spcPts val="0"/>
              </a:spcBef>
              <a:spcAft>
                <a:spcPts val="0"/>
              </a:spcAft>
              <a:buClr>
                <a:schemeClr val="dk1"/>
              </a:buClr>
              <a:buSzPts val="2400"/>
              <a:buChar char="●"/>
            </a:pPr>
            <a:r>
              <a:rPr lang="pt-BR" sz="2400" b="1">
                <a:solidFill>
                  <a:schemeClr val="dk1"/>
                </a:solidFill>
              </a:rPr>
              <a:t>Quantitativa</a:t>
            </a:r>
            <a:endParaRPr sz="2400" b="1">
              <a:solidFill>
                <a:schemeClr val="dk1"/>
              </a:solidFill>
            </a:endParaRPr>
          </a:p>
          <a:p>
            <a:pPr marL="0" lvl="0" indent="0" algn="l" rtl="0">
              <a:spcBef>
                <a:spcPts val="1600"/>
              </a:spcBef>
              <a:spcAft>
                <a:spcPts val="0"/>
              </a:spcAft>
              <a:buNone/>
            </a:pPr>
            <a:endParaRPr sz="2400">
              <a:solidFill>
                <a:schemeClr val="dk1"/>
              </a:solidFill>
            </a:endParaRPr>
          </a:p>
          <a:p>
            <a:pPr marL="0" lvl="0" indent="0" algn="l" rtl="0">
              <a:spcBef>
                <a:spcPts val="1600"/>
              </a:spcBef>
              <a:spcAft>
                <a:spcPts val="1600"/>
              </a:spcAft>
              <a:buNone/>
            </a:pPr>
            <a:endParaRPr sz="24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Shape 169"/>
        <p:cNvGrpSpPr/>
        <p:nvPr/>
      </p:nvGrpSpPr>
      <p:grpSpPr>
        <a:xfrm>
          <a:off x="0" y="0"/>
          <a:ext cx="0" cy="0"/>
          <a:chOff x="0" y="0"/>
          <a:chExt cx="0" cy="0"/>
        </a:xfrm>
      </p:grpSpPr>
      <p:sp>
        <p:nvSpPr>
          <p:cNvPr id="170" name="Google Shape;170;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Testes de mutação</a:t>
            </a:r>
            <a:endParaRPr/>
          </a:p>
        </p:txBody>
      </p:sp>
      <p:grpSp>
        <p:nvGrpSpPr>
          <p:cNvPr id="171" name="Google Shape;171;p24"/>
          <p:cNvGrpSpPr/>
          <p:nvPr/>
        </p:nvGrpSpPr>
        <p:grpSpPr>
          <a:xfrm>
            <a:off x="736800" y="1472200"/>
            <a:ext cx="7670400" cy="1318200"/>
            <a:chOff x="736800" y="3377200"/>
            <a:chExt cx="7670400" cy="1318200"/>
          </a:xfrm>
        </p:grpSpPr>
        <p:sp>
          <p:nvSpPr>
            <p:cNvPr id="172" name="Google Shape;172;p24"/>
            <p:cNvSpPr txBox="1"/>
            <p:nvPr/>
          </p:nvSpPr>
          <p:spPr>
            <a:xfrm>
              <a:off x="736800" y="3377200"/>
              <a:ext cx="7670400" cy="100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pt-BR" sz="2400" i="1">
                  <a:solidFill>
                    <a:srgbClr val="FFFFFF"/>
                  </a:solidFill>
                  <a:latin typeface="Average"/>
                  <a:ea typeface="Average"/>
                  <a:cs typeface="Average"/>
                  <a:sym typeface="Average"/>
                </a:rPr>
                <a:t>Sed quis custodiet ipsos Custodes?</a:t>
              </a:r>
              <a:br>
                <a:rPr lang="pt-BR" sz="2400" i="1">
                  <a:solidFill>
                    <a:srgbClr val="FFFFFF"/>
                  </a:solidFill>
                  <a:latin typeface="Average"/>
                  <a:ea typeface="Average"/>
                  <a:cs typeface="Average"/>
                  <a:sym typeface="Average"/>
                </a:rPr>
              </a:br>
              <a:r>
                <a:rPr lang="pt-BR" sz="2400" b="1" i="1">
                  <a:solidFill>
                    <a:srgbClr val="FFFFFF"/>
                  </a:solidFill>
                  <a:latin typeface="Average"/>
                  <a:ea typeface="Average"/>
                  <a:cs typeface="Average"/>
                  <a:sym typeface="Average"/>
                </a:rPr>
                <a:t>E quem vai vigiar os vigias?</a:t>
              </a:r>
              <a:br>
                <a:rPr lang="pt-BR" sz="2400" i="1">
                  <a:solidFill>
                    <a:srgbClr val="FFFFFF"/>
                  </a:solidFill>
                  <a:latin typeface="Average"/>
                  <a:ea typeface="Average"/>
                  <a:cs typeface="Average"/>
                  <a:sym typeface="Average"/>
                </a:rPr>
              </a:br>
              <a:endParaRPr sz="2400" i="1">
                <a:solidFill>
                  <a:srgbClr val="FFFFFF"/>
                </a:solidFill>
                <a:latin typeface="Average"/>
                <a:ea typeface="Average"/>
                <a:cs typeface="Average"/>
                <a:sym typeface="Average"/>
              </a:endParaRPr>
            </a:p>
          </p:txBody>
        </p:sp>
        <p:sp>
          <p:nvSpPr>
            <p:cNvPr id="173" name="Google Shape;173;p24"/>
            <p:cNvSpPr txBox="1"/>
            <p:nvPr/>
          </p:nvSpPr>
          <p:spPr>
            <a:xfrm>
              <a:off x="5094075" y="4206400"/>
              <a:ext cx="1846500" cy="48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t-BR" i="1">
                  <a:solidFill>
                    <a:srgbClr val="FFFFFF"/>
                  </a:solidFill>
                  <a:latin typeface="Average"/>
                  <a:ea typeface="Average"/>
                  <a:cs typeface="Average"/>
                  <a:sym typeface="Average"/>
                </a:rPr>
                <a:t>Décimo Júnio Juvenal</a:t>
              </a:r>
              <a:endParaRPr i="1">
                <a:solidFill>
                  <a:srgbClr val="FFFFFF"/>
                </a:solidFill>
                <a:latin typeface="Average"/>
                <a:ea typeface="Average"/>
                <a:cs typeface="Average"/>
                <a:sym typeface="Average"/>
              </a:endParaRPr>
            </a:p>
          </p:txBody>
        </p:sp>
      </p:grpSp>
      <p:sp>
        <p:nvSpPr>
          <p:cNvPr id="174" name="Google Shape;174;p24"/>
          <p:cNvSpPr txBox="1"/>
          <p:nvPr/>
        </p:nvSpPr>
        <p:spPr>
          <a:xfrm>
            <a:off x="2186550" y="2869675"/>
            <a:ext cx="4770900" cy="55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pt-BR" sz="2400" b="1" i="1">
                <a:solidFill>
                  <a:schemeClr val="dk1"/>
                </a:solidFill>
                <a:latin typeface="Average"/>
                <a:ea typeface="Average"/>
                <a:cs typeface="Average"/>
                <a:sym typeface="Average"/>
              </a:rPr>
              <a:t>E quem vai testar os testes?</a:t>
            </a:r>
            <a:endParaRPr>
              <a:latin typeface="Average"/>
              <a:ea typeface="Average"/>
              <a:cs typeface="Average"/>
              <a:sym typeface="Average"/>
            </a:endParaRPr>
          </a:p>
        </p:txBody>
      </p:sp>
      <p:cxnSp>
        <p:nvCxnSpPr>
          <p:cNvPr id="175" name="Google Shape;175;p24"/>
          <p:cNvCxnSpPr>
            <a:stCxn id="172" idx="2"/>
            <a:endCxn id="174" idx="0"/>
          </p:cNvCxnSpPr>
          <p:nvPr/>
        </p:nvCxnSpPr>
        <p:spPr>
          <a:xfrm>
            <a:off x="4572000" y="2472400"/>
            <a:ext cx="0" cy="397200"/>
          </a:xfrm>
          <a:prstGeom prst="straightConnector1">
            <a:avLst/>
          </a:prstGeom>
          <a:noFill/>
          <a:ln w="28575" cap="flat" cmpd="sng">
            <a:solidFill>
              <a:srgbClr val="FFFFFF"/>
            </a:solidFill>
            <a:prstDash val="solid"/>
            <a:round/>
            <a:headEnd type="none" w="med" len="med"/>
            <a:tailEnd type="triangle" w="med" len="med"/>
          </a:ln>
        </p:spPr>
      </p:cxnSp>
      <p:sp>
        <p:nvSpPr>
          <p:cNvPr id="176" name="Google Shape;176;p24"/>
          <p:cNvSpPr txBox="1"/>
          <p:nvPr/>
        </p:nvSpPr>
        <p:spPr>
          <a:xfrm>
            <a:off x="2186550" y="3823450"/>
            <a:ext cx="4770900" cy="55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pt-BR" sz="2400" b="1" i="1">
                <a:solidFill>
                  <a:schemeClr val="dk1"/>
                </a:solidFill>
                <a:latin typeface="Average"/>
                <a:ea typeface="Average"/>
                <a:cs typeface="Average"/>
                <a:sym typeface="Average"/>
              </a:rPr>
              <a:t>Testes de mutação!</a:t>
            </a:r>
            <a:endParaRPr>
              <a:latin typeface="Average"/>
              <a:ea typeface="Average"/>
              <a:cs typeface="Average"/>
              <a:sym typeface="Average"/>
            </a:endParaRPr>
          </a:p>
        </p:txBody>
      </p:sp>
      <p:cxnSp>
        <p:nvCxnSpPr>
          <p:cNvPr id="177" name="Google Shape;177;p24"/>
          <p:cNvCxnSpPr>
            <a:stCxn id="174" idx="2"/>
            <a:endCxn id="176" idx="0"/>
          </p:cNvCxnSpPr>
          <p:nvPr/>
        </p:nvCxnSpPr>
        <p:spPr>
          <a:xfrm>
            <a:off x="4572000" y="3426175"/>
            <a:ext cx="0" cy="397200"/>
          </a:xfrm>
          <a:prstGeom prst="straightConnector1">
            <a:avLst/>
          </a:prstGeom>
          <a:noFill/>
          <a:ln w="28575" cap="flat" cmpd="sng">
            <a:solidFill>
              <a:srgbClr val="FFFFFF"/>
            </a:solidFill>
            <a:prstDash val="solid"/>
            <a:round/>
            <a:headEnd type="none" w="med" len="med"/>
            <a:tailEnd type="triangl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Shape 181"/>
        <p:cNvGrpSpPr/>
        <p:nvPr/>
      </p:nvGrpSpPr>
      <p:grpSpPr>
        <a:xfrm>
          <a:off x="0" y="0"/>
          <a:ext cx="0" cy="0"/>
          <a:chOff x="0" y="0"/>
          <a:chExt cx="0" cy="0"/>
        </a:xfrm>
      </p:grpSpPr>
      <p:sp>
        <p:nvSpPr>
          <p:cNvPr id="182" name="Google Shape;182;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Testes de mutação</a:t>
            </a:r>
            <a:endParaRPr/>
          </a:p>
        </p:txBody>
      </p:sp>
      <p:sp>
        <p:nvSpPr>
          <p:cNvPr id="183" name="Google Shape;183;p25"/>
          <p:cNvSpPr/>
          <p:nvPr/>
        </p:nvSpPr>
        <p:spPr>
          <a:xfrm>
            <a:off x="2164963" y="2248113"/>
            <a:ext cx="594300" cy="36900"/>
          </a:xfrm>
          <a:prstGeom prst="roundRect">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nvGrpSpPr>
          <p:cNvPr id="184" name="Google Shape;184;p25"/>
          <p:cNvGrpSpPr/>
          <p:nvPr/>
        </p:nvGrpSpPr>
        <p:grpSpPr>
          <a:xfrm>
            <a:off x="571536" y="1957150"/>
            <a:ext cx="1755000" cy="1897977"/>
            <a:chOff x="571536" y="1957150"/>
            <a:chExt cx="1755000" cy="1897977"/>
          </a:xfrm>
        </p:grpSpPr>
        <p:sp>
          <p:nvSpPr>
            <p:cNvPr id="185" name="Google Shape;185;p25"/>
            <p:cNvSpPr/>
            <p:nvPr/>
          </p:nvSpPr>
          <p:spPr>
            <a:xfrm>
              <a:off x="1151886" y="1957150"/>
              <a:ext cx="594300" cy="594300"/>
            </a:xfrm>
            <a:prstGeom prst="ellipse">
              <a:avLst/>
            </a:prstGeom>
            <a:noFill/>
            <a:ln w="3810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86" name="Google Shape;186;p25"/>
            <p:cNvSpPr txBox="1"/>
            <p:nvPr/>
          </p:nvSpPr>
          <p:spPr>
            <a:xfrm>
              <a:off x="1230636" y="2118324"/>
              <a:ext cx="436800" cy="321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pt-BR" sz="800" b="1">
                  <a:solidFill>
                    <a:srgbClr val="FFFFFF"/>
                  </a:solidFill>
                  <a:latin typeface="Roboto"/>
                  <a:ea typeface="Roboto"/>
                  <a:cs typeface="Roboto"/>
                  <a:sym typeface="Roboto"/>
                </a:rPr>
                <a:t>1971</a:t>
              </a:r>
              <a:endParaRPr sz="800" b="1">
                <a:solidFill>
                  <a:srgbClr val="FFFFFF"/>
                </a:solidFill>
                <a:latin typeface="Roboto"/>
                <a:ea typeface="Roboto"/>
                <a:cs typeface="Roboto"/>
                <a:sym typeface="Roboto"/>
              </a:endParaRPr>
            </a:p>
          </p:txBody>
        </p:sp>
        <p:sp>
          <p:nvSpPr>
            <p:cNvPr id="187" name="Google Shape;187;p25"/>
            <p:cNvSpPr txBox="1"/>
            <p:nvPr/>
          </p:nvSpPr>
          <p:spPr>
            <a:xfrm>
              <a:off x="594488" y="2660925"/>
              <a:ext cx="17091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pt-BR" sz="1000" b="1">
                  <a:solidFill>
                    <a:srgbClr val="FFFFFF"/>
                  </a:solidFill>
                  <a:latin typeface="Roboto"/>
                  <a:ea typeface="Roboto"/>
                  <a:cs typeface="Roboto"/>
                  <a:sym typeface="Roboto"/>
                </a:rPr>
                <a:t>Richard Lipton</a:t>
              </a:r>
              <a:endParaRPr sz="1000" b="1">
                <a:solidFill>
                  <a:srgbClr val="FFFFFF"/>
                </a:solidFill>
                <a:latin typeface="Roboto"/>
                <a:ea typeface="Roboto"/>
                <a:cs typeface="Roboto"/>
                <a:sym typeface="Roboto"/>
              </a:endParaRPr>
            </a:p>
          </p:txBody>
        </p:sp>
        <p:sp>
          <p:nvSpPr>
            <p:cNvPr id="188" name="Google Shape;188;p25"/>
            <p:cNvSpPr txBox="1"/>
            <p:nvPr/>
          </p:nvSpPr>
          <p:spPr>
            <a:xfrm>
              <a:off x="571536" y="3117727"/>
              <a:ext cx="1755000" cy="737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pt-BR" sz="800">
                  <a:solidFill>
                    <a:srgbClr val="FFFFFF"/>
                  </a:solidFill>
                  <a:latin typeface="Roboto"/>
                  <a:ea typeface="Roboto"/>
                  <a:cs typeface="Roboto"/>
                  <a:sym typeface="Roboto"/>
                </a:rPr>
                <a:t>Artigo de estudante que deu nascimento ao campo de pesquisa.</a:t>
              </a:r>
              <a:endParaRPr sz="800">
                <a:solidFill>
                  <a:srgbClr val="FFFFFF"/>
                </a:solidFill>
                <a:latin typeface="Roboto"/>
                <a:ea typeface="Roboto"/>
                <a:cs typeface="Roboto"/>
                <a:sym typeface="Roboto"/>
              </a:endParaRPr>
            </a:p>
          </p:txBody>
        </p:sp>
      </p:grpSp>
      <p:grpSp>
        <p:nvGrpSpPr>
          <p:cNvPr id="189" name="Google Shape;189;p25"/>
          <p:cNvGrpSpPr/>
          <p:nvPr/>
        </p:nvGrpSpPr>
        <p:grpSpPr>
          <a:xfrm>
            <a:off x="2699423" y="1957150"/>
            <a:ext cx="1709103" cy="1897977"/>
            <a:chOff x="2699423" y="1957150"/>
            <a:chExt cx="1709103" cy="1897977"/>
          </a:xfrm>
        </p:grpSpPr>
        <p:sp>
          <p:nvSpPr>
            <p:cNvPr id="190" name="Google Shape;190;p25"/>
            <p:cNvSpPr/>
            <p:nvPr/>
          </p:nvSpPr>
          <p:spPr>
            <a:xfrm>
              <a:off x="3256823" y="1957150"/>
              <a:ext cx="594300" cy="594300"/>
            </a:xfrm>
            <a:prstGeom prst="ellipse">
              <a:avLst/>
            </a:prstGeom>
            <a:noFill/>
            <a:ln w="3810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91" name="Google Shape;191;p25"/>
            <p:cNvSpPr txBox="1"/>
            <p:nvPr/>
          </p:nvSpPr>
          <p:spPr>
            <a:xfrm>
              <a:off x="2699425" y="2660925"/>
              <a:ext cx="17091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pt-BR" sz="1000" b="1">
                  <a:solidFill>
                    <a:srgbClr val="FFFFFF"/>
                  </a:solidFill>
                  <a:latin typeface="Roboto"/>
                  <a:ea typeface="Roboto"/>
                  <a:cs typeface="Roboto"/>
                  <a:sym typeface="Roboto"/>
                </a:rPr>
                <a:t>Timothy Budd</a:t>
              </a:r>
              <a:endParaRPr sz="1000" b="1">
                <a:solidFill>
                  <a:srgbClr val="FFFFFF"/>
                </a:solidFill>
                <a:latin typeface="Roboto"/>
                <a:ea typeface="Roboto"/>
                <a:cs typeface="Roboto"/>
                <a:sym typeface="Roboto"/>
              </a:endParaRPr>
            </a:p>
          </p:txBody>
        </p:sp>
        <p:sp>
          <p:nvSpPr>
            <p:cNvPr id="192" name="Google Shape;192;p25"/>
            <p:cNvSpPr txBox="1"/>
            <p:nvPr/>
          </p:nvSpPr>
          <p:spPr>
            <a:xfrm>
              <a:off x="2699423" y="3117727"/>
              <a:ext cx="1709100" cy="737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pt-BR" sz="800">
                  <a:solidFill>
                    <a:srgbClr val="FFFFFF"/>
                  </a:solidFill>
                  <a:latin typeface="Roboto"/>
                  <a:ea typeface="Roboto"/>
                  <a:cs typeface="Roboto"/>
                  <a:sym typeface="Roboto"/>
                </a:rPr>
                <a:t>Primeira ferramenta implementada na sua tese de PhD.</a:t>
              </a:r>
              <a:endParaRPr sz="800">
                <a:solidFill>
                  <a:srgbClr val="FFFFFF"/>
                </a:solidFill>
                <a:latin typeface="Roboto"/>
                <a:ea typeface="Roboto"/>
                <a:cs typeface="Roboto"/>
                <a:sym typeface="Roboto"/>
              </a:endParaRPr>
            </a:p>
          </p:txBody>
        </p:sp>
        <p:sp>
          <p:nvSpPr>
            <p:cNvPr id="193" name="Google Shape;193;p25"/>
            <p:cNvSpPr txBox="1"/>
            <p:nvPr/>
          </p:nvSpPr>
          <p:spPr>
            <a:xfrm>
              <a:off x="3335573" y="2118324"/>
              <a:ext cx="436800" cy="321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pt-BR" sz="800" b="1">
                  <a:solidFill>
                    <a:srgbClr val="FFFFFF"/>
                  </a:solidFill>
                  <a:latin typeface="Roboto"/>
                  <a:ea typeface="Roboto"/>
                  <a:cs typeface="Roboto"/>
                  <a:sym typeface="Roboto"/>
                </a:rPr>
                <a:t>1980</a:t>
              </a:r>
              <a:endParaRPr sz="800" b="1">
                <a:solidFill>
                  <a:srgbClr val="FFFFFF"/>
                </a:solidFill>
                <a:latin typeface="Roboto"/>
                <a:ea typeface="Roboto"/>
                <a:cs typeface="Roboto"/>
                <a:sym typeface="Roboto"/>
              </a:endParaRPr>
            </a:p>
          </p:txBody>
        </p:sp>
      </p:grpSp>
      <p:grpSp>
        <p:nvGrpSpPr>
          <p:cNvPr id="194" name="Google Shape;194;p25"/>
          <p:cNvGrpSpPr/>
          <p:nvPr/>
        </p:nvGrpSpPr>
        <p:grpSpPr>
          <a:xfrm>
            <a:off x="4781408" y="1957150"/>
            <a:ext cx="1709106" cy="1897975"/>
            <a:chOff x="4781408" y="1957150"/>
            <a:chExt cx="1709106" cy="1897975"/>
          </a:xfrm>
        </p:grpSpPr>
        <p:sp>
          <p:nvSpPr>
            <p:cNvPr id="195" name="Google Shape;195;p25"/>
            <p:cNvSpPr/>
            <p:nvPr/>
          </p:nvSpPr>
          <p:spPr>
            <a:xfrm>
              <a:off x="5338808" y="1957150"/>
              <a:ext cx="594300" cy="594300"/>
            </a:xfrm>
            <a:prstGeom prst="ellipse">
              <a:avLst/>
            </a:prstGeom>
            <a:noFill/>
            <a:ln w="3810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96" name="Google Shape;196;p25"/>
            <p:cNvSpPr txBox="1"/>
            <p:nvPr/>
          </p:nvSpPr>
          <p:spPr>
            <a:xfrm>
              <a:off x="4781413" y="2660925"/>
              <a:ext cx="17091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pt-BR" sz="1000" b="1">
                  <a:solidFill>
                    <a:srgbClr val="FFFFFF"/>
                  </a:solidFill>
                  <a:latin typeface="Roboto"/>
                  <a:ea typeface="Roboto"/>
                  <a:cs typeface="Roboto"/>
                  <a:sym typeface="Roboto"/>
                </a:rPr>
                <a:t>Pesquisa acadêmica</a:t>
              </a:r>
              <a:endParaRPr sz="1000" b="1">
                <a:solidFill>
                  <a:srgbClr val="FFFFFF"/>
                </a:solidFill>
                <a:latin typeface="Roboto"/>
                <a:ea typeface="Roboto"/>
                <a:cs typeface="Roboto"/>
                <a:sym typeface="Roboto"/>
              </a:endParaRPr>
            </a:p>
          </p:txBody>
        </p:sp>
        <p:sp>
          <p:nvSpPr>
            <p:cNvPr id="197" name="Google Shape;197;p25"/>
            <p:cNvSpPr txBox="1"/>
            <p:nvPr/>
          </p:nvSpPr>
          <p:spPr>
            <a:xfrm>
              <a:off x="4781408" y="3117725"/>
              <a:ext cx="1709100" cy="737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pt-BR" sz="800">
                  <a:solidFill>
                    <a:srgbClr val="FFFFFF"/>
                  </a:solidFill>
                  <a:latin typeface="Roboto"/>
                  <a:ea typeface="Roboto"/>
                  <a:cs typeface="Roboto"/>
                  <a:sym typeface="Roboto"/>
                </a:rPr>
                <a:t>Cerca de duas dúzias de artigos de PhD e mestrado são publicados sobre o assunto.</a:t>
              </a:r>
              <a:endParaRPr sz="800">
                <a:solidFill>
                  <a:srgbClr val="FFFFFF"/>
                </a:solidFill>
                <a:latin typeface="Roboto"/>
                <a:ea typeface="Roboto"/>
                <a:cs typeface="Roboto"/>
                <a:sym typeface="Roboto"/>
              </a:endParaRPr>
            </a:p>
          </p:txBody>
        </p:sp>
        <p:sp>
          <p:nvSpPr>
            <p:cNvPr id="198" name="Google Shape;198;p25"/>
            <p:cNvSpPr txBox="1"/>
            <p:nvPr/>
          </p:nvSpPr>
          <p:spPr>
            <a:xfrm>
              <a:off x="5417558" y="2118324"/>
              <a:ext cx="436800" cy="321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pt-BR" sz="800" b="1">
                  <a:solidFill>
                    <a:srgbClr val="FFFFFF"/>
                  </a:solidFill>
                  <a:latin typeface="Roboto"/>
                  <a:ea typeface="Roboto"/>
                  <a:cs typeface="Roboto"/>
                  <a:sym typeface="Roboto"/>
                </a:rPr>
                <a:t>xxxx</a:t>
              </a:r>
              <a:endParaRPr sz="800" b="1">
                <a:solidFill>
                  <a:srgbClr val="FFFFFF"/>
                </a:solidFill>
                <a:latin typeface="Roboto"/>
                <a:ea typeface="Roboto"/>
                <a:cs typeface="Roboto"/>
                <a:sym typeface="Roboto"/>
              </a:endParaRPr>
            </a:p>
          </p:txBody>
        </p:sp>
      </p:grpSp>
      <p:grpSp>
        <p:nvGrpSpPr>
          <p:cNvPr id="199" name="Google Shape;199;p25"/>
          <p:cNvGrpSpPr/>
          <p:nvPr/>
        </p:nvGrpSpPr>
        <p:grpSpPr>
          <a:xfrm>
            <a:off x="6863386" y="1957150"/>
            <a:ext cx="1709102" cy="1897977"/>
            <a:chOff x="6863386" y="1957150"/>
            <a:chExt cx="1709102" cy="1897977"/>
          </a:xfrm>
        </p:grpSpPr>
        <p:sp>
          <p:nvSpPr>
            <p:cNvPr id="200" name="Google Shape;200;p25"/>
            <p:cNvSpPr/>
            <p:nvPr/>
          </p:nvSpPr>
          <p:spPr>
            <a:xfrm>
              <a:off x="7420786" y="1957150"/>
              <a:ext cx="594300" cy="594300"/>
            </a:xfrm>
            <a:prstGeom prst="ellipse">
              <a:avLst/>
            </a:prstGeom>
            <a:noFill/>
            <a:ln w="3810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01" name="Google Shape;201;p25"/>
            <p:cNvSpPr txBox="1"/>
            <p:nvPr/>
          </p:nvSpPr>
          <p:spPr>
            <a:xfrm>
              <a:off x="6863388" y="2660925"/>
              <a:ext cx="17091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pt-BR" sz="1000" b="1">
                  <a:solidFill>
                    <a:srgbClr val="FFFFFF"/>
                  </a:solidFill>
                  <a:latin typeface="Roboto"/>
                  <a:ea typeface="Roboto"/>
                  <a:cs typeface="Roboto"/>
                  <a:sym typeface="Roboto"/>
                </a:rPr>
                <a:t>Interesse renovado</a:t>
              </a:r>
              <a:endParaRPr sz="1000" b="1">
                <a:solidFill>
                  <a:srgbClr val="FFFFFF"/>
                </a:solidFill>
                <a:latin typeface="Roboto"/>
                <a:ea typeface="Roboto"/>
                <a:cs typeface="Roboto"/>
                <a:sym typeface="Roboto"/>
              </a:endParaRPr>
            </a:p>
          </p:txBody>
        </p:sp>
        <p:sp>
          <p:nvSpPr>
            <p:cNvPr id="202" name="Google Shape;202;p25"/>
            <p:cNvSpPr txBox="1"/>
            <p:nvPr/>
          </p:nvSpPr>
          <p:spPr>
            <a:xfrm>
              <a:off x="6863386" y="3117727"/>
              <a:ext cx="1709100" cy="737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pt-BR" sz="800">
                  <a:solidFill>
                    <a:srgbClr val="FFFFFF"/>
                  </a:solidFill>
                  <a:latin typeface="Roboto"/>
                  <a:ea typeface="Roboto"/>
                  <a:cs typeface="Roboto"/>
                  <a:sym typeface="Roboto"/>
                </a:rPr>
                <a:t>Ferramentas alcançam novo nível de maturidade. </a:t>
              </a:r>
              <a:endParaRPr sz="800">
                <a:solidFill>
                  <a:srgbClr val="FFFFFF"/>
                </a:solidFill>
                <a:latin typeface="Roboto"/>
                <a:ea typeface="Roboto"/>
                <a:cs typeface="Roboto"/>
                <a:sym typeface="Roboto"/>
              </a:endParaRPr>
            </a:p>
          </p:txBody>
        </p:sp>
        <p:sp>
          <p:nvSpPr>
            <p:cNvPr id="203" name="Google Shape;203;p25"/>
            <p:cNvSpPr txBox="1"/>
            <p:nvPr/>
          </p:nvSpPr>
          <p:spPr>
            <a:xfrm>
              <a:off x="7499536" y="2118324"/>
              <a:ext cx="436800" cy="321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pt-BR" sz="800" b="1">
                  <a:solidFill>
                    <a:srgbClr val="FFFFFF"/>
                  </a:solidFill>
                  <a:latin typeface="Roboto"/>
                  <a:ea typeface="Roboto"/>
                  <a:cs typeface="Roboto"/>
                  <a:sym typeface="Roboto"/>
                </a:rPr>
                <a:t>2004</a:t>
              </a:r>
              <a:endParaRPr sz="800" b="1">
                <a:solidFill>
                  <a:srgbClr val="FFFFFF"/>
                </a:solidFill>
                <a:latin typeface="Roboto"/>
                <a:ea typeface="Roboto"/>
                <a:cs typeface="Roboto"/>
                <a:sym typeface="Roboto"/>
              </a:endParaRPr>
            </a:p>
          </p:txBody>
        </p:sp>
      </p:grpSp>
      <p:sp>
        <p:nvSpPr>
          <p:cNvPr id="204" name="Google Shape;204;p25"/>
          <p:cNvSpPr/>
          <p:nvPr/>
        </p:nvSpPr>
        <p:spPr>
          <a:xfrm>
            <a:off x="4337175" y="2248113"/>
            <a:ext cx="594300" cy="36900"/>
          </a:xfrm>
          <a:prstGeom prst="roundRect">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05" name="Google Shape;205;p25"/>
          <p:cNvSpPr/>
          <p:nvPr/>
        </p:nvSpPr>
        <p:spPr>
          <a:xfrm>
            <a:off x="6419150" y="2248113"/>
            <a:ext cx="594300" cy="36900"/>
          </a:xfrm>
          <a:prstGeom prst="roundRect">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Testes de mutação</a:t>
            </a:r>
            <a:endParaRPr/>
          </a:p>
        </p:txBody>
      </p:sp>
      <p:pic>
        <p:nvPicPr>
          <p:cNvPr id="211" name="Google Shape;211;p26"/>
          <p:cNvPicPr preferRelativeResize="0"/>
          <p:nvPr/>
        </p:nvPicPr>
        <p:blipFill>
          <a:blip r:embed="rId3">
            <a:alphaModFix/>
          </a:blip>
          <a:stretch>
            <a:fillRect/>
          </a:stretch>
        </p:blipFill>
        <p:spPr>
          <a:xfrm flipH="1">
            <a:off x="3417438" y="1340200"/>
            <a:ext cx="2309124" cy="2463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Testes de mutação</a:t>
            </a:r>
            <a:endParaRPr/>
          </a:p>
        </p:txBody>
      </p:sp>
      <p:sp>
        <p:nvSpPr>
          <p:cNvPr id="217" name="Google Shape;217;p27"/>
          <p:cNvSpPr txBox="1">
            <a:spLocks noGrp="1"/>
          </p:cNvSpPr>
          <p:nvPr>
            <p:ph type="body" idx="1"/>
          </p:nvPr>
        </p:nvSpPr>
        <p:spPr>
          <a:xfrm>
            <a:off x="311700" y="1866850"/>
            <a:ext cx="8520600" cy="60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sz="2400">
                <a:solidFill>
                  <a:srgbClr val="FFFFFF"/>
                </a:solidFill>
              </a:rPr>
              <a:t>Hipótese do Programador Competente</a:t>
            </a:r>
            <a:endParaRPr sz="2400" i="1">
              <a:solidFill>
                <a:srgbClr val="FFFFFF"/>
              </a:solidFill>
            </a:endParaRPr>
          </a:p>
          <a:p>
            <a:pPr marL="0" lvl="0" indent="0" algn="l" rtl="0">
              <a:spcBef>
                <a:spcPts val="1600"/>
              </a:spcBef>
              <a:spcAft>
                <a:spcPts val="1600"/>
              </a:spcAft>
              <a:buNone/>
            </a:pPr>
            <a:endParaRPr sz="2400" i="1">
              <a:solidFill>
                <a:srgbClr val="FFFFFF"/>
              </a:solidFill>
            </a:endParaRPr>
          </a:p>
        </p:txBody>
      </p:sp>
      <p:sp>
        <p:nvSpPr>
          <p:cNvPr id="218" name="Google Shape;218;p27"/>
          <p:cNvSpPr txBox="1">
            <a:spLocks noGrp="1"/>
          </p:cNvSpPr>
          <p:nvPr>
            <p:ph type="body" idx="1"/>
          </p:nvPr>
        </p:nvSpPr>
        <p:spPr>
          <a:xfrm>
            <a:off x="311700" y="3017450"/>
            <a:ext cx="8520600" cy="60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sz="2400">
                <a:solidFill>
                  <a:srgbClr val="FFFFFF"/>
                </a:solidFill>
              </a:rPr>
              <a:t>Hipótese do Efeito de Acoplamento</a:t>
            </a:r>
            <a:endParaRPr sz="2400" i="1">
              <a:solidFill>
                <a:srgbClr val="FFFFFF"/>
              </a:solidFill>
            </a:endParaRPr>
          </a:p>
          <a:p>
            <a:pPr marL="0" lvl="0" indent="0" algn="l" rtl="0">
              <a:spcBef>
                <a:spcPts val="1600"/>
              </a:spcBef>
              <a:spcAft>
                <a:spcPts val="1600"/>
              </a:spcAft>
              <a:buNone/>
            </a:pPr>
            <a:endParaRPr sz="2400" i="1">
              <a:solidFill>
                <a:srgbClr val="FFFFFF"/>
              </a:solidFill>
            </a:endParaRPr>
          </a:p>
        </p:txBody>
      </p:sp>
      <p:sp>
        <p:nvSpPr>
          <p:cNvPr id="219" name="Google Shape;219;p27"/>
          <p:cNvSpPr/>
          <p:nvPr/>
        </p:nvSpPr>
        <p:spPr>
          <a:xfrm>
            <a:off x="4306500" y="2476150"/>
            <a:ext cx="531000" cy="5310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Hipótese do Programador Competente</a:t>
            </a:r>
            <a:endParaRPr/>
          </a:p>
        </p:txBody>
      </p:sp>
      <p:sp>
        <p:nvSpPr>
          <p:cNvPr id="225" name="Google Shape;225;p28"/>
          <p:cNvSpPr txBox="1">
            <a:spLocks noGrp="1"/>
          </p:cNvSpPr>
          <p:nvPr>
            <p:ph type="body" idx="1"/>
          </p:nvPr>
        </p:nvSpPr>
        <p:spPr>
          <a:xfrm>
            <a:off x="370525" y="1442331"/>
            <a:ext cx="8520600" cy="212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2400">
                <a:solidFill>
                  <a:srgbClr val="FFFFFF"/>
                </a:solidFill>
              </a:rPr>
              <a:t>“...a maioria das falhas de software introduzidas por programadores experientes são devidas a pequenos erros sintáticos.”</a:t>
            </a:r>
            <a:endParaRPr sz="2400">
              <a:solidFill>
                <a:srgbClr val="FFFFFF"/>
              </a:solidFill>
            </a:endParaRPr>
          </a:p>
          <a:p>
            <a:pPr marL="0" lvl="0" indent="0" algn="r" rtl="0">
              <a:spcBef>
                <a:spcPts val="1600"/>
              </a:spcBef>
              <a:spcAft>
                <a:spcPts val="1600"/>
              </a:spcAft>
              <a:buNone/>
            </a:pPr>
            <a:r>
              <a:rPr lang="pt-BR" sz="2000">
                <a:solidFill>
                  <a:srgbClr val="FFFFFF"/>
                </a:solidFill>
              </a:rPr>
              <a:t>Wikipedia</a:t>
            </a:r>
            <a:endParaRPr sz="2000">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Hipótese do Efeito de Acoplamento</a:t>
            </a:r>
            <a:endParaRPr/>
          </a:p>
        </p:txBody>
      </p:sp>
      <p:sp>
        <p:nvSpPr>
          <p:cNvPr id="231" name="Google Shape;231;p29"/>
          <p:cNvSpPr txBox="1">
            <a:spLocks noGrp="1"/>
          </p:cNvSpPr>
          <p:nvPr>
            <p:ph type="body" idx="1"/>
          </p:nvPr>
        </p:nvSpPr>
        <p:spPr>
          <a:xfrm>
            <a:off x="370525" y="1442331"/>
            <a:ext cx="8520600" cy="212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2400">
                <a:solidFill>
                  <a:srgbClr val="FFFFFF"/>
                </a:solidFill>
              </a:rPr>
              <a:t>“...falhas simples podem formar uma cascata ou se acoplar para formar outras falhas emergentes.”</a:t>
            </a:r>
            <a:endParaRPr sz="2400">
              <a:solidFill>
                <a:srgbClr val="FFFFFF"/>
              </a:solidFill>
            </a:endParaRPr>
          </a:p>
          <a:p>
            <a:pPr marL="0" lvl="0" indent="0" algn="r" rtl="0">
              <a:spcBef>
                <a:spcPts val="1600"/>
              </a:spcBef>
              <a:spcAft>
                <a:spcPts val="1600"/>
              </a:spcAft>
              <a:buNone/>
            </a:pPr>
            <a:r>
              <a:rPr lang="pt-BR" sz="2000">
                <a:solidFill>
                  <a:srgbClr val="FFFFFF"/>
                </a:solidFill>
              </a:rPr>
              <a:t>Wikipedia</a:t>
            </a:r>
            <a:endParaRPr sz="2000">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Testes de mutação</a:t>
            </a:r>
            <a:endParaRPr/>
          </a:p>
        </p:txBody>
      </p:sp>
      <p:pic>
        <p:nvPicPr>
          <p:cNvPr id="237" name="Google Shape;237;p30"/>
          <p:cNvPicPr preferRelativeResize="0"/>
          <p:nvPr/>
        </p:nvPicPr>
        <p:blipFill>
          <a:blip r:embed="rId3">
            <a:alphaModFix/>
          </a:blip>
          <a:stretch>
            <a:fillRect/>
          </a:stretch>
        </p:blipFill>
        <p:spPr>
          <a:xfrm flipH="1">
            <a:off x="6229398" y="468250"/>
            <a:ext cx="748575" cy="798500"/>
          </a:xfrm>
          <a:prstGeom prst="rect">
            <a:avLst/>
          </a:prstGeom>
          <a:noFill/>
          <a:ln>
            <a:noFill/>
          </a:ln>
        </p:spPr>
      </p:pic>
      <p:pic>
        <p:nvPicPr>
          <p:cNvPr id="238" name="Google Shape;238;p30"/>
          <p:cNvPicPr preferRelativeResize="0"/>
          <p:nvPr/>
        </p:nvPicPr>
        <p:blipFill rotWithShape="1">
          <a:blip r:embed="rId4">
            <a:alphaModFix/>
          </a:blip>
          <a:srcRect t="2534" b="2525"/>
          <a:stretch/>
        </p:blipFill>
        <p:spPr>
          <a:xfrm rot="9">
            <a:off x="6252580" y="2275217"/>
            <a:ext cx="854613" cy="569740"/>
          </a:xfrm>
          <a:prstGeom prst="rect">
            <a:avLst/>
          </a:prstGeom>
          <a:noFill/>
          <a:ln>
            <a:noFill/>
          </a:ln>
        </p:spPr>
      </p:pic>
      <p:pic>
        <p:nvPicPr>
          <p:cNvPr id="239" name="Google Shape;239;p30"/>
          <p:cNvPicPr preferRelativeResize="0"/>
          <p:nvPr/>
        </p:nvPicPr>
        <p:blipFill>
          <a:blip r:embed="rId5">
            <a:alphaModFix/>
          </a:blip>
          <a:stretch>
            <a:fillRect/>
          </a:stretch>
        </p:blipFill>
        <p:spPr>
          <a:xfrm flipH="1">
            <a:off x="6284475" y="3753612"/>
            <a:ext cx="790825" cy="921625"/>
          </a:xfrm>
          <a:prstGeom prst="rect">
            <a:avLst/>
          </a:prstGeom>
          <a:noFill/>
          <a:ln>
            <a:noFill/>
          </a:ln>
        </p:spPr>
      </p:pic>
      <p:pic>
        <p:nvPicPr>
          <p:cNvPr id="240" name="Google Shape;240;p30"/>
          <p:cNvPicPr preferRelativeResize="0"/>
          <p:nvPr/>
        </p:nvPicPr>
        <p:blipFill>
          <a:blip r:embed="rId6">
            <a:alphaModFix/>
          </a:blip>
          <a:stretch>
            <a:fillRect/>
          </a:stretch>
        </p:blipFill>
        <p:spPr>
          <a:xfrm>
            <a:off x="1527975" y="2275225"/>
            <a:ext cx="2190750" cy="2114550"/>
          </a:xfrm>
          <a:prstGeom prst="rect">
            <a:avLst/>
          </a:prstGeom>
          <a:noFill/>
          <a:ln>
            <a:noFill/>
          </a:ln>
        </p:spPr>
      </p:pic>
      <p:sp>
        <p:nvSpPr>
          <p:cNvPr id="241" name="Google Shape;241;p30"/>
          <p:cNvSpPr txBox="1"/>
          <p:nvPr/>
        </p:nvSpPr>
        <p:spPr>
          <a:xfrm>
            <a:off x="2455875" y="1719750"/>
            <a:ext cx="1341900" cy="4185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pt-BR" sz="1800" b="1">
                <a:solidFill>
                  <a:schemeClr val="dk1"/>
                </a:solidFill>
                <a:latin typeface="Average"/>
                <a:ea typeface="Average"/>
                <a:cs typeface="Average"/>
                <a:sym typeface="Average"/>
              </a:rPr>
              <a:t>idade &gt;= 18</a:t>
            </a:r>
            <a:endParaRPr sz="1800" b="1">
              <a:solidFill>
                <a:schemeClr val="dk1"/>
              </a:solidFill>
              <a:latin typeface="Average"/>
              <a:ea typeface="Average"/>
              <a:cs typeface="Average"/>
              <a:sym typeface="Average"/>
            </a:endParaRPr>
          </a:p>
        </p:txBody>
      </p:sp>
      <p:sp>
        <p:nvSpPr>
          <p:cNvPr id="242" name="Google Shape;242;p30"/>
          <p:cNvSpPr txBox="1"/>
          <p:nvPr/>
        </p:nvSpPr>
        <p:spPr>
          <a:xfrm>
            <a:off x="7161175" y="658250"/>
            <a:ext cx="1540800" cy="4185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pt-BR" sz="1800">
                <a:solidFill>
                  <a:schemeClr val="dk1"/>
                </a:solidFill>
                <a:latin typeface="Average"/>
                <a:ea typeface="Average"/>
                <a:cs typeface="Average"/>
                <a:sym typeface="Average"/>
              </a:rPr>
              <a:t>idade </a:t>
            </a:r>
            <a:r>
              <a:rPr lang="pt-BR" sz="1800">
                <a:solidFill>
                  <a:schemeClr val="accent5"/>
                </a:solidFill>
                <a:latin typeface="Average"/>
                <a:ea typeface="Average"/>
                <a:cs typeface="Average"/>
                <a:sym typeface="Average"/>
              </a:rPr>
              <a:t>&gt;</a:t>
            </a:r>
            <a:r>
              <a:rPr lang="pt-BR" sz="1800">
                <a:solidFill>
                  <a:schemeClr val="dk1"/>
                </a:solidFill>
                <a:latin typeface="Average"/>
                <a:ea typeface="Average"/>
                <a:cs typeface="Average"/>
                <a:sym typeface="Average"/>
              </a:rPr>
              <a:t> 18</a:t>
            </a:r>
            <a:endParaRPr sz="1800">
              <a:solidFill>
                <a:schemeClr val="dk1"/>
              </a:solidFill>
              <a:latin typeface="Average"/>
              <a:ea typeface="Average"/>
              <a:cs typeface="Average"/>
              <a:sym typeface="Average"/>
            </a:endParaRPr>
          </a:p>
        </p:txBody>
      </p:sp>
      <p:sp>
        <p:nvSpPr>
          <p:cNvPr id="243" name="Google Shape;243;p30"/>
          <p:cNvSpPr txBox="1"/>
          <p:nvPr/>
        </p:nvSpPr>
        <p:spPr>
          <a:xfrm>
            <a:off x="7161175" y="2362500"/>
            <a:ext cx="1540800" cy="4185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pt-BR" sz="1800">
                <a:solidFill>
                  <a:schemeClr val="dk1"/>
                </a:solidFill>
                <a:latin typeface="Average"/>
                <a:ea typeface="Average"/>
                <a:cs typeface="Average"/>
                <a:sym typeface="Average"/>
              </a:rPr>
              <a:t>idade </a:t>
            </a:r>
            <a:r>
              <a:rPr lang="pt-BR" sz="1800">
                <a:solidFill>
                  <a:schemeClr val="accent5"/>
                </a:solidFill>
                <a:latin typeface="Average"/>
                <a:ea typeface="Average"/>
                <a:cs typeface="Average"/>
                <a:sym typeface="Average"/>
              </a:rPr>
              <a:t>&lt;</a:t>
            </a:r>
            <a:r>
              <a:rPr lang="pt-BR" sz="1800">
                <a:solidFill>
                  <a:schemeClr val="dk1"/>
                </a:solidFill>
                <a:latin typeface="Average"/>
                <a:ea typeface="Average"/>
                <a:cs typeface="Average"/>
                <a:sym typeface="Average"/>
              </a:rPr>
              <a:t> 18</a:t>
            </a:r>
            <a:endParaRPr sz="1800">
              <a:solidFill>
                <a:schemeClr val="dk1"/>
              </a:solidFill>
              <a:latin typeface="Average"/>
              <a:ea typeface="Average"/>
              <a:cs typeface="Average"/>
              <a:sym typeface="Average"/>
            </a:endParaRPr>
          </a:p>
        </p:txBody>
      </p:sp>
      <p:sp>
        <p:nvSpPr>
          <p:cNvPr id="244" name="Google Shape;244;p30"/>
          <p:cNvSpPr txBox="1"/>
          <p:nvPr/>
        </p:nvSpPr>
        <p:spPr>
          <a:xfrm>
            <a:off x="7161175" y="4005175"/>
            <a:ext cx="1540800" cy="4185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pt-BR" sz="1800">
                <a:solidFill>
                  <a:schemeClr val="dk1"/>
                </a:solidFill>
                <a:latin typeface="Average"/>
                <a:ea typeface="Average"/>
                <a:cs typeface="Average"/>
                <a:sym typeface="Average"/>
              </a:rPr>
              <a:t>idade </a:t>
            </a:r>
            <a:r>
              <a:rPr lang="pt-BR" sz="1800">
                <a:solidFill>
                  <a:schemeClr val="accent5"/>
                </a:solidFill>
                <a:latin typeface="Average"/>
                <a:ea typeface="Average"/>
                <a:cs typeface="Average"/>
                <a:sym typeface="Average"/>
              </a:rPr>
              <a:t>==</a:t>
            </a:r>
            <a:r>
              <a:rPr lang="pt-BR" sz="1800">
                <a:solidFill>
                  <a:schemeClr val="dk1"/>
                </a:solidFill>
                <a:latin typeface="Average"/>
                <a:ea typeface="Average"/>
                <a:cs typeface="Average"/>
                <a:sym typeface="Average"/>
              </a:rPr>
              <a:t> 18</a:t>
            </a:r>
            <a:endParaRPr sz="1800">
              <a:solidFill>
                <a:schemeClr val="dk1"/>
              </a:solidFill>
              <a:latin typeface="Average"/>
              <a:ea typeface="Average"/>
              <a:cs typeface="Average"/>
              <a:sym typeface="Average"/>
            </a:endParaRPr>
          </a:p>
        </p:txBody>
      </p:sp>
      <p:cxnSp>
        <p:nvCxnSpPr>
          <p:cNvPr id="245" name="Google Shape;245;p30"/>
          <p:cNvCxnSpPr>
            <a:stCxn id="240" idx="3"/>
            <a:endCxn id="237" idx="3"/>
          </p:cNvCxnSpPr>
          <p:nvPr/>
        </p:nvCxnSpPr>
        <p:spPr>
          <a:xfrm rot="10800000" flipH="1">
            <a:off x="3718725" y="867400"/>
            <a:ext cx="2510700" cy="2465100"/>
          </a:xfrm>
          <a:prstGeom prst="straightConnector1">
            <a:avLst/>
          </a:prstGeom>
          <a:noFill/>
          <a:ln w="28575" cap="flat" cmpd="sng">
            <a:solidFill>
              <a:srgbClr val="FFFFFF"/>
            </a:solidFill>
            <a:prstDash val="solid"/>
            <a:round/>
            <a:headEnd type="none" w="med" len="med"/>
            <a:tailEnd type="triangle" w="med" len="med"/>
          </a:ln>
        </p:spPr>
      </p:cxnSp>
      <p:cxnSp>
        <p:nvCxnSpPr>
          <p:cNvPr id="246" name="Google Shape;246;p30"/>
          <p:cNvCxnSpPr>
            <a:stCxn id="240" idx="3"/>
            <a:endCxn id="238" idx="1"/>
          </p:cNvCxnSpPr>
          <p:nvPr/>
        </p:nvCxnSpPr>
        <p:spPr>
          <a:xfrm rot="10800000" flipH="1">
            <a:off x="3718725" y="2560000"/>
            <a:ext cx="2533800" cy="772500"/>
          </a:xfrm>
          <a:prstGeom prst="straightConnector1">
            <a:avLst/>
          </a:prstGeom>
          <a:noFill/>
          <a:ln w="28575" cap="flat" cmpd="sng">
            <a:solidFill>
              <a:srgbClr val="FFFFFF"/>
            </a:solidFill>
            <a:prstDash val="solid"/>
            <a:round/>
            <a:headEnd type="none" w="med" len="med"/>
            <a:tailEnd type="triangle" w="med" len="med"/>
          </a:ln>
        </p:spPr>
      </p:cxnSp>
      <p:cxnSp>
        <p:nvCxnSpPr>
          <p:cNvPr id="247" name="Google Shape;247;p30"/>
          <p:cNvCxnSpPr>
            <a:stCxn id="240" idx="3"/>
            <a:endCxn id="239" idx="3"/>
          </p:cNvCxnSpPr>
          <p:nvPr/>
        </p:nvCxnSpPr>
        <p:spPr>
          <a:xfrm>
            <a:off x="3718725" y="3332500"/>
            <a:ext cx="2565600" cy="882000"/>
          </a:xfrm>
          <a:prstGeom prst="straightConnector1">
            <a:avLst/>
          </a:prstGeom>
          <a:noFill/>
          <a:ln w="28575" cap="flat" cmpd="sng">
            <a:solidFill>
              <a:srgbClr val="FFFFFF"/>
            </a:solidFill>
            <a:prstDash val="solid"/>
            <a:round/>
            <a:headEnd type="none" w="med" len="med"/>
            <a:tailEnd type="triangle" w="med" len="med"/>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Shape 251"/>
        <p:cNvGrpSpPr/>
        <p:nvPr/>
      </p:nvGrpSpPr>
      <p:grpSpPr>
        <a:xfrm>
          <a:off x="0" y="0"/>
          <a:ext cx="0" cy="0"/>
          <a:chOff x="0" y="0"/>
          <a:chExt cx="0" cy="0"/>
        </a:xfrm>
      </p:grpSpPr>
      <p:sp>
        <p:nvSpPr>
          <p:cNvPr id="252" name="Google Shape;252;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Testes de mutação ao resgate</a:t>
            </a:r>
            <a:endParaRPr/>
          </a:p>
        </p:txBody>
      </p:sp>
      <p:sp>
        <p:nvSpPr>
          <p:cNvPr id="253" name="Google Shape;253;p31"/>
          <p:cNvSpPr txBox="1">
            <a:spLocks noGrp="1"/>
          </p:cNvSpPr>
          <p:nvPr>
            <p:ph type="body" idx="1"/>
          </p:nvPr>
        </p:nvSpPr>
        <p:spPr>
          <a:xfrm>
            <a:off x="311700" y="1181050"/>
            <a:ext cx="3515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2400">
                <a:solidFill>
                  <a:srgbClr val="FFFFFF"/>
                </a:solidFill>
              </a:rPr>
              <a:t>Linguagens interpretadas:</a:t>
            </a:r>
            <a:endParaRPr sz="3600">
              <a:solidFill>
                <a:srgbClr val="E06666"/>
              </a:solidFill>
            </a:endParaRPr>
          </a:p>
          <a:p>
            <a:pPr marL="0" lvl="0" indent="0" algn="l" rtl="0">
              <a:spcBef>
                <a:spcPts val="1600"/>
              </a:spcBef>
              <a:spcAft>
                <a:spcPts val="0"/>
              </a:spcAft>
              <a:buNone/>
            </a:pPr>
            <a:endParaRPr sz="2400">
              <a:solidFill>
                <a:srgbClr val="FFFFFF"/>
              </a:solidFill>
            </a:endParaRPr>
          </a:p>
          <a:p>
            <a:pPr marL="0" lvl="0" indent="0" algn="l" rtl="0">
              <a:spcBef>
                <a:spcPts val="1600"/>
              </a:spcBef>
              <a:spcAft>
                <a:spcPts val="1600"/>
              </a:spcAft>
              <a:buNone/>
            </a:pPr>
            <a:endParaRPr sz="2400">
              <a:solidFill>
                <a:srgbClr val="FFFFFF"/>
              </a:solidFill>
            </a:endParaRPr>
          </a:p>
        </p:txBody>
      </p:sp>
      <p:pic>
        <p:nvPicPr>
          <p:cNvPr id="254" name="Google Shape;254;p31"/>
          <p:cNvPicPr preferRelativeResize="0"/>
          <p:nvPr/>
        </p:nvPicPr>
        <p:blipFill>
          <a:blip r:embed="rId3">
            <a:alphaModFix/>
          </a:blip>
          <a:stretch>
            <a:fillRect/>
          </a:stretch>
        </p:blipFill>
        <p:spPr>
          <a:xfrm>
            <a:off x="3059375" y="0"/>
            <a:ext cx="5030300" cy="4912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Apresentação pessoal</a:t>
            </a:r>
            <a:endParaRPr/>
          </a:p>
        </p:txBody>
      </p:sp>
      <p:grpSp>
        <p:nvGrpSpPr>
          <p:cNvPr id="69" name="Google Shape;69;p14"/>
          <p:cNvGrpSpPr/>
          <p:nvPr/>
        </p:nvGrpSpPr>
        <p:grpSpPr>
          <a:xfrm>
            <a:off x="1705410" y="2944521"/>
            <a:ext cx="1483067" cy="1571860"/>
            <a:chOff x="2234910" y="3238071"/>
            <a:chExt cx="1483067" cy="1571860"/>
          </a:xfrm>
        </p:grpSpPr>
        <p:pic>
          <p:nvPicPr>
            <p:cNvPr id="70" name="Google Shape;70;p14"/>
            <p:cNvPicPr preferRelativeResize="0"/>
            <p:nvPr/>
          </p:nvPicPr>
          <p:blipFill rotWithShape="1">
            <a:blip r:embed="rId3">
              <a:alphaModFix/>
            </a:blip>
            <a:srcRect/>
            <a:stretch/>
          </p:blipFill>
          <p:spPr>
            <a:xfrm>
              <a:off x="2335486" y="3895451"/>
              <a:ext cx="1281926" cy="400344"/>
            </a:xfrm>
            <a:prstGeom prst="rect">
              <a:avLst/>
            </a:prstGeom>
            <a:noFill/>
            <a:ln>
              <a:noFill/>
            </a:ln>
          </p:spPr>
        </p:pic>
        <p:sp>
          <p:nvSpPr>
            <p:cNvPr id="71" name="Google Shape;71;p14"/>
            <p:cNvSpPr txBox="1"/>
            <p:nvPr/>
          </p:nvSpPr>
          <p:spPr>
            <a:xfrm>
              <a:off x="2436461" y="3238071"/>
              <a:ext cx="1080000" cy="462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pt-BR" sz="1800">
                  <a:solidFill>
                    <a:schemeClr val="dk1"/>
                  </a:solidFill>
                  <a:latin typeface="Average"/>
                  <a:ea typeface="Average"/>
                  <a:cs typeface="Average"/>
                  <a:sym typeface="Average"/>
                </a:rPr>
                <a:t>Morphy</a:t>
              </a:r>
              <a:br>
                <a:rPr lang="pt-BR" sz="1800">
                  <a:solidFill>
                    <a:schemeClr val="dk1"/>
                  </a:solidFill>
                  <a:latin typeface="Average"/>
                  <a:ea typeface="Average"/>
                  <a:cs typeface="Average"/>
                  <a:sym typeface="Average"/>
                </a:rPr>
              </a:br>
              <a:r>
                <a:rPr lang="pt-BR" sz="1200">
                  <a:solidFill>
                    <a:schemeClr val="dk1"/>
                  </a:solidFill>
                  <a:latin typeface="Average"/>
                  <a:ea typeface="Average"/>
                  <a:cs typeface="Average"/>
                  <a:sym typeface="Average"/>
                </a:rPr>
                <a:t>(2011)</a:t>
              </a:r>
              <a:endParaRPr sz="1200">
                <a:solidFill>
                  <a:schemeClr val="dk1"/>
                </a:solidFill>
                <a:latin typeface="Average"/>
                <a:ea typeface="Average"/>
                <a:cs typeface="Average"/>
                <a:sym typeface="Average"/>
              </a:endParaRPr>
            </a:p>
            <a:p>
              <a:pPr marL="0" lvl="0" indent="0" algn="ctr" rtl="0">
                <a:spcBef>
                  <a:spcPts val="0"/>
                </a:spcBef>
                <a:spcAft>
                  <a:spcPts val="0"/>
                </a:spcAft>
                <a:buNone/>
              </a:pPr>
              <a:endParaRPr sz="1500">
                <a:solidFill>
                  <a:schemeClr val="dk1"/>
                </a:solidFill>
                <a:latin typeface="Average"/>
                <a:ea typeface="Average"/>
                <a:cs typeface="Average"/>
                <a:sym typeface="Average"/>
              </a:endParaRPr>
            </a:p>
          </p:txBody>
        </p:sp>
        <p:pic>
          <p:nvPicPr>
            <p:cNvPr id="72" name="Google Shape;72;p14"/>
            <p:cNvPicPr preferRelativeResize="0"/>
            <p:nvPr/>
          </p:nvPicPr>
          <p:blipFill rotWithShape="1">
            <a:blip r:embed="rId4">
              <a:alphaModFix/>
            </a:blip>
            <a:srcRect t="9" b="9"/>
            <a:stretch/>
          </p:blipFill>
          <p:spPr>
            <a:xfrm>
              <a:off x="2234910" y="4409581"/>
              <a:ext cx="1483067" cy="400350"/>
            </a:xfrm>
            <a:prstGeom prst="rect">
              <a:avLst/>
            </a:prstGeom>
            <a:noFill/>
            <a:ln>
              <a:noFill/>
            </a:ln>
          </p:spPr>
        </p:pic>
      </p:grpSp>
      <p:cxnSp>
        <p:nvCxnSpPr>
          <p:cNvPr id="73" name="Google Shape;73;p14"/>
          <p:cNvCxnSpPr>
            <a:stCxn id="71" idx="3"/>
            <a:endCxn id="74" idx="1"/>
          </p:cNvCxnSpPr>
          <p:nvPr/>
        </p:nvCxnSpPr>
        <p:spPr>
          <a:xfrm>
            <a:off x="2986961" y="3175671"/>
            <a:ext cx="1095600" cy="81300"/>
          </a:xfrm>
          <a:prstGeom prst="straightConnector1">
            <a:avLst/>
          </a:prstGeom>
          <a:noFill/>
          <a:ln w="9525" cap="flat" cmpd="sng">
            <a:solidFill>
              <a:schemeClr val="dk2"/>
            </a:solidFill>
            <a:prstDash val="dot"/>
            <a:round/>
            <a:headEnd type="none" w="med" len="med"/>
            <a:tailEnd type="triangle" w="med" len="med"/>
          </a:ln>
        </p:spPr>
      </p:cxnSp>
      <p:cxnSp>
        <p:nvCxnSpPr>
          <p:cNvPr id="75" name="Google Shape;75;p14"/>
          <p:cNvCxnSpPr>
            <a:stCxn id="74" idx="3"/>
            <a:endCxn id="76" idx="1"/>
          </p:cNvCxnSpPr>
          <p:nvPr/>
        </p:nvCxnSpPr>
        <p:spPr>
          <a:xfrm rot="10800000" flipH="1">
            <a:off x="5144976" y="2953707"/>
            <a:ext cx="638100" cy="222000"/>
          </a:xfrm>
          <a:prstGeom prst="straightConnector1">
            <a:avLst/>
          </a:prstGeom>
          <a:noFill/>
          <a:ln w="9525" cap="flat" cmpd="sng">
            <a:solidFill>
              <a:schemeClr val="dk2"/>
            </a:solidFill>
            <a:prstDash val="dot"/>
            <a:round/>
            <a:headEnd type="none" w="med" len="med"/>
            <a:tailEnd type="triangle" w="med" len="med"/>
          </a:ln>
        </p:spPr>
      </p:cxnSp>
      <p:grpSp>
        <p:nvGrpSpPr>
          <p:cNvPr id="77" name="Google Shape;77;p14"/>
          <p:cNvGrpSpPr/>
          <p:nvPr/>
        </p:nvGrpSpPr>
        <p:grpSpPr>
          <a:xfrm>
            <a:off x="4065126" y="2945307"/>
            <a:ext cx="1097400" cy="1651268"/>
            <a:chOff x="4481826" y="3260582"/>
            <a:chExt cx="1097400" cy="1651268"/>
          </a:xfrm>
        </p:grpSpPr>
        <p:sp>
          <p:nvSpPr>
            <p:cNvPr id="74" name="Google Shape;74;p14"/>
            <p:cNvSpPr txBox="1"/>
            <p:nvPr/>
          </p:nvSpPr>
          <p:spPr>
            <a:xfrm rot="-262586">
              <a:off x="4497822" y="3300565"/>
              <a:ext cx="1065406" cy="46213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pt-BR" sz="1800">
                  <a:solidFill>
                    <a:schemeClr val="dk1"/>
                  </a:solidFill>
                  <a:latin typeface="Average"/>
                  <a:ea typeface="Average"/>
                  <a:cs typeface="Average"/>
                  <a:sym typeface="Average"/>
                </a:rPr>
                <a:t>Inventti</a:t>
              </a:r>
              <a:br>
                <a:rPr lang="pt-BR" sz="1800">
                  <a:solidFill>
                    <a:schemeClr val="dk1"/>
                  </a:solidFill>
                  <a:latin typeface="Average"/>
                  <a:ea typeface="Average"/>
                  <a:cs typeface="Average"/>
                  <a:sym typeface="Average"/>
                </a:rPr>
              </a:br>
              <a:r>
                <a:rPr lang="pt-BR" sz="1200">
                  <a:solidFill>
                    <a:schemeClr val="dk1"/>
                  </a:solidFill>
                  <a:latin typeface="Average"/>
                  <a:ea typeface="Average"/>
                  <a:cs typeface="Average"/>
                  <a:sym typeface="Average"/>
                </a:rPr>
                <a:t>(2013)</a:t>
              </a:r>
              <a:endParaRPr sz="1200">
                <a:solidFill>
                  <a:schemeClr val="dk1"/>
                </a:solidFill>
                <a:latin typeface="Average"/>
                <a:ea typeface="Average"/>
                <a:cs typeface="Average"/>
                <a:sym typeface="Average"/>
              </a:endParaRPr>
            </a:p>
          </p:txBody>
        </p:sp>
        <p:sp>
          <p:nvSpPr>
            <p:cNvPr id="78" name="Google Shape;78;p14"/>
            <p:cNvSpPr txBox="1"/>
            <p:nvPr/>
          </p:nvSpPr>
          <p:spPr>
            <a:xfrm>
              <a:off x="4644875" y="3895450"/>
              <a:ext cx="771300" cy="101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pt-BR" b="1">
                  <a:solidFill>
                    <a:srgbClr val="FFFFFF"/>
                  </a:solidFill>
                  <a:latin typeface="Average"/>
                  <a:ea typeface="Average"/>
                  <a:cs typeface="Average"/>
                  <a:sym typeface="Average"/>
                </a:rPr>
                <a:t>NF-e</a:t>
              </a:r>
              <a:endParaRPr b="1">
                <a:solidFill>
                  <a:srgbClr val="FFFFFF"/>
                </a:solidFill>
                <a:latin typeface="Average"/>
                <a:ea typeface="Average"/>
                <a:cs typeface="Average"/>
                <a:sym typeface="Average"/>
              </a:endParaRPr>
            </a:p>
            <a:p>
              <a:pPr marL="0" lvl="0" indent="0" algn="ctr" rtl="0">
                <a:spcBef>
                  <a:spcPts val="0"/>
                </a:spcBef>
                <a:spcAft>
                  <a:spcPts val="0"/>
                </a:spcAft>
                <a:buNone/>
              </a:pPr>
              <a:r>
                <a:rPr lang="pt-BR" b="1">
                  <a:solidFill>
                    <a:srgbClr val="FFFFFF"/>
                  </a:solidFill>
                  <a:latin typeface="Average"/>
                  <a:ea typeface="Average"/>
                  <a:cs typeface="Average"/>
                  <a:sym typeface="Average"/>
                </a:rPr>
                <a:t>NFC-e</a:t>
              </a:r>
              <a:br>
                <a:rPr lang="pt-BR" b="1">
                  <a:solidFill>
                    <a:srgbClr val="FFFFFF"/>
                  </a:solidFill>
                  <a:latin typeface="Average"/>
                  <a:ea typeface="Average"/>
                  <a:cs typeface="Average"/>
                  <a:sym typeface="Average"/>
                </a:rPr>
              </a:br>
              <a:r>
                <a:rPr lang="pt-BR" b="1">
                  <a:solidFill>
                    <a:srgbClr val="FFFFFF"/>
                  </a:solidFill>
                  <a:latin typeface="Average"/>
                  <a:ea typeface="Average"/>
                  <a:cs typeface="Average"/>
                  <a:sym typeface="Average"/>
                </a:rPr>
                <a:t>CT-e</a:t>
              </a:r>
              <a:endParaRPr b="1">
                <a:solidFill>
                  <a:srgbClr val="FFFFFF"/>
                </a:solidFill>
                <a:latin typeface="Average"/>
                <a:ea typeface="Average"/>
                <a:cs typeface="Average"/>
                <a:sym typeface="Average"/>
              </a:endParaRPr>
            </a:p>
            <a:p>
              <a:pPr marL="0" lvl="0" indent="0" algn="ctr" rtl="0">
                <a:spcBef>
                  <a:spcPts val="0"/>
                </a:spcBef>
                <a:spcAft>
                  <a:spcPts val="0"/>
                </a:spcAft>
                <a:buNone/>
              </a:pPr>
              <a:r>
                <a:rPr lang="pt-BR" b="1">
                  <a:solidFill>
                    <a:srgbClr val="FFFFFF"/>
                  </a:solidFill>
                  <a:latin typeface="Average"/>
                  <a:ea typeface="Average"/>
                  <a:cs typeface="Average"/>
                  <a:sym typeface="Average"/>
                </a:rPr>
                <a:t>MDF-e</a:t>
              </a:r>
              <a:endParaRPr b="1">
                <a:solidFill>
                  <a:srgbClr val="FFFFFF"/>
                </a:solidFill>
                <a:latin typeface="Average"/>
                <a:ea typeface="Average"/>
                <a:cs typeface="Average"/>
                <a:sym typeface="Average"/>
              </a:endParaRPr>
            </a:p>
            <a:p>
              <a:pPr marL="0" lvl="0" indent="0" algn="ctr" rtl="0">
                <a:spcBef>
                  <a:spcPts val="0"/>
                </a:spcBef>
                <a:spcAft>
                  <a:spcPts val="0"/>
                </a:spcAft>
                <a:buNone/>
              </a:pPr>
              <a:r>
                <a:rPr lang="pt-BR" b="1">
                  <a:solidFill>
                    <a:srgbClr val="FFFFFF"/>
                  </a:solidFill>
                  <a:latin typeface="Average"/>
                  <a:ea typeface="Average"/>
                  <a:cs typeface="Average"/>
                  <a:sym typeface="Average"/>
                </a:rPr>
                <a:t>...</a:t>
              </a:r>
              <a:endParaRPr b="1">
                <a:solidFill>
                  <a:srgbClr val="FFFFFF"/>
                </a:solidFill>
                <a:latin typeface="Average"/>
                <a:ea typeface="Average"/>
                <a:cs typeface="Average"/>
                <a:sym typeface="Average"/>
              </a:endParaRPr>
            </a:p>
          </p:txBody>
        </p:sp>
      </p:grpSp>
      <p:grpSp>
        <p:nvGrpSpPr>
          <p:cNvPr id="79" name="Google Shape;79;p14"/>
          <p:cNvGrpSpPr/>
          <p:nvPr/>
        </p:nvGrpSpPr>
        <p:grpSpPr>
          <a:xfrm>
            <a:off x="5770849" y="2625812"/>
            <a:ext cx="1840200" cy="1823913"/>
            <a:chOff x="6578074" y="2995162"/>
            <a:chExt cx="1840200" cy="1823913"/>
          </a:xfrm>
        </p:grpSpPr>
        <p:sp>
          <p:nvSpPr>
            <p:cNvPr id="76" name="Google Shape;76;p14"/>
            <p:cNvSpPr txBox="1"/>
            <p:nvPr/>
          </p:nvSpPr>
          <p:spPr>
            <a:xfrm rot="-183837">
              <a:off x="6588924" y="3043442"/>
              <a:ext cx="1818500" cy="462039"/>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pt-BR" sz="1800">
                  <a:solidFill>
                    <a:schemeClr val="dk1"/>
                  </a:solidFill>
                  <a:latin typeface="Average"/>
                  <a:ea typeface="Average"/>
                  <a:cs typeface="Average"/>
                  <a:sym typeface="Average"/>
                </a:rPr>
                <a:t>HBSIS / AmbevTech</a:t>
              </a:r>
              <a:endParaRPr sz="1800">
                <a:solidFill>
                  <a:schemeClr val="dk1"/>
                </a:solidFill>
                <a:latin typeface="Average"/>
                <a:ea typeface="Average"/>
                <a:cs typeface="Average"/>
                <a:sym typeface="Average"/>
              </a:endParaRPr>
            </a:p>
            <a:p>
              <a:pPr marL="0" lvl="0" indent="0" algn="ctr" rtl="0">
                <a:spcBef>
                  <a:spcPts val="0"/>
                </a:spcBef>
                <a:spcAft>
                  <a:spcPts val="0"/>
                </a:spcAft>
                <a:buNone/>
              </a:pPr>
              <a:r>
                <a:rPr lang="pt-BR" sz="1200">
                  <a:solidFill>
                    <a:schemeClr val="dk1"/>
                  </a:solidFill>
                  <a:latin typeface="Average"/>
                  <a:ea typeface="Average"/>
                  <a:cs typeface="Average"/>
                  <a:sym typeface="Average"/>
                </a:rPr>
                <a:t>(2016)</a:t>
              </a:r>
              <a:endParaRPr sz="1200">
                <a:solidFill>
                  <a:schemeClr val="dk1"/>
                </a:solidFill>
                <a:latin typeface="Average"/>
                <a:ea typeface="Average"/>
                <a:cs typeface="Average"/>
                <a:sym typeface="Average"/>
              </a:endParaRPr>
            </a:p>
          </p:txBody>
        </p:sp>
        <p:sp>
          <p:nvSpPr>
            <p:cNvPr id="80" name="Google Shape;80;p14"/>
            <p:cNvSpPr txBox="1"/>
            <p:nvPr/>
          </p:nvSpPr>
          <p:spPr>
            <a:xfrm>
              <a:off x="6733025" y="3802675"/>
              <a:ext cx="1530300" cy="1016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pt-BR" b="1">
                  <a:solidFill>
                    <a:srgbClr val="FFFFFF"/>
                  </a:solidFill>
                  <a:latin typeface="Average"/>
                  <a:ea typeface="Average"/>
                  <a:cs typeface="Average"/>
                  <a:sym typeface="Average"/>
                </a:rPr>
                <a:t>WMS</a:t>
              </a:r>
              <a:endParaRPr b="1">
                <a:solidFill>
                  <a:srgbClr val="FFFFFF"/>
                </a:solidFill>
                <a:latin typeface="Average"/>
                <a:ea typeface="Average"/>
                <a:cs typeface="Average"/>
                <a:sym typeface="Average"/>
              </a:endParaRPr>
            </a:p>
            <a:p>
              <a:pPr marL="0" lvl="0" indent="0" algn="ctr" rtl="0">
                <a:lnSpc>
                  <a:spcPct val="115000"/>
                </a:lnSpc>
                <a:spcBef>
                  <a:spcPts val="0"/>
                </a:spcBef>
                <a:spcAft>
                  <a:spcPts val="0"/>
                </a:spcAft>
                <a:buNone/>
              </a:pPr>
              <a:r>
                <a:rPr lang="pt-BR" b="1">
                  <a:solidFill>
                    <a:srgbClr val="FFFFFF"/>
                  </a:solidFill>
                  <a:latin typeface="Average"/>
                  <a:ea typeface="Average"/>
                  <a:cs typeface="Average"/>
                  <a:sym typeface="Average"/>
                </a:rPr>
                <a:t>Tracking</a:t>
              </a:r>
              <a:endParaRPr b="1">
                <a:solidFill>
                  <a:srgbClr val="FFFFFF"/>
                </a:solidFill>
                <a:latin typeface="Average"/>
                <a:ea typeface="Average"/>
                <a:cs typeface="Average"/>
                <a:sym typeface="Average"/>
              </a:endParaRPr>
            </a:p>
            <a:p>
              <a:pPr marL="0" lvl="0" indent="0" algn="ctr" rtl="0">
                <a:lnSpc>
                  <a:spcPct val="115000"/>
                </a:lnSpc>
                <a:spcBef>
                  <a:spcPts val="0"/>
                </a:spcBef>
                <a:spcAft>
                  <a:spcPts val="0"/>
                </a:spcAft>
                <a:buNone/>
              </a:pPr>
              <a:r>
                <a:rPr lang="pt-BR" b="1">
                  <a:solidFill>
                    <a:srgbClr val="FFFFFF"/>
                  </a:solidFill>
                  <a:latin typeface="Average"/>
                  <a:ea typeface="Average"/>
                  <a:cs typeface="Average"/>
                  <a:sym typeface="Average"/>
                </a:rPr>
                <a:t>Cora</a:t>
              </a:r>
              <a:endParaRPr b="1">
                <a:solidFill>
                  <a:srgbClr val="FFFFFF"/>
                </a:solidFill>
                <a:latin typeface="Average"/>
                <a:ea typeface="Average"/>
                <a:cs typeface="Average"/>
                <a:sym typeface="Average"/>
              </a:endParaRPr>
            </a:p>
          </p:txBody>
        </p:sp>
      </p:grpSp>
      <p:pic>
        <p:nvPicPr>
          <p:cNvPr id="81" name="Google Shape;81;p14"/>
          <p:cNvPicPr preferRelativeResize="0"/>
          <p:nvPr/>
        </p:nvPicPr>
        <p:blipFill>
          <a:blip r:embed="rId5">
            <a:alphaModFix/>
          </a:blip>
          <a:stretch>
            <a:fillRect/>
          </a:stretch>
        </p:blipFill>
        <p:spPr>
          <a:xfrm rot="-394135">
            <a:off x="7726543" y="-101985"/>
            <a:ext cx="1708515" cy="1708515"/>
          </a:xfrm>
          <a:prstGeom prst="rect">
            <a:avLst/>
          </a:prstGeom>
          <a:noFill/>
          <a:ln>
            <a:noFill/>
          </a:ln>
        </p:spPr>
      </p:pic>
      <p:pic>
        <p:nvPicPr>
          <p:cNvPr id="82" name="Google Shape;82;p14"/>
          <p:cNvPicPr preferRelativeResize="0"/>
          <p:nvPr/>
        </p:nvPicPr>
        <p:blipFill>
          <a:blip r:embed="rId6">
            <a:alphaModFix/>
          </a:blip>
          <a:stretch>
            <a:fillRect/>
          </a:stretch>
        </p:blipFill>
        <p:spPr>
          <a:xfrm>
            <a:off x="1774325" y="1546003"/>
            <a:ext cx="1414150" cy="1257023"/>
          </a:xfrm>
          <a:prstGeom prst="rect">
            <a:avLst/>
          </a:prstGeom>
          <a:noFill/>
          <a:ln>
            <a:noFill/>
          </a:ln>
        </p:spPr>
      </p:pic>
      <p:sp>
        <p:nvSpPr>
          <p:cNvPr id="83" name="Google Shape;83;p14"/>
          <p:cNvSpPr/>
          <p:nvPr/>
        </p:nvSpPr>
        <p:spPr>
          <a:xfrm>
            <a:off x="3888625" y="1698650"/>
            <a:ext cx="1367100" cy="13167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4" name="Google Shape;84;p14"/>
          <p:cNvPicPr preferRelativeResize="0"/>
          <p:nvPr/>
        </p:nvPicPr>
        <p:blipFill>
          <a:blip r:embed="rId7">
            <a:alphaModFix/>
          </a:blip>
          <a:stretch>
            <a:fillRect/>
          </a:stretch>
        </p:blipFill>
        <p:spPr>
          <a:xfrm>
            <a:off x="3856925" y="1698638"/>
            <a:ext cx="1430500" cy="1316700"/>
          </a:xfrm>
          <a:prstGeom prst="rect">
            <a:avLst/>
          </a:prstGeom>
          <a:noFill/>
          <a:ln>
            <a:noFill/>
          </a:ln>
        </p:spPr>
      </p:pic>
      <p:pic>
        <p:nvPicPr>
          <p:cNvPr id="85" name="Google Shape;85;p14"/>
          <p:cNvPicPr preferRelativeResize="0"/>
          <p:nvPr/>
        </p:nvPicPr>
        <p:blipFill>
          <a:blip r:embed="rId8">
            <a:alphaModFix/>
          </a:blip>
          <a:stretch>
            <a:fillRect/>
          </a:stretch>
        </p:blipFill>
        <p:spPr>
          <a:xfrm>
            <a:off x="5856413" y="1670975"/>
            <a:ext cx="1621875" cy="1105825"/>
          </a:xfrm>
          <a:prstGeom prst="rect">
            <a:avLst/>
          </a:prstGeom>
          <a:noFill/>
          <a:ln>
            <a:noFill/>
          </a:ln>
        </p:spPr>
      </p:pic>
      <p:sp>
        <p:nvSpPr>
          <p:cNvPr id="86" name="Google Shape;86;p14"/>
          <p:cNvSpPr txBox="1"/>
          <p:nvPr/>
        </p:nvSpPr>
        <p:spPr>
          <a:xfrm rot="616906">
            <a:off x="4678988" y="1360656"/>
            <a:ext cx="1265624" cy="351537"/>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pt-BR" b="1">
                <a:solidFill>
                  <a:srgbClr val="FFFFFF"/>
                </a:solidFill>
                <a:latin typeface="Average"/>
                <a:ea typeface="Average"/>
                <a:cs typeface="Average"/>
                <a:sym typeface="Average"/>
              </a:rPr>
              <a:t>TDD / BDD</a:t>
            </a:r>
            <a:endParaRPr b="1">
              <a:solidFill>
                <a:srgbClr val="FFFFFF"/>
              </a:solidFill>
              <a:latin typeface="Average"/>
              <a:ea typeface="Average"/>
              <a:cs typeface="Average"/>
              <a:sym typeface="Average"/>
            </a:endParaRPr>
          </a:p>
        </p:txBody>
      </p:sp>
      <p:cxnSp>
        <p:nvCxnSpPr>
          <p:cNvPr id="87" name="Google Shape;87;p14"/>
          <p:cNvCxnSpPr/>
          <p:nvPr/>
        </p:nvCxnSpPr>
        <p:spPr>
          <a:xfrm rot="10800000" flipH="1">
            <a:off x="1351569" y="3175698"/>
            <a:ext cx="555300" cy="290400"/>
          </a:xfrm>
          <a:prstGeom prst="straightConnector1">
            <a:avLst/>
          </a:prstGeom>
          <a:noFill/>
          <a:ln w="9525" cap="flat" cmpd="sng">
            <a:solidFill>
              <a:schemeClr val="dk2"/>
            </a:solidFill>
            <a:prstDash val="dot"/>
            <a:round/>
            <a:headEnd type="none" w="med" len="med"/>
            <a:tailEnd type="triangle" w="med" len="med"/>
          </a:ln>
        </p:spPr>
      </p:cxnSp>
      <p:grpSp>
        <p:nvGrpSpPr>
          <p:cNvPr id="88" name="Google Shape;88;p14"/>
          <p:cNvGrpSpPr/>
          <p:nvPr/>
        </p:nvGrpSpPr>
        <p:grpSpPr>
          <a:xfrm>
            <a:off x="224027" y="3198698"/>
            <a:ext cx="989400" cy="1281309"/>
            <a:chOff x="617277" y="3246348"/>
            <a:chExt cx="989400" cy="1281309"/>
          </a:xfrm>
        </p:grpSpPr>
        <p:sp>
          <p:nvSpPr>
            <p:cNvPr id="89" name="Google Shape;89;p14"/>
            <p:cNvSpPr txBox="1"/>
            <p:nvPr/>
          </p:nvSpPr>
          <p:spPr>
            <a:xfrm rot="-1089">
              <a:off x="638244" y="3246498"/>
              <a:ext cx="947400" cy="46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pt-BR" sz="1800">
                  <a:solidFill>
                    <a:schemeClr val="dk1"/>
                  </a:solidFill>
                  <a:latin typeface="Average"/>
                  <a:ea typeface="Average"/>
                  <a:cs typeface="Average"/>
                  <a:sym typeface="Average"/>
                </a:rPr>
                <a:t>HBSIS</a:t>
              </a:r>
              <a:br>
                <a:rPr lang="pt-BR" sz="1800">
                  <a:solidFill>
                    <a:schemeClr val="dk1"/>
                  </a:solidFill>
                  <a:latin typeface="Average"/>
                  <a:ea typeface="Average"/>
                  <a:cs typeface="Average"/>
                  <a:sym typeface="Average"/>
                </a:rPr>
              </a:br>
              <a:r>
                <a:rPr lang="pt-BR" sz="1200">
                  <a:solidFill>
                    <a:schemeClr val="dk1"/>
                  </a:solidFill>
                  <a:latin typeface="Average"/>
                  <a:ea typeface="Average"/>
                  <a:cs typeface="Average"/>
                  <a:sym typeface="Average"/>
                </a:rPr>
                <a:t>(2008)</a:t>
              </a:r>
              <a:endParaRPr sz="1200">
                <a:solidFill>
                  <a:schemeClr val="dk1"/>
                </a:solidFill>
                <a:latin typeface="Average"/>
                <a:ea typeface="Average"/>
                <a:cs typeface="Average"/>
                <a:sym typeface="Average"/>
              </a:endParaRPr>
            </a:p>
          </p:txBody>
        </p:sp>
        <p:pic>
          <p:nvPicPr>
            <p:cNvPr id="90" name="Google Shape;90;p14"/>
            <p:cNvPicPr preferRelativeResize="0"/>
            <p:nvPr/>
          </p:nvPicPr>
          <p:blipFill>
            <a:blip r:embed="rId9">
              <a:alphaModFix/>
            </a:blip>
            <a:stretch>
              <a:fillRect/>
            </a:stretch>
          </p:blipFill>
          <p:spPr>
            <a:xfrm>
              <a:off x="617277" y="4006602"/>
              <a:ext cx="989400" cy="521055"/>
            </a:xfrm>
            <a:prstGeom prst="rect">
              <a:avLst/>
            </a:prstGeom>
            <a:noFill/>
            <a:ln>
              <a:noFill/>
            </a:ln>
          </p:spPr>
        </p:pic>
      </p:grpSp>
      <p:sp>
        <p:nvSpPr>
          <p:cNvPr id="91" name="Google Shape;91;p14"/>
          <p:cNvSpPr txBox="1"/>
          <p:nvPr/>
        </p:nvSpPr>
        <p:spPr>
          <a:xfrm rot="815">
            <a:off x="85875" y="2571902"/>
            <a:ext cx="1265700" cy="5715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pt-BR" b="1">
                <a:solidFill>
                  <a:srgbClr val="FFFFFF"/>
                </a:solidFill>
                <a:latin typeface="Average"/>
                <a:ea typeface="Average"/>
                <a:cs typeface="Average"/>
                <a:sym typeface="Average"/>
              </a:rPr>
              <a:t>Testes manuais</a:t>
            </a:r>
            <a:endParaRPr b="1">
              <a:solidFill>
                <a:srgbClr val="FFFFFF"/>
              </a:solidFill>
              <a:latin typeface="Average"/>
              <a:ea typeface="Average"/>
              <a:cs typeface="Average"/>
              <a:sym typeface="Average"/>
            </a:endParaRPr>
          </a:p>
        </p:txBody>
      </p:sp>
      <p:pic>
        <p:nvPicPr>
          <p:cNvPr id="92" name="Google Shape;92;p14"/>
          <p:cNvPicPr preferRelativeResize="0"/>
          <p:nvPr/>
        </p:nvPicPr>
        <p:blipFill>
          <a:blip r:embed="rId10">
            <a:alphaModFix/>
          </a:blip>
          <a:stretch>
            <a:fillRect/>
          </a:stretch>
        </p:blipFill>
        <p:spPr>
          <a:xfrm>
            <a:off x="7611047" y="2443500"/>
            <a:ext cx="2297078" cy="333394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258"/>
        <p:cNvGrpSpPr/>
        <p:nvPr/>
      </p:nvGrpSpPr>
      <p:grpSpPr>
        <a:xfrm>
          <a:off x="0" y="0"/>
          <a:ext cx="0" cy="0"/>
          <a:chOff x="0" y="0"/>
          <a:chExt cx="0" cy="0"/>
        </a:xfrm>
      </p:grpSpPr>
      <p:sp>
        <p:nvSpPr>
          <p:cNvPr id="259" name="Google Shape;259;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Testes de mutação ao resgate</a:t>
            </a:r>
            <a:endParaRPr/>
          </a:p>
        </p:txBody>
      </p:sp>
      <p:sp>
        <p:nvSpPr>
          <p:cNvPr id="260" name="Google Shape;260;p32"/>
          <p:cNvSpPr txBox="1">
            <a:spLocks noGrp="1"/>
          </p:cNvSpPr>
          <p:nvPr>
            <p:ph type="body" idx="1"/>
          </p:nvPr>
        </p:nvSpPr>
        <p:spPr>
          <a:xfrm>
            <a:off x="311700" y="1181050"/>
            <a:ext cx="8287500" cy="365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2400">
                <a:solidFill>
                  <a:srgbClr val="FFFFFF"/>
                </a:solidFill>
              </a:rPr>
              <a:t>Linguagens compiladas:</a:t>
            </a:r>
            <a:endParaRPr sz="2400">
              <a:solidFill>
                <a:srgbClr val="FFFFFF"/>
              </a:solidFill>
            </a:endParaRPr>
          </a:p>
          <a:p>
            <a:pPr marL="457200" lvl="0" indent="-381000" algn="l" rtl="0">
              <a:spcBef>
                <a:spcPts val="1600"/>
              </a:spcBef>
              <a:spcAft>
                <a:spcPts val="0"/>
              </a:spcAft>
              <a:buClr>
                <a:srgbClr val="FFFFFF"/>
              </a:buClr>
              <a:buSzPts val="2400"/>
              <a:buChar char="●"/>
            </a:pPr>
            <a:r>
              <a:rPr lang="pt-BR" sz="2400">
                <a:solidFill>
                  <a:srgbClr val="FFFFFF"/>
                </a:solidFill>
              </a:rPr>
              <a:t>Manipulação de bytecode (IL)</a:t>
            </a:r>
            <a:endParaRPr sz="2400">
              <a:solidFill>
                <a:srgbClr val="FFFFFF"/>
              </a:solidFill>
            </a:endParaRPr>
          </a:p>
          <a:p>
            <a:pPr marL="457200" lvl="0" indent="-381000" algn="l" rtl="0">
              <a:spcBef>
                <a:spcPts val="0"/>
              </a:spcBef>
              <a:spcAft>
                <a:spcPts val="0"/>
              </a:spcAft>
              <a:buClr>
                <a:srgbClr val="FFFFFF"/>
              </a:buClr>
              <a:buSzPts val="2400"/>
              <a:buChar char="●"/>
            </a:pPr>
            <a:r>
              <a:rPr lang="pt-BR" sz="2400">
                <a:solidFill>
                  <a:srgbClr val="FFFFFF"/>
                </a:solidFill>
              </a:rPr>
              <a:t>Alteração do fonte e recompilação</a:t>
            </a:r>
            <a:endParaRPr sz="2400">
              <a:solidFill>
                <a:srgbClr val="FFFFFF"/>
              </a:solidFill>
            </a:endParaRPr>
          </a:p>
          <a:p>
            <a:pPr marL="0" lvl="0" indent="0" algn="l" rtl="0">
              <a:spcBef>
                <a:spcPts val="1600"/>
              </a:spcBef>
              <a:spcAft>
                <a:spcPts val="0"/>
              </a:spcAft>
              <a:buNone/>
            </a:pPr>
            <a:endParaRPr sz="2400">
              <a:solidFill>
                <a:srgbClr val="FFFFFF"/>
              </a:solidFill>
            </a:endParaRPr>
          </a:p>
          <a:p>
            <a:pPr marL="0" lvl="0" indent="0" algn="l" rtl="0">
              <a:spcBef>
                <a:spcPts val="1600"/>
              </a:spcBef>
              <a:spcAft>
                <a:spcPts val="1600"/>
              </a:spcAft>
              <a:buNone/>
            </a:pPr>
            <a:endParaRPr sz="2400">
              <a:solidFill>
                <a:srgbClr val="FFFFFF"/>
              </a:solidFill>
            </a:endParaRPr>
          </a:p>
        </p:txBody>
      </p:sp>
      <p:sp>
        <p:nvSpPr>
          <p:cNvPr id="261" name="Google Shape;261;p32"/>
          <p:cNvSpPr txBox="1"/>
          <p:nvPr/>
        </p:nvSpPr>
        <p:spPr>
          <a:xfrm>
            <a:off x="3200613" y="2953700"/>
            <a:ext cx="888000" cy="79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t-BR" sz="3600">
                <a:solidFill>
                  <a:srgbClr val="FFFFFF"/>
                </a:solidFill>
                <a:latin typeface="Average"/>
                <a:ea typeface="Average"/>
                <a:cs typeface="Average"/>
                <a:sym typeface="Average"/>
              </a:rPr>
              <a:t>beq</a:t>
            </a:r>
            <a:br>
              <a:rPr lang="pt-BR" sz="3600">
                <a:solidFill>
                  <a:srgbClr val="FFFFFF"/>
                </a:solidFill>
                <a:latin typeface="Average"/>
                <a:ea typeface="Average"/>
                <a:cs typeface="Average"/>
                <a:sym typeface="Average"/>
              </a:rPr>
            </a:br>
            <a:r>
              <a:rPr lang="pt-BR" sz="3600">
                <a:solidFill>
                  <a:srgbClr val="FFFFFF"/>
                </a:solidFill>
                <a:latin typeface="Average"/>
                <a:ea typeface="Average"/>
                <a:cs typeface="Average"/>
                <a:sym typeface="Average"/>
              </a:rPr>
              <a:t> &gt;=</a:t>
            </a:r>
            <a:endParaRPr sz="1800">
              <a:solidFill>
                <a:srgbClr val="FFFFFF"/>
              </a:solidFill>
              <a:latin typeface="Average"/>
              <a:ea typeface="Average"/>
              <a:cs typeface="Average"/>
              <a:sym typeface="Average"/>
            </a:endParaRPr>
          </a:p>
        </p:txBody>
      </p:sp>
      <p:sp>
        <p:nvSpPr>
          <p:cNvPr id="262" name="Google Shape;262;p32"/>
          <p:cNvSpPr txBox="1"/>
          <p:nvPr/>
        </p:nvSpPr>
        <p:spPr>
          <a:xfrm>
            <a:off x="5055388" y="2953700"/>
            <a:ext cx="888000" cy="79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t-BR" sz="3600">
                <a:solidFill>
                  <a:srgbClr val="FFFFFF"/>
                </a:solidFill>
                <a:latin typeface="Average"/>
                <a:ea typeface="Average"/>
                <a:cs typeface="Average"/>
                <a:sym typeface="Average"/>
              </a:rPr>
              <a:t>blt</a:t>
            </a:r>
            <a:br>
              <a:rPr lang="pt-BR" sz="3600">
                <a:solidFill>
                  <a:srgbClr val="FFFFFF"/>
                </a:solidFill>
                <a:latin typeface="Average"/>
                <a:ea typeface="Average"/>
                <a:cs typeface="Average"/>
                <a:sym typeface="Average"/>
              </a:rPr>
            </a:br>
            <a:r>
              <a:rPr lang="pt-BR" sz="3600">
                <a:solidFill>
                  <a:srgbClr val="FFFFFF"/>
                </a:solidFill>
                <a:latin typeface="Average"/>
                <a:ea typeface="Average"/>
                <a:cs typeface="Average"/>
                <a:sym typeface="Average"/>
              </a:rPr>
              <a:t> &lt;</a:t>
            </a:r>
            <a:endParaRPr sz="1800">
              <a:solidFill>
                <a:srgbClr val="FFFFFF"/>
              </a:solidFill>
              <a:latin typeface="Average"/>
              <a:ea typeface="Average"/>
              <a:cs typeface="Average"/>
              <a:sym typeface="Average"/>
            </a:endParaRPr>
          </a:p>
        </p:txBody>
      </p:sp>
      <p:cxnSp>
        <p:nvCxnSpPr>
          <p:cNvPr id="263" name="Google Shape;263;p32"/>
          <p:cNvCxnSpPr>
            <a:stCxn id="261" idx="3"/>
            <a:endCxn id="262" idx="1"/>
          </p:cNvCxnSpPr>
          <p:nvPr/>
        </p:nvCxnSpPr>
        <p:spPr>
          <a:xfrm>
            <a:off x="4088613" y="3350150"/>
            <a:ext cx="966900" cy="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Testes de mutação</a:t>
            </a:r>
            <a:endParaRPr/>
          </a:p>
        </p:txBody>
      </p:sp>
      <p:pic>
        <p:nvPicPr>
          <p:cNvPr id="269" name="Google Shape;269;p33"/>
          <p:cNvPicPr preferRelativeResize="0"/>
          <p:nvPr/>
        </p:nvPicPr>
        <p:blipFill>
          <a:blip r:embed="rId3">
            <a:alphaModFix/>
          </a:blip>
          <a:stretch>
            <a:fillRect/>
          </a:stretch>
        </p:blipFill>
        <p:spPr>
          <a:xfrm flipH="1">
            <a:off x="6229398" y="468250"/>
            <a:ext cx="748575" cy="798500"/>
          </a:xfrm>
          <a:prstGeom prst="rect">
            <a:avLst/>
          </a:prstGeom>
          <a:noFill/>
          <a:ln>
            <a:noFill/>
          </a:ln>
        </p:spPr>
      </p:pic>
      <p:pic>
        <p:nvPicPr>
          <p:cNvPr id="270" name="Google Shape;270;p33"/>
          <p:cNvPicPr preferRelativeResize="0"/>
          <p:nvPr/>
        </p:nvPicPr>
        <p:blipFill rotWithShape="1">
          <a:blip r:embed="rId4">
            <a:alphaModFix/>
          </a:blip>
          <a:srcRect t="2534" b="2525"/>
          <a:stretch/>
        </p:blipFill>
        <p:spPr>
          <a:xfrm rot="9">
            <a:off x="6252580" y="2275217"/>
            <a:ext cx="854613" cy="569740"/>
          </a:xfrm>
          <a:prstGeom prst="rect">
            <a:avLst/>
          </a:prstGeom>
          <a:noFill/>
          <a:ln>
            <a:noFill/>
          </a:ln>
        </p:spPr>
      </p:pic>
      <p:pic>
        <p:nvPicPr>
          <p:cNvPr id="271" name="Google Shape;271;p33"/>
          <p:cNvPicPr preferRelativeResize="0"/>
          <p:nvPr/>
        </p:nvPicPr>
        <p:blipFill>
          <a:blip r:embed="rId5">
            <a:alphaModFix/>
          </a:blip>
          <a:stretch>
            <a:fillRect/>
          </a:stretch>
        </p:blipFill>
        <p:spPr>
          <a:xfrm flipH="1">
            <a:off x="6284475" y="3753612"/>
            <a:ext cx="790825" cy="921625"/>
          </a:xfrm>
          <a:prstGeom prst="rect">
            <a:avLst/>
          </a:prstGeom>
          <a:noFill/>
          <a:ln>
            <a:noFill/>
          </a:ln>
        </p:spPr>
      </p:pic>
      <p:pic>
        <p:nvPicPr>
          <p:cNvPr id="272" name="Google Shape;272;p33"/>
          <p:cNvPicPr preferRelativeResize="0"/>
          <p:nvPr/>
        </p:nvPicPr>
        <p:blipFill>
          <a:blip r:embed="rId6">
            <a:alphaModFix/>
          </a:blip>
          <a:stretch>
            <a:fillRect/>
          </a:stretch>
        </p:blipFill>
        <p:spPr>
          <a:xfrm>
            <a:off x="3861375" y="1998625"/>
            <a:ext cx="1146975" cy="1107075"/>
          </a:xfrm>
          <a:prstGeom prst="rect">
            <a:avLst/>
          </a:prstGeom>
          <a:noFill/>
          <a:ln>
            <a:noFill/>
          </a:ln>
        </p:spPr>
      </p:pic>
      <p:sp>
        <p:nvSpPr>
          <p:cNvPr id="273" name="Google Shape;273;p33"/>
          <p:cNvSpPr txBox="1"/>
          <p:nvPr/>
        </p:nvSpPr>
        <p:spPr>
          <a:xfrm>
            <a:off x="3861375" y="1525375"/>
            <a:ext cx="1341900" cy="4185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pt-BR" sz="1800">
                <a:solidFill>
                  <a:schemeClr val="dk1"/>
                </a:solidFill>
                <a:latin typeface="Average"/>
                <a:ea typeface="Average"/>
                <a:cs typeface="Average"/>
                <a:sym typeface="Average"/>
              </a:rPr>
              <a:t>idade &gt;= 18</a:t>
            </a:r>
            <a:endParaRPr sz="1800">
              <a:solidFill>
                <a:schemeClr val="dk1"/>
              </a:solidFill>
              <a:latin typeface="Average"/>
              <a:ea typeface="Average"/>
              <a:cs typeface="Average"/>
              <a:sym typeface="Average"/>
            </a:endParaRPr>
          </a:p>
        </p:txBody>
      </p:sp>
      <p:sp>
        <p:nvSpPr>
          <p:cNvPr id="274" name="Google Shape;274;p33"/>
          <p:cNvSpPr txBox="1"/>
          <p:nvPr/>
        </p:nvSpPr>
        <p:spPr>
          <a:xfrm>
            <a:off x="7161175" y="658250"/>
            <a:ext cx="1540800" cy="4185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pt-BR" sz="1800">
                <a:solidFill>
                  <a:schemeClr val="dk1"/>
                </a:solidFill>
                <a:latin typeface="Average"/>
                <a:ea typeface="Average"/>
                <a:cs typeface="Average"/>
                <a:sym typeface="Average"/>
              </a:rPr>
              <a:t>idade </a:t>
            </a:r>
            <a:r>
              <a:rPr lang="pt-BR" sz="1800">
                <a:solidFill>
                  <a:schemeClr val="accent5"/>
                </a:solidFill>
                <a:latin typeface="Average"/>
                <a:ea typeface="Average"/>
                <a:cs typeface="Average"/>
                <a:sym typeface="Average"/>
              </a:rPr>
              <a:t>&gt;</a:t>
            </a:r>
            <a:r>
              <a:rPr lang="pt-BR" sz="1800">
                <a:solidFill>
                  <a:schemeClr val="dk1"/>
                </a:solidFill>
                <a:latin typeface="Average"/>
                <a:ea typeface="Average"/>
                <a:cs typeface="Average"/>
                <a:sym typeface="Average"/>
              </a:rPr>
              <a:t> 18</a:t>
            </a:r>
            <a:endParaRPr sz="1800">
              <a:solidFill>
                <a:schemeClr val="dk1"/>
              </a:solidFill>
              <a:latin typeface="Average"/>
              <a:ea typeface="Average"/>
              <a:cs typeface="Average"/>
              <a:sym typeface="Average"/>
            </a:endParaRPr>
          </a:p>
        </p:txBody>
      </p:sp>
      <p:sp>
        <p:nvSpPr>
          <p:cNvPr id="275" name="Google Shape;275;p33"/>
          <p:cNvSpPr txBox="1"/>
          <p:nvPr/>
        </p:nvSpPr>
        <p:spPr>
          <a:xfrm>
            <a:off x="7161175" y="2362500"/>
            <a:ext cx="1540800" cy="4185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pt-BR" sz="1800">
                <a:solidFill>
                  <a:schemeClr val="dk1"/>
                </a:solidFill>
                <a:latin typeface="Average"/>
                <a:ea typeface="Average"/>
                <a:cs typeface="Average"/>
                <a:sym typeface="Average"/>
              </a:rPr>
              <a:t>idade </a:t>
            </a:r>
            <a:r>
              <a:rPr lang="pt-BR" sz="1800">
                <a:solidFill>
                  <a:schemeClr val="accent5"/>
                </a:solidFill>
                <a:latin typeface="Average"/>
                <a:ea typeface="Average"/>
                <a:cs typeface="Average"/>
                <a:sym typeface="Average"/>
              </a:rPr>
              <a:t>&lt;</a:t>
            </a:r>
            <a:r>
              <a:rPr lang="pt-BR" sz="1800">
                <a:solidFill>
                  <a:schemeClr val="dk1"/>
                </a:solidFill>
                <a:latin typeface="Average"/>
                <a:ea typeface="Average"/>
                <a:cs typeface="Average"/>
                <a:sym typeface="Average"/>
              </a:rPr>
              <a:t> 18</a:t>
            </a:r>
            <a:endParaRPr sz="1800">
              <a:solidFill>
                <a:schemeClr val="dk1"/>
              </a:solidFill>
              <a:latin typeface="Average"/>
              <a:ea typeface="Average"/>
              <a:cs typeface="Average"/>
              <a:sym typeface="Average"/>
            </a:endParaRPr>
          </a:p>
        </p:txBody>
      </p:sp>
      <p:sp>
        <p:nvSpPr>
          <p:cNvPr id="276" name="Google Shape;276;p33"/>
          <p:cNvSpPr txBox="1"/>
          <p:nvPr/>
        </p:nvSpPr>
        <p:spPr>
          <a:xfrm>
            <a:off x="7161175" y="4005175"/>
            <a:ext cx="1540800" cy="4185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pt-BR" sz="1800">
                <a:solidFill>
                  <a:schemeClr val="dk1"/>
                </a:solidFill>
                <a:latin typeface="Average"/>
                <a:ea typeface="Average"/>
                <a:cs typeface="Average"/>
                <a:sym typeface="Average"/>
              </a:rPr>
              <a:t>idade </a:t>
            </a:r>
            <a:r>
              <a:rPr lang="pt-BR" sz="1800">
                <a:solidFill>
                  <a:schemeClr val="accent5"/>
                </a:solidFill>
                <a:latin typeface="Average"/>
                <a:ea typeface="Average"/>
                <a:cs typeface="Average"/>
                <a:sym typeface="Average"/>
              </a:rPr>
              <a:t>==</a:t>
            </a:r>
            <a:r>
              <a:rPr lang="pt-BR" sz="1800">
                <a:solidFill>
                  <a:schemeClr val="dk1"/>
                </a:solidFill>
                <a:latin typeface="Average"/>
                <a:ea typeface="Average"/>
                <a:cs typeface="Average"/>
                <a:sym typeface="Average"/>
              </a:rPr>
              <a:t> 18</a:t>
            </a:r>
            <a:endParaRPr sz="1800">
              <a:solidFill>
                <a:schemeClr val="dk1"/>
              </a:solidFill>
              <a:latin typeface="Average"/>
              <a:ea typeface="Average"/>
              <a:cs typeface="Average"/>
              <a:sym typeface="Average"/>
            </a:endParaRPr>
          </a:p>
        </p:txBody>
      </p:sp>
      <p:cxnSp>
        <p:nvCxnSpPr>
          <p:cNvPr id="277" name="Google Shape;277;p33"/>
          <p:cNvCxnSpPr>
            <a:stCxn id="272" idx="3"/>
            <a:endCxn id="269" idx="3"/>
          </p:cNvCxnSpPr>
          <p:nvPr/>
        </p:nvCxnSpPr>
        <p:spPr>
          <a:xfrm rot="10800000" flipH="1">
            <a:off x="5008350" y="867363"/>
            <a:ext cx="1221000" cy="1684800"/>
          </a:xfrm>
          <a:prstGeom prst="straightConnector1">
            <a:avLst/>
          </a:prstGeom>
          <a:noFill/>
          <a:ln w="28575" cap="flat" cmpd="sng">
            <a:solidFill>
              <a:srgbClr val="FFFFFF"/>
            </a:solidFill>
            <a:prstDash val="solid"/>
            <a:round/>
            <a:headEnd type="none" w="med" len="med"/>
            <a:tailEnd type="triangle" w="med" len="med"/>
          </a:ln>
        </p:spPr>
      </p:cxnSp>
      <p:cxnSp>
        <p:nvCxnSpPr>
          <p:cNvPr id="278" name="Google Shape;278;p33"/>
          <p:cNvCxnSpPr>
            <a:stCxn id="272" idx="3"/>
            <a:endCxn id="270" idx="1"/>
          </p:cNvCxnSpPr>
          <p:nvPr/>
        </p:nvCxnSpPr>
        <p:spPr>
          <a:xfrm>
            <a:off x="5008350" y="2552163"/>
            <a:ext cx="1244100" cy="7800"/>
          </a:xfrm>
          <a:prstGeom prst="straightConnector1">
            <a:avLst/>
          </a:prstGeom>
          <a:noFill/>
          <a:ln w="28575" cap="flat" cmpd="sng">
            <a:solidFill>
              <a:srgbClr val="FFFFFF"/>
            </a:solidFill>
            <a:prstDash val="solid"/>
            <a:round/>
            <a:headEnd type="none" w="med" len="med"/>
            <a:tailEnd type="triangle" w="med" len="med"/>
          </a:ln>
        </p:spPr>
      </p:cxnSp>
      <p:cxnSp>
        <p:nvCxnSpPr>
          <p:cNvPr id="279" name="Google Shape;279;p33"/>
          <p:cNvCxnSpPr>
            <a:stCxn id="272" idx="3"/>
            <a:endCxn id="271" idx="3"/>
          </p:cNvCxnSpPr>
          <p:nvPr/>
        </p:nvCxnSpPr>
        <p:spPr>
          <a:xfrm>
            <a:off x="5008350" y="2552163"/>
            <a:ext cx="1276200" cy="1662300"/>
          </a:xfrm>
          <a:prstGeom prst="straightConnector1">
            <a:avLst/>
          </a:prstGeom>
          <a:noFill/>
          <a:ln w="28575" cap="flat" cmpd="sng">
            <a:solidFill>
              <a:srgbClr val="FFFFFF"/>
            </a:solidFill>
            <a:prstDash val="solid"/>
            <a:round/>
            <a:headEnd type="none" w="med" len="med"/>
            <a:tailEnd type="triangle" w="med" len="med"/>
          </a:ln>
        </p:spPr>
      </p:cxnSp>
      <p:sp>
        <p:nvSpPr>
          <p:cNvPr id="280" name="Google Shape;280;p33"/>
          <p:cNvSpPr txBox="1">
            <a:spLocks noGrp="1"/>
          </p:cNvSpPr>
          <p:nvPr>
            <p:ph type="body" idx="1"/>
          </p:nvPr>
        </p:nvSpPr>
        <p:spPr>
          <a:xfrm>
            <a:off x="311700" y="1181050"/>
            <a:ext cx="3037500" cy="2220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pt-BR" sz="2400">
                <a:solidFill>
                  <a:srgbClr val="FFFFFF"/>
                </a:solidFill>
              </a:rPr>
              <a:t>Se </a:t>
            </a:r>
            <a:r>
              <a:rPr lang="pt-BR" sz="2400" b="1">
                <a:solidFill>
                  <a:srgbClr val="FFFFFF"/>
                </a:solidFill>
              </a:rPr>
              <a:t>algum teste falhar</a:t>
            </a:r>
            <a:r>
              <a:rPr lang="pt-BR" sz="2400">
                <a:solidFill>
                  <a:srgbClr val="FFFFFF"/>
                </a:solidFill>
              </a:rPr>
              <a:t>, o mutante é </a:t>
            </a:r>
            <a:r>
              <a:rPr lang="pt-BR" sz="2400" b="1">
                <a:solidFill>
                  <a:srgbClr val="FFFFFF"/>
                </a:solidFill>
              </a:rPr>
              <a:t>morto</a:t>
            </a:r>
            <a:r>
              <a:rPr lang="pt-BR" sz="2400">
                <a:solidFill>
                  <a:srgbClr val="FFFFFF"/>
                </a:solidFill>
              </a:rPr>
              <a:t>.</a:t>
            </a:r>
            <a:br>
              <a:rPr lang="pt-BR" sz="2400">
                <a:solidFill>
                  <a:srgbClr val="FFFFFF"/>
                </a:solidFill>
              </a:rPr>
            </a:br>
            <a:br>
              <a:rPr lang="pt-BR" sz="2400">
                <a:solidFill>
                  <a:srgbClr val="FFFFFF"/>
                </a:solidFill>
              </a:rPr>
            </a:br>
            <a:r>
              <a:rPr lang="pt-BR" sz="2400">
                <a:solidFill>
                  <a:srgbClr val="FFFFFF"/>
                </a:solidFill>
              </a:rPr>
              <a:t>Caso contrário, ele </a:t>
            </a:r>
            <a:r>
              <a:rPr lang="pt-BR" sz="2400" b="1">
                <a:solidFill>
                  <a:srgbClr val="FFFFFF"/>
                </a:solidFill>
              </a:rPr>
              <a:t>sobrevive</a:t>
            </a:r>
            <a:r>
              <a:rPr lang="pt-BR" sz="2400">
                <a:solidFill>
                  <a:srgbClr val="FFFFFF"/>
                </a:solidFill>
              </a:rPr>
              <a:t>.</a:t>
            </a:r>
            <a:endParaRPr sz="2400" i="1">
              <a:solidFill>
                <a:srgbClr val="FFFF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Testes de mutação</a:t>
            </a:r>
            <a:endParaRPr/>
          </a:p>
        </p:txBody>
      </p:sp>
      <p:sp>
        <p:nvSpPr>
          <p:cNvPr id="286" name="Google Shape;286;p34"/>
          <p:cNvSpPr/>
          <p:nvPr/>
        </p:nvSpPr>
        <p:spPr>
          <a:xfrm>
            <a:off x="2759275" y="2869400"/>
            <a:ext cx="3660000" cy="36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4"/>
          <p:cNvSpPr/>
          <p:nvPr/>
        </p:nvSpPr>
        <p:spPr>
          <a:xfrm>
            <a:off x="6419275" y="2847575"/>
            <a:ext cx="1906200" cy="80100"/>
          </a:xfrm>
          <a:prstGeom prst="rightArrow">
            <a:avLst>
              <a:gd name="adj1" fmla="val 50000"/>
              <a:gd name="adj2" fmla="val 50000"/>
            </a:avLst>
          </a:prstGeom>
          <a:solidFill>
            <a:srgbClr val="E0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4"/>
          <p:cNvSpPr/>
          <p:nvPr/>
        </p:nvSpPr>
        <p:spPr>
          <a:xfrm flipH="1">
            <a:off x="853075" y="2847575"/>
            <a:ext cx="1906200" cy="80100"/>
          </a:xfrm>
          <a:prstGeom prst="rightArrow">
            <a:avLst>
              <a:gd name="adj1" fmla="val 50000"/>
              <a:gd name="adj2" fmla="val 50000"/>
            </a:avLst>
          </a:prstGeom>
          <a:solidFill>
            <a:srgbClr val="E0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4"/>
          <p:cNvSpPr txBox="1"/>
          <p:nvPr/>
        </p:nvSpPr>
        <p:spPr>
          <a:xfrm>
            <a:off x="4029975" y="2534750"/>
            <a:ext cx="1208700" cy="48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t-BR">
                <a:solidFill>
                  <a:srgbClr val="FFFFFF"/>
                </a:solidFill>
                <a:latin typeface="Average"/>
                <a:ea typeface="Average"/>
                <a:cs typeface="Average"/>
                <a:sym typeface="Average"/>
              </a:rPr>
              <a:t>18 a 35 anos</a:t>
            </a:r>
            <a:endParaRPr>
              <a:solidFill>
                <a:srgbClr val="FFFFFF"/>
              </a:solidFill>
              <a:latin typeface="Average"/>
              <a:ea typeface="Average"/>
              <a:cs typeface="Average"/>
              <a:sym typeface="Average"/>
            </a:endParaRPr>
          </a:p>
        </p:txBody>
      </p:sp>
      <p:sp>
        <p:nvSpPr>
          <p:cNvPr id="290" name="Google Shape;290;p34"/>
          <p:cNvSpPr txBox="1"/>
          <p:nvPr/>
        </p:nvSpPr>
        <p:spPr>
          <a:xfrm>
            <a:off x="3636175" y="2771375"/>
            <a:ext cx="19062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pt-BR" sz="1200" b="1">
                <a:solidFill>
                  <a:srgbClr val="FFFFFF"/>
                </a:solidFill>
                <a:latin typeface="Roboto"/>
                <a:ea typeface="Roboto"/>
                <a:cs typeface="Roboto"/>
                <a:sym typeface="Roboto"/>
              </a:rPr>
              <a:t>Dentro da faixa de risco</a:t>
            </a:r>
            <a:endParaRPr sz="1200" b="1">
              <a:solidFill>
                <a:srgbClr val="FFFFFF"/>
              </a:solidFill>
              <a:latin typeface="Roboto"/>
              <a:ea typeface="Roboto"/>
              <a:cs typeface="Roboto"/>
              <a:sym typeface="Roboto"/>
            </a:endParaRPr>
          </a:p>
        </p:txBody>
      </p:sp>
      <p:sp>
        <p:nvSpPr>
          <p:cNvPr id="291" name="Google Shape;291;p34"/>
          <p:cNvSpPr txBox="1"/>
          <p:nvPr/>
        </p:nvSpPr>
        <p:spPr>
          <a:xfrm>
            <a:off x="6509363" y="2771375"/>
            <a:ext cx="17091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pt-BR" sz="1200" b="1">
                <a:solidFill>
                  <a:srgbClr val="E06666"/>
                </a:solidFill>
                <a:latin typeface="Roboto"/>
                <a:ea typeface="Roboto"/>
                <a:cs typeface="Roboto"/>
                <a:sym typeface="Roboto"/>
              </a:rPr>
              <a:t>Fora da faixa de risco</a:t>
            </a:r>
            <a:endParaRPr sz="1200" b="1">
              <a:solidFill>
                <a:srgbClr val="E06666"/>
              </a:solidFill>
              <a:latin typeface="Roboto"/>
              <a:ea typeface="Roboto"/>
              <a:cs typeface="Roboto"/>
              <a:sym typeface="Roboto"/>
            </a:endParaRPr>
          </a:p>
        </p:txBody>
      </p:sp>
      <p:sp>
        <p:nvSpPr>
          <p:cNvPr id="292" name="Google Shape;292;p34"/>
          <p:cNvSpPr txBox="1"/>
          <p:nvPr/>
        </p:nvSpPr>
        <p:spPr>
          <a:xfrm>
            <a:off x="960063" y="2771375"/>
            <a:ext cx="17091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pt-BR" sz="1200" b="1" dirty="0">
                <a:solidFill>
                  <a:srgbClr val="E06666"/>
                </a:solidFill>
                <a:latin typeface="Roboto"/>
                <a:ea typeface="Roboto"/>
                <a:cs typeface="Roboto"/>
                <a:sym typeface="Roboto"/>
              </a:rPr>
              <a:t>Fora da faixa de risco</a:t>
            </a:r>
            <a:endParaRPr sz="1200" b="1" dirty="0">
              <a:solidFill>
                <a:srgbClr val="E06666"/>
              </a:solidFill>
              <a:latin typeface="Roboto"/>
              <a:ea typeface="Roboto"/>
              <a:cs typeface="Roboto"/>
              <a:sym typeface="Roboto"/>
            </a:endParaRPr>
          </a:p>
        </p:txBody>
      </p:sp>
      <p:sp>
        <p:nvSpPr>
          <p:cNvPr id="293" name="Google Shape;293;p34"/>
          <p:cNvSpPr txBox="1">
            <a:spLocks noGrp="1"/>
          </p:cNvSpPr>
          <p:nvPr>
            <p:ph type="body" idx="1"/>
          </p:nvPr>
        </p:nvSpPr>
        <p:spPr>
          <a:xfrm>
            <a:off x="311700" y="1181050"/>
            <a:ext cx="8520600" cy="60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2400">
                <a:solidFill>
                  <a:srgbClr val="FFFFFF"/>
                </a:solidFill>
              </a:rPr>
              <a:t>RN: </a:t>
            </a:r>
            <a:r>
              <a:rPr lang="pt-BR" sz="2400" i="1">
                <a:solidFill>
                  <a:srgbClr val="FFFFFF"/>
                </a:solidFill>
              </a:rPr>
              <a:t>“Adultos entre 18 e 35 estão na faixa de risco da doença X.”</a:t>
            </a:r>
            <a:endParaRPr sz="2400" i="1">
              <a:solidFill>
                <a:srgbClr val="FFFFFF"/>
              </a:solidFill>
            </a:endParaRPr>
          </a:p>
          <a:p>
            <a:pPr marL="0" lvl="0" indent="0" algn="l" rtl="0">
              <a:spcBef>
                <a:spcPts val="1600"/>
              </a:spcBef>
              <a:spcAft>
                <a:spcPts val="1600"/>
              </a:spcAft>
              <a:buNone/>
            </a:pPr>
            <a:endParaRPr sz="2400" i="1">
              <a:solidFill>
                <a:srgbClr val="FFFFFF"/>
              </a:solidFill>
            </a:endParaRPr>
          </a:p>
        </p:txBody>
      </p:sp>
      <p:sp>
        <p:nvSpPr>
          <p:cNvPr id="294" name="Google Shape;294;p34"/>
          <p:cNvSpPr txBox="1"/>
          <p:nvPr/>
        </p:nvSpPr>
        <p:spPr>
          <a:xfrm>
            <a:off x="6678275" y="2534750"/>
            <a:ext cx="1493100" cy="48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t-BR">
                <a:solidFill>
                  <a:srgbClr val="FFFFFF"/>
                </a:solidFill>
                <a:latin typeface="Average"/>
                <a:ea typeface="Average"/>
                <a:cs typeface="Average"/>
                <a:sym typeface="Average"/>
              </a:rPr>
              <a:t>36 anos ou mais</a:t>
            </a:r>
            <a:endParaRPr>
              <a:solidFill>
                <a:srgbClr val="FFFFFF"/>
              </a:solidFill>
              <a:latin typeface="Average"/>
              <a:ea typeface="Average"/>
              <a:cs typeface="Average"/>
              <a:sym typeface="Average"/>
            </a:endParaRPr>
          </a:p>
        </p:txBody>
      </p:sp>
      <p:sp>
        <p:nvSpPr>
          <p:cNvPr id="295" name="Google Shape;295;p34"/>
          <p:cNvSpPr txBox="1"/>
          <p:nvPr/>
        </p:nvSpPr>
        <p:spPr>
          <a:xfrm>
            <a:off x="1074850" y="2534750"/>
            <a:ext cx="1600500" cy="48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t-BR">
                <a:solidFill>
                  <a:srgbClr val="FFFFFF"/>
                </a:solidFill>
                <a:latin typeface="Average"/>
                <a:ea typeface="Average"/>
                <a:cs typeface="Average"/>
                <a:sym typeface="Average"/>
              </a:rPr>
              <a:t>17 anos ou menos</a:t>
            </a:r>
            <a:endParaRPr>
              <a:solidFill>
                <a:srgbClr val="FFFFFF"/>
              </a:solidFill>
              <a:latin typeface="Average"/>
              <a:ea typeface="Average"/>
              <a:cs typeface="Average"/>
              <a:sym typeface="Average"/>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Testes de mutação</a:t>
            </a:r>
            <a:endParaRPr/>
          </a:p>
        </p:txBody>
      </p:sp>
      <p:sp>
        <p:nvSpPr>
          <p:cNvPr id="301" name="Google Shape;301;p35"/>
          <p:cNvSpPr txBox="1"/>
          <p:nvPr/>
        </p:nvSpPr>
        <p:spPr>
          <a:xfrm>
            <a:off x="676575" y="1308550"/>
            <a:ext cx="3255900" cy="15696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pt-BR" sz="1800">
                <a:solidFill>
                  <a:schemeClr val="dk1"/>
                </a:solidFill>
                <a:latin typeface="Average"/>
                <a:ea typeface="Average"/>
                <a:cs typeface="Average"/>
                <a:sym typeface="Average"/>
              </a:rPr>
              <a:t>bool faixa_de_risco(idade)</a:t>
            </a:r>
            <a:endParaRPr sz="1800">
              <a:solidFill>
                <a:schemeClr val="dk1"/>
              </a:solidFill>
              <a:latin typeface="Average"/>
              <a:ea typeface="Average"/>
              <a:cs typeface="Average"/>
              <a:sym typeface="Average"/>
            </a:endParaRPr>
          </a:p>
          <a:p>
            <a:pPr marL="0" lvl="0" indent="0" algn="l" rtl="0">
              <a:spcBef>
                <a:spcPts val="0"/>
              </a:spcBef>
              <a:spcAft>
                <a:spcPts val="0"/>
              </a:spcAft>
              <a:buNone/>
            </a:pPr>
            <a:r>
              <a:rPr lang="pt-BR">
                <a:solidFill>
                  <a:schemeClr val="dk1"/>
                </a:solidFill>
                <a:latin typeface="Average"/>
                <a:ea typeface="Average"/>
                <a:cs typeface="Average"/>
                <a:sym typeface="Average"/>
              </a:rPr>
              <a:t>    </a:t>
            </a:r>
            <a:r>
              <a:rPr lang="pt-BR" sz="1800">
                <a:solidFill>
                  <a:schemeClr val="dk1"/>
                </a:solidFill>
                <a:latin typeface="Average"/>
                <a:ea typeface="Average"/>
                <a:cs typeface="Average"/>
                <a:sym typeface="Average"/>
              </a:rPr>
              <a:t>if idade &gt;= 18 and idade &lt;= 35</a:t>
            </a:r>
            <a:endParaRPr sz="1800">
              <a:solidFill>
                <a:schemeClr val="dk1"/>
              </a:solidFill>
              <a:latin typeface="Average"/>
              <a:ea typeface="Average"/>
              <a:cs typeface="Average"/>
              <a:sym typeface="Average"/>
            </a:endParaRPr>
          </a:p>
          <a:p>
            <a:pPr marL="0" lvl="0" indent="0" algn="l" rtl="0">
              <a:spcBef>
                <a:spcPts val="0"/>
              </a:spcBef>
              <a:spcAft>
                <a:spcPts val="0"/>
              </a:spcAft>
              <a:buNone/>
            </a:pPr>
            <a:r>
              <a:rPr lang="pt-BR">
                <a:solidFill>
                  <a:schemeClr val="dk1"/>
                </a:solidFill>
                <a:latin typeface="Average"/>
                <a:ea typeface="Average"/>
                <a:cs typeface="Average"/>
                <a:sym typeface="Average"/>
              </a:rPr>
              <a:t>        </a:t>
            </a:r>
            <a:r>
              <a:rPr lang="pt-BR" sz="1800">
                <a:solidFill>
                  <a:schemeClr val="dk1"/>
                </a:solidFill>
                <a:latin typeface="Average"/>
                <a:ea typeface="Average"/>
                <a:cs typeface="Average"/>
                <a:sym typeface="Average"/>
              </a:rPr>
              <a:t>return True</a:t>
            </a:r>
            <a:endParaRPr sz="1800">
              <a:solidFill>
                <a:schemeClr val="dk1"/>
              </a:solidFill>
              <a:latin typeface="Average"/>
              <a:ea typeface="Average"/>
              <a:cs typeface="Average"/>
              <a:sym typeface="Average"/>
            </a:endParaRPr>
          </a:p>
          <a:p>
            <a:pPr marL="0" lvl="0" indent="0" algn="l" rtl="0">
              <a:spcBef>
                <a:spcPts val="0"/>
              </a:spcBef>
              <a:spcAft>
                <a:spcPts val="0"/>
              </a:spcAft>
              <a:buNone/>
            </a:pPr>
            <a:r>
              <a:rPr lang="pt-BR">
                <a:solidFill>
                  <a:schemeClr val="dk1"/>
                </a:solidFill>
                <a:latin typeface="Average"/>
                <a:ea typeface="Average"/>
                <a:cs typeface="Average"/>
                <a:sym typeface="Average"/>
              </a:rPr>
              <a:t>    </a:t>
            </a:r>
            <a:r>
              <a:rPr lang="pt-BR" sz="1800">
                <a:solidFill>
                  <a:schemeClr val="dk1"/>
                </a:solidFill>
                <a:latin typeface="Average"/>
                <a:ea typeface="Average"/>
                <a:cs typeface="Average"/>
                <a:sym typeface="Average"/>
              </a:rPr>
              <a:t>else</a:t>
            </a:r>
            <a:endParaRPr sz="1800">
              <a:solidFill>
                <a:schemeClr val="dk1"/>
              </a:solidFill>
              <a:latin typeface="Average"/>
              <a:ea typeface="Average"/>
              <a:cs typeface="Average"/>
              <a:sym typeface="Average"/>
            </a:endParaRPr>
          </a:p>
          <a:p>
            <a:pPr marL="0" lvl="0" indent="0" algn="l" rtl="0">
              <a:spcBef>
                <a:spcPts val="0"/>
              </a:spcBef>
              <a:spcAft>
                <a:spcPts val="0"/>
              </a:spcAft>
              <a:buNone/>
            </a:pPr>
            <a:r>
              <a:rPr lang="pt-BR">
                <a:solidFill>
                  <a:schemeClr val="dk1"/>
                </a:solidFill>
                <a:latin typeface="Average"/>
                <a:ea typeface="Average"/>
                <a:cs typeface="Average"/>
                <a:sym typeface="Average"/>
              </a:rPr>
              <a:t>        </a:t>
            </a:r>
            <a:r>
              <a:rPr lang="pt-BR" sz="1800">
                <a:solidFill>
                  <a:schemeClr val="dk1"/>
                </a:solidFill>
                <a:latin typeface="Average"/>
                <a:ea typeface="Average"/>
                <a:cs typeface="Average"/>
                <a:sym typeface="Average"/>
              </a:rPr>
              <a:t>return False</a:t>
            </a:r>
            <a:endParaRPr sz="1800">
              <a:solidFill>
                <a:schemeClr val="dk1"/>
              </a:solidFill>
              <a:latin typeface="Average"/>
              <a:ea typeface="Average"/>
              <a:cs typeface="Average"/>
              <a:sym typeface="Average"/>
            </a:endParaRPr>
          </a:p>
        </p:txBody>
      </p:sp>
      <p:sp>
        <p:nvSpPr>
          <p:cNvPr id="302" name="Google Shape;302;p35"/>
          <p:cNvSpPr txBox="1"/>
          <p:nvPr/>
        </p:nvSpPr>
        <p:spPr>
          <a:xfrm>
            <a:off x="5572875" y="210025"/>
            <a:ext cx="2653500" cy="13383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pt-BR">
                <a:solidFill>
                  <a:schemeClr val="dk1"/>
                </a:solidFill>
                <a:latin typeface="Average"/>
                <a:ea typeface="Average"/>
                <a:cs typeface="Average"/>
                <a:sym typeface="Average"/>
              </a:rPr>
              <a:t>bool faixa_de_risco(idade)</a:t>
            </a:r>
            <a:endParaRPr>
              <a:solidFill>
                <a:schemeClr val="dk1"/>
              </a:solidFill>
              <a:latin typeface="Average"/>
              <a:ea typeface="Average"/>
              <a:cs typeface="Average"/>
              <a:sym typeface="Average"/>
            </a:endParaRPr>
          </a:p>
          <a:p>
            <a:pPr marL="0" lvl="0" indent="0" algn="l" rtl="0">
              <a:spcBef>
                <a:spcPts val="0"/>
              </a:spcBef>
              <a:spcAft>
                <a:spcPts val="0"/>
              </a:spcAft>
              <a:buNone/>
            </a:pPr>
            <a:r>
              <a:rPr lang="pt-BR">
                <a:solidFill>
                  <a:schemeClr val="dk1"/>
                </a:solidFill>
                <a:latin typeface="Average"/>
                <a:ea typeface="Average"/>
                <a:cs typeface="Average"/>
                <a:sym typeface="Average"/>
              </a:rPr>
              <a:t>    if idade &gt;= 18 and idade </a:t>
            </a:r>
            <a:r>
              <a:rPr lang="pt-BR">
                <a:solidFill>
                  <a:schemeClr val="accent5"/>
                </a:solidFill>
                <a:latin typeface="Average"/>
                <a:ea typeface="Average"/>
                <a:cs typeface="Average"/>
                <a:sym typeface="Average"/>
              </a:rPr>
              <a:t>&lt;</a:t>
            </a:r>
            <a:r>
              <a:rPr lang="pt-BR">
                <a:solidFill>
                  <a:schemeClr val="dk1"/>
                </a:solidFill>
                <a:latin typeface="Average"/>
                <a:ea typeface="Average"/>
                <a:cs typeface="Average"/>
                <a:sym typeface="Average"/>
              </a:rPr>
              <a:t> 35</a:t>
            </a:r>
            <a:endParaRPr>
              <a:solidFill>
                <a:schemeClr val="dk1"/>
              </a:solidFill>
              <a:latin typeface="Average"/>
              <a:ea typeface="Average"/>
              <a:cs typeface="Average"/>
              <a:sym typeface="Average"/>
            </a:endParaRPr>
          </a:p>
          <a:p>
            <a:pPr marL="0" lvl="0" indent="0" algn="l" rtl="0">
              <a:spcBef>
                <a:spcPts val="0"/>
              </a:spcBef>
              <a:spcAft>
                <a:spcPts val="0"/>
              </a:spcAft>
              <a:buNone/>
            </a:pPr>
            <a:r>
              <a:rPr lang="pt-BR">
                <a:solidFill>
                  <a:schemeClr val="dk1"/>
                </a:solidFill>
                <a:latin typeface="Average"/>
                <a:ea typeface="Average"/>
                <a:cs typeface="Average"/>
                <a:sym typeface="Average"/>
              </a:rPr>
              <a:t>        return True</a:t>
            </a:r>
            <a:endParaRPr>
              <a:solidFill>
                <a:schemeClr val="dk1"/>
              </a:solidFill>
              <a:latin typeface="Average"/>
              <a:ea typeface="Average"/>
              <a:cs typeface="Average"/>
              <a:sym typeface="Average"/>
            </a:endParaRPr>
          </a:p>
          <a:p>
            <a:pPr marL="0" lvl="0" indent="0" algn="l" rtl="0">
              <a:spcBef>
                <a:spcPts val="0"/>
              </a:spcBef>
              <a:spcAft>
                <a:spcPts val="0"/>
              </a:spcAft>
              <a:buNone/>
            </a:pPr>
            <a:r>
              <a:rPr lang="pt-BR">
                <a:solidFill>
                  <a:schemeClr val="dk1"/>
                </a:solidFill>
                <a:latin typeface="Average"/>
                <a:ea typeface="Average"/>
                <a:cs typeface="Average"/>
                <a:sym typeface="Average"/>
              </a:rPr>
              <a:t>    else</a:t>
            </a:r>
            <a:endParaRPr>
              <a:solidFill>
                <a:schemeClr val="dk1"/>
              </a:solidFill>
              <a:latin typeface="Average"/>
              <a:ea typeface="Average"/>
              <a:cs typeface="Average"/>
              <a:sym typeface="Average"/>
            </a:endParaRPr>
          </a:p>
          <a:p>
            <a:pPr marL="0" lvl="0" indent="0" algn="l" rtl="0">
              <a:spcBef>
                <a:spcPts val="0"/>
              </a:spcBef>
              <a:spcAft>
                <a:spcPts val="0"/>
              </a:spcAft>
              <a:buNone/>
            </a:pPr>
            <a:r>
              <a:rPr lang="pt-BR">
                <a:solidFill>
                  <a:schemeClr val="dk1"/>
                </a:solidFill>
                <a:latin typeface="Average"/>
                <a:ea typeface="Average"/>
                <a:cs typeface="Average"/>
                <a:sym typeface="Average"/>
              </a:rPr>
              <a:t>        return False</a:t>
            </a:r>
            <a:endParaRPr>
              <a:solidFill>
                <a:schemeClr val="dk1"/>
              </a:solidFill>
              <a:latin typeface="Average"/>
              <a:ea typeface="Average"/>
              <a:cs typeface="Average"/>
              <a:sym typeface="Average"/>
            </a:endParaRPr>
          </a:p>
        </p:txBody>
      </p:sp>
      <p:sp>
        <p:nvSpPr>
          <p:cNvPr id="303" name="Google Shape;303;p35"/>
          <p:cNvSpPr txBox="1"/>
          <p:nvPr/>
        </p:nvSpPr>
        <p:spPr>
          <a:xfrm>
            <a:off x="5572725" y="1883500"/>
            <a:ext cx="2653800" cy="13383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pt-BR">
                <a:solidFill>
                  <a:schemeClr val="dk1"/>
                </a:solidFill>
                <a:latin typeface="Average"/>
                <a:ea typeface="Average"/>
                <a:cs typeface="Average"/>
                <a:sym typeface="Average"/>
              </a:rPr>
              <a:t>bool faixa_de_risco(idade)</a:t>
            </a:r>
            <a:endParaRPr>
              <a:solidFill>
                <a:schemeClr val="dk1"/>
              </a:solidFill>
              <a:latin typeface="Average"/>
              <a:ea typeface="Average"/>
              <a:cs typeface="Average"/>
              <a:sym typeface="Average"/>
            </a:endParaRPr>
          </a:p>
          <a:p>
            <a:pPr marL="0" lvl="0" indent="0" algn="l" rtl="0">
              <a:spcBef>
                <a:spcPts val="0"/>
              </a:spcBef>
              <a:spcAft>
                <a:spcPts val="0"/>
              </a:spcAft>
              <a:buNone/>
            </a:pPr>
            <a:r>
              <a:rPr lang="pt-BR">
                <a:solidFill>
                  <a:schemeClr val="dk1"/>
                </a:solidFill>
                <a:latin typeface="Average"/>
                <a:ea typeface="Average"/>
                <a:cs typeface="Average"/>
                <a:sym typeface="Average"/>
              </a:rPr>
              <a:t>    if idade </a:t>
            </a:r>
            <a:r>
              <a:rPr lang="pt-BR">
                <a:solidFill>
                  <a:schemeClr val="accent5"/>
                </a:solidFill>
                <a:latin typeface="Average"/>
                <a:ea typeface="Average"/>
                <a:cs typeface="Average"/>
                <a:sym typeface="Average"/>
              </a:rPr>
              <a:t>&lt; </a:t>
            </a:r>
            <a:r>
              <a:rPr lang="pt-BR">
                <a:solidFill>
                  <a:schemeClr val="dk1"/>
                </a:solidFill>
                <a:latin typeface="Average"/>
                <a:ea typeface="Average"/>
                <a:cs typeface="Average"/>
                <a:sym typeface="Average"/>
              </a:rPr>
              <a:t>18 </a:t>
            </a:r>
            <a:r>
              <a:rPr lang="pt-BR">
                <a:solidFill>
                  <a:srgbClr val="FFFFFF"/>
                </a:solidFill>
                <a:latin typeface="Average"/>
                <a:ea typeface="Average"/>
                <a:cs typeface="Average"/>
                <a:sym typeface="Average"/>
              </a:rPr>
              <a:t>and</a:t>
            </a:r>
            <a:r>
              <a:rPr lang="pt-BR">
                <a:solidFill>
                  <a:schemeClr val="dk1"/>
                </a:solidFill>
                <a:latin typeface="Average"/>
                <a:ea typeface="Average"/>
                <a:cs typeface="Average"/>
                <a:sym typeface="Average"/>
              </a:rPr>
              <a:t> idade &lt;= 35</a:t>
            </a:r>
            <a:endParaRPr>
              <a:solidFill>
                <a:schemeClr val="dk1"/>
              </a:solidFill>
              <a:latin typeface="Average"/>
              <a:ea typeface="Average"/>
              <a:cs typeface="Average"/>
              <a:sym typeface="Average"/>
            </a:endParaRPr>
          </a:p>
          <a:p>
            <a:pPr marL="0" lvl="0" indent="0" algn="l" rtl="0">
              <a:spcBef>
                <a:spcPts val="0"/>
              </a:spcBef>
              <a:spcAft>
                <a:spcPts val="0"/>
              </a:spcAft>
              <a:buNone/>
            </a:pPr>
            <a:r>
              <a:rPr lang="pt-BR">
                <a:solidFill>
                  <a:schemeClr val="dk1"/>
                </a:solidFill>
                <a:latin typeface="Average"/>
                <a:ea typeface="Average"/>
                <a:cs typeface="Average"/>
                <a:sym typeface="Average"/>
              </a:rPr>
              <a:t>        return True</a:t>
            </a:r>
            <a:endParaRPr>
              <a:solidFill>
                <a:schemeClr val="dk1"/>
              </a:solidFill>
              <a:latin typeface="Average"/>
              <a:ea typeface="Average"/>
              <a:cs typeface="Average"/>
              <a:sym typeface="Average"/>
            </a:endParaRPr>
          </a:p>
          <a:p>
            <a:pPr marL="0" lvl="0" indent="0" algn="l" rtl="0">
              <a:spcBef>
                <a:spcPts val="0"/>
              </a:spcBef>
              <a:spcAft>
                <a:spcPts val="0"/>
              </a:spcAft>
              <a:buNone/>
            </a:pPr>
            <a:r>
              <a:rPr lang="pt-BR">
                <a:solidFill>
                  <a:schemeClr val="dk1"/>
                </a:solidFill>
                <a:latin typeface="Average"/>
                <a:ea typeface="Average"/>
                <a:cs typeface="Average"/>
                <a:sym typeface="Average"/>
              </a:rPr>
              <a:t>    else</a:t>
            </a:r>
            <a:endParaRPr>
              <a:solidFill>
                <a:schemeClr val="dk1"/>
              </a:solidFill>
              <a:latin typeface="Average"/>
              <a:ea typeface="Average"/>
              <a:cs typeface="Average"/>
              <a:sym typeface="Average"/>
            </a:endParaRPr>
          </a:p>
          <a:p>
            <a:pPr marL="0" lvl="0" indent="0" algn="l" rtl="0">
              <a:spcBef>
                <a:spcPts val="0"/>
              </a:spcBef>
              <a:spcAft>
                <a:spcPts val="0"/>
              </a:spcAft>
              <a:buNone/>
            </a:pPr>
            <a:r>
              <a:rPr lang="pt-BR">
                <a:solidFill>
                  <a:schemeClr val="dk1"/>
                </a:solidFill>
                <a:latin typeface="Average"/>
                <a:ea typeface="Average"/>
                <a:cs typeface="Average"/>
                <a:sym typeface="Average"/>
              </a:rPr>
              <a:t>        return False</a:t>
            </a:r>
            <a:endParaRPr>
              <a:solidFill>
                <a:schemeClr val="dk1"/>
              </a:solidFill>
              <a:latin typeface="Average"/>
              <a:ea typeface="Average"/>
              <a:cs typeface="Average"/>
              <a:sym typeface="Average"/>
            </a:endParaRPr>
          </a:p>
          <a:p>
            <a:pPr marL="0" lvl="0" indent="457200" algn="l" rtl="0">
              <a:spcBef>
                <a:spcPts val="0"/>
              </a:spcBef>
              <a:spcAft>
                <a:spcPts val="0"/>
              </a:spcAft>
              <a:buNone/>
            </a:pPr>
            <a:endParaRPr>
              <a:solidFill>
                <a:schemeClr val="dk1"/>
              </a:solidFill>
              <a:latin typeface="Average"/>
              <a:ea typeface="Average"/>
              <a:cs typeface="Average"/>
              <a:sym typeface="Average"/>
            </a:endParaRPr>
          </a:p>
        </p:txBody>
      </p:sp>
      <p:sp>
        <p:nvSpPr>
          <p:cNvPr id="304" name="Google Shape;304;p35"/>
          <p:cNvSpPr txBox="1"/>
          <p:nvPr/>
        </p:nvSpPr>
        <p:spPr>
          <a:xfrm>
            <a:off x="5572425" y="3556950"/>
            <a:ext cx="2653800" cy="13383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pt-BR">
                <a:solidFill>
                  <a:schemeClr val="dk1"/>
                </a:solidFill>
                <a:latin typeface="Average"/>
                <a:ea typeface="Average"/>
                <a:cs typeface="Average"/>
                <a:sym typeface="Average"/>
              </a:rPr>
              <a:t>bool faixa_de_risco(idade)</a:t>
            </a:r>
            <a:endParaRPr>
              <a:solidFill>
                <a:schemeClr val="dk1"/>
              </a:solidFill>
              <a:latin typeface="Average"/>
              <a:ea typeface="Average"/>
              <a:cs typeface="Average"/>
              <a:sym typeface="Average"/>
            </a:endParaRPr>
          </a:p>
          <a:p>
            <a:pPr marL="0" lvl="0" indent="0" algn="l" rtl="0">
              <a:spcBef>
                <a:spcPts val="0"/>
              </a:spcBef>
              <a:spcAft>
                <a:spcPts val="0"/>
              </a:spcAft>
              <a:buNone/>
            </a:pPr>
            <a:r>
              <a:rPr lang="pt-BR">
                <a:solidFill>
                  <a:schemeClr val="dk1"/>
                </a:solidFill>
                <a:latin typeface="Average"/>
                <a:ea typeface="Average"/>
                <a:cs typeface="Average"/>
                <a:sym typeface="Average"/>
              </a:rPr>
              <a:t>    if idade </a:t>
            </a:r>
            <a:r>
              <a:rPr lang="pt-BR">
                <a:solidFill>
                  <a:schemeClr val="accent5"/>
                </a:solidFill>
                <a:latin typeface="Average"/>
                <a:ea typeface="Average"/>
                <a:cs typeface="Average"/>
                <a:sym typeface="Average"/>
              </a:rPr>
              <a:t>==</a:t>
            </a:r>
            <a:r>
              <a:rPr lang="pt-BR">
                <a:solidFill>
                  <a:schemeClr val="dk1"/>
                </a:solidFill>
                <a:latin typeface="Average"/>
                <a:ea typeface="Average"/>
                <a:cs typeface="Average"/>
                <a:sym typeface="Average"/>
              </a:rPr>
              <a:t> 18 </a:t>
            </a:r>
            <a:r>
              <a:rPr lang="pt-BR">
                <a:solidFill>
                  <a:srgbClr val="FFFFFF"/>
                </a:solidFill>
                <a:latin typeface="Average"/>
                <a:ea typeface="Average"/>
                <a:cs typeface="Average"/>
                <a:sym typeface="Average"/>
              </a:rPr>
              <a:t>and</a:t>
            </a:r>
            <a:r>
              <a:rPr lang="pt-BR">
                <a:solidFill>
                  <a:schemeClr val="dk1"/>
                </a:solidFill>
                <a:latin typeface="Average"/>
                <a:ea typeface="Average"/>
                <a:cs typeface="Average"/>
                <a:sym typeface="Average"/>
              </a:rPr>
              <a:t> idad</a:t>
            </a:r>
            <a:r>
              <a:rPr lang="pt-BR">
                <a:solidFill>
                  <a:srgbClr val="FFFFFF"/>
                </a:solidFill>
                <a:latin typeface="Average"/>
                <a:ea typeface="Average"/>
                <a:cs typeface="Average"/>
                <a:sym typeface="Average"/>
              </a:rPr>
              <a:t>e &lt;= </a:t>
            </a:r>
            <a:r>
              <a:rPr lang="pt-BR">
                <a:solidFill>
                  <a:schemeClr val="dk1"/>
                </a:solidFill>
                <a:latin typeface="Average"/>
                <a:ea typeface="Average"/>
                <a:cs typeface="Average"/>
                <a:sym typeface="Average"/>
              </a:rPr>
              <a:t>35</a:t>
            </a:r>
            <a:endParaRPr>
              <a:solidFill>
                <a:schemeClr val="dk1"/>
              </a:solidFill>
              <a:latin typeface="Average"/>
              <a:ea typeface="Average"/>
              <a:cs typeface="Average"/>
              <a:sym typeface="Average"/>
            </a:endParaRPr>
          </a:p>
          <a:p>
            <a:pPr marL="0" lvl="0" indent="0" algn="l" rtl="0">
              <a:spcBef>
                <a:spcPts val="0"/>
              </a:spcBef>
              <a:spcAft>
                <a:spcPts val="0"/>
              </a:spcAft>
              <a:buNone/>
            </a:pPr>
            <a:r>
              <a:rPr lang="pt-BR">
                <a:solidFill>
                  <a:schemeClr val="dk1"/>
                </a:solidFill>
                <a:latin typeface="Average"/>
                <a:ea typeface="Average"/>
                <a:cs typeface="Average"/>
                <a:sym typeface="Average"/>
              </a:rPr>
              <a:t>        return True</a:t>
            </a:r>
            <a:endParaRPr>
              <a:solidFill>
                <a:schemeClr val="dk1"/>
              </a:solidFill>
              <a:latin typeface="Average"/>
              <a:ea typeface="Average"/>
              <a:cs typeface="Average"/>
              <a:sym typeface="Average"/>
            </a:endParaRPr>
          </a:p>
          <a:p>
            <a:pPr marL="0" lvl="0" indent="0" algn="l" rtl="0">
              <a:spcBef>
                <a:spcPts val="0"/>
              </a:spcBef>
              <a:spcAft>
                <a:spcPts val="0"/>
              </a:spcAft>
              <a:buNone/>
            </a:pPr>
            <a:r>
              <a:rPr lang="pt-BR">
                <a:solidFill>
                  <a:schemeClr val="dk1"/>
                </a:solidFill>
                <a:latin typeface="Average"/>
                <a:ea typeface="Average"/>
                <a:cs typeface="Average"/>
                <a:sym typeface="Average"/>
              </a:rPr>
              <a:t>    else</a:t>
            </a:r>
            <a:endParaRPr>
              <a:solidFill>
                <a:schemeClr val="dk1"/>
              </a:solidFill>
              <a:latin typeface="Average"/>
              <a:ea typeface="Average"/>
              <a:cs typeface="Average"/>
              <a:sym typeface="Average"/>
            </a:endParaRPr>
          </a:p>
          <a:p>
            <a:pPr marL="0" lvl="0" indent="0" algn="l" rtl="0">
              <a:spcBef>
                <a:spcPts val="0"/>
              </a:spcBef>
              <a:spcAft>
                <a:spcPts val="0"/>
              </a:spcAft>
              <a:buNone/>
            </a:pPr>
            <a:r>
              <a:rPr lang="pt-BR">
                <a:solidFill>
                  <a:schemeClr val="dk1"/>
                </a:solidFill>
                <a:latin typeface="Average"/>
                <a:ea typeface="Average"/>
                <a:cs typeface="Average"/>
                <a:sym typeface="Average"/>
              </a:rPr>
              <a:t>        return False</a:t>
            </a:r>
            <a:endParaRPr>
              <a:solidFill>
                <a:schemeClr val="dk1"/>
              </a:solidFill>
              <a:latin typeface="Average"/>
              <a:ea typeface="Average"/>
              <a:cs typeface="Average"/>
              <a:sym typeface="Average"/>
            </a:endParaRPr>
          </a:p>
          <a:p>
            <a:pPr marL="0" lvl="0" indent="457200" algn="l" rtl="0">
              <a:spcBef>
                <a:spcPts val="0"/>
              </a:spcBef>
              <a:spcAft>
                <a:spcPts val="0"/>
              </a:spcAft>
              <a:buNone/>
            </a:pPr>
            <a:endParaRPr>
              <a:solidFill>
                <a:schemeClr val="dk1"/>
              </a:solidFill>
              <a:latin typeface="Average"/>
              <a:ea typeface="Average"/>
              <a:cs typeface="Average"/>
              <a:sym typeface="Average"/>
            </a:endParaRPr>
          </a:p>
          <a:p>
            <a:pPr marL="0" lvl="0" indent="457200" algn="l" rtl="0">
              <a:spcBef>
                <a:spcPts val="0"/>
              </a:spcBef>
              <a:spcAft>
                <a:spcPts val="0"/>
              </a:spcAft>
              <a:buNone/>
            </a:pPr>
            <a:endParaRPr>
              <a:solidFill>
                <a:schemeClr val="dk1"/>
              </a:solidFill>
              <a:latin typeface="Average"/>
              <a:ea typeface="Average"/>
              <a:cs typeface="Average"/>
              <a:sym typeface="Average"/>
            </a:endParaRPr>
          </a:p>
        </p:txBody>
      </p:sp>
      <p:cxnSp>
        <p:nvCxnSpPr>
          <p:cNvPr id="305" name="Google Shape;305;p35"/>
          <p:cNvCxnSpPr>
            <a:stCxn id="301" idx="3"/>
            <a:endCxn id="302" idx="1"/>
          </p:cNvCxnSpPr>
          <p:nvPr/>
        </p:nvCxnSpPr>
        <p:spPr>
          <a:xfrm rot="10800000" flipH="1">
            <a:off x="3932475" y="879250"/>
            <a:ext cx="1640400" cy="1214100"/>
          </a:xfrm>
          <a:prstGeom prst="straightConnector1">
            <a:avLst/>
          </a:prstGeom>
          <a:noFill/>
          <a:ln w="28575" cap="flat" cmpd="sng">
            <a:solidFill>
              <a:schemeClr val="dk2"/>
            </a:solidFill>
            <a:prstDash val="solid"/>
            <a:round/>
            <a:headEnd type="none" w="med" len="med"/>
            <a:tailEnd type="triangle" w="med" len="med"/>
          </a:ln>
        </p:spPr>
      </p:cxnSp>
      <p:cxnSp>
        <p:nvCxnSpPr>
          <p:cNvPr id="306" name="Google Shape;306;p35"/>
          <p:cNvCxnSpPr>
            <a:stCxn id="301" idx="3"/>
            <a:endCxn id="303" idx="1"/>
          </p:cNvCxnSpPr>
          <p:nvPr/>
        </p:nvCxnSpPr>
        <p:spPr>
          <a:xfrm>
            <a:off x="3932475" y="2093350"/>
            <a:ext cx="1640400" cy="459300"/>
          </a:xfrm>
          <a:prstGeom prst="straightConnector1">
            <a:avLst/>
          </a:prstGeom>
          <a:noFill/>
          <a:ln w="28575" cap="flat" cmpd="sng">
            <a:solidFill>
              <a:schemeClr val="dk2"/>
            </a:solidFill>
            <a:prstDash val="solid"/>
            <a:round/>
            <a:headEnd type="none" w="med" len="med"/>
            <a:tailEnd type="triangle" w="med" len="med"/>
          </a:ln>
        </p:spPr>
      </p:cxnSp>
      <p:cxnSp>
        <p:nvCxnSpPr>
          <p:cNvPr id="307" name="Google Shape;307;p35"/>
          <p:cNvCxnSpPr>
            <a:stCxn id="301" idx="3"/>
            <a:endCxn id="304" idx="1"/>
          </p:cNvCxnSpPr>
          <p:nvPr/>
        </p:nvCxnSpPr>
        <p:spPr>
          <a:xfrm>
            <a:off x="3932475" y="2093350"/>
            <a:ext cx="1640100" cy="2132700"/>
          </a:xfrm>
          <a:prstGeom prst="straightConnector1">
            <a:avLst/>
          </a:prstGeom>
          <a:noFill/>
          <a:ln w="28575" cap="flat" cmpd="sng">
            <a:solidFill>
              <a:schemeClr val="dk2"/>
            </a:solidFill>
            <a:prstDash val="solid"/>
            <a:round/>
            <a:headEnd type="none" w="med" len="med"/>
            <a:tailEnd type="triangle" w="med" len="med"/>
          </a:ln>
        </p:spPr>
      </p:cxnSp>
      <p:pic>
        <p:nvPicPr>
          <p:cNvPr id="308" name="Google Shape;308;p35"/>
          <p:cNvPicPr preferRelativeResize="0"/>
          <p:nvPr/>
        </p:nvPicPr>
        <p:blipFill>
          <a:blip r:embed="rId3">
            <a:alphaModFix/>
          </a:blip>
          <a:stretch>
            <a:fillRect/>
          </a:stretch>
        </p:blipFill>
        <p:spPr>
          <a:xfrm flipH="1">
            <a:off x="8095173" y="479925"/>
            <a:ext cx="748575" cy="798500"/>
          </a:xfrm>
          <a:prstGeom prst="rect">
            <a:avLst/>
          </a:prstGeom>
          <a:noFill/>
          <a:ln>
            <a:noFill/>
          </a:ln>
        </p:spPr>
      </p:pic>
      <p:pic>
        <p:nvPicPr>
          <p:cNvPr id="309" name="Google Shape;309;p35"/>
          <p:cNvPicPr preferRelativeResize="0"/>
          <p:nvPr/>
        </p:nvPicPr>
        <p:blipFill rotWithShape="1">
          <a:blip r:embed="rId4">
            <a:alphaModFix/>
          </a:blip>
          <a:srcRect t="2534" b="2525"/>
          <a:stretch/>
        </p:blipFill>
        <p:spPr>
          <a:xfrm rot="9">
            <a:off x="8118355" y="2286892"/>
            <a:ext cx="854613" cy="569740"/>
          </a:xfrm>
          <a:prstGeom prst="rect">
            <a:avLst/>
          </a:prstGeom>
          <a:noFill/>
          <a:ln>
            <a:noFill/>
          </a:ln>
        </p:spPr>
      </p:pic>
      <p:pic>
        <p:nvPicPr>
          <p:cNvPr id="310" name="Google Shape;310;p35"/>
          <p:cNvPicPr preferRelativeResize="0"/>
          <p:nvPr/>
        </p:nvPicPr>
        <p:blipFill>
          <a:blip r:embed="rId5">
            <a:alphaModFix/>
          </a:blip>
          <a:stretch>
            <a:fillRect/>
          </a:stretch>
        </p:blipFill>
        <p:spPr>
          <a:xfrm flipH="1">
            <a:off x="8150250" y="3765287"/>
            <a:ext cx="790825" cy="921625"/>
          </a:xfrm>
          <a:prstGeom prst="rect">
            <a:avLst/>
          </a:prstGeom>
          <a:noFill/>
          <a:ln>
            <a:noFill/>
          </a:ln>
        </p:spPr>
      </p:pic>
      <p:sp>
        <p:nvSpPr>
          <p:cNvPr id="311" name="Google Shape;311;p35"/>
          <p:cNvSpPr/>
          <p:nvPr/>
        </p:nvSpPr>
        <p:spPr>
          <a:xfrm>
            <a:off x="7861813" y="1714650"/>
            <a:ext cx="1367700" cy="1884300"/>
          </a:xfrm>
          <a:prstGeom prst="mathMultiply">
            <a:avLst>
              <a:gd name="adj1" fmla="val 12233"/>
            </a:avLst>
          </a:prstGeom>
          <a:solidFill>
            <a:srgbClr val="E0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5"/>
          <p:cNvSpPr txBox="1"/>
          <p:nvPr/>
        </p:nvSpPr>
        <p:spPr>
          <a:xfrm>
            <a:off x="378300" y="4091300"/>
            <a:ext cx="4190400" cy="48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t-BR">
                <a:solidFill>
                  <a:srgbClr val="6AA84F"/>
                </a:solidFill>
                <a:latin typeface="Average"/>
                <a:ea typeface="Average"/>
                <a:cs typeface="Average"/>
                <a:sym typeface="Average"/>
              </a:rPr>
              <a:t>Se </a:t>
            </a:r>
            <a:r>
              <a:rPr lang="pt-BR" b="1">
                <a:solidFill>
                  <a:srgbClr val="6AA84F"/>
                </a:solidFill>
                <a:latin typeface="Average"/>
                <a:ea typeface="Average"/>
                <a:cs typeface="Average"/>
                <a:sym typeface="Average"/>
              </a:rPr>
              <a:t>algum </a:t>
            </a:r>
            <a:r>
              <a:rPr lang="pt-BR">
                <a:solidFill>
                  <a:srgbClr val="6AA84F"/>
                </a:solidFill>
                <a:latin typeface="Average"/>
                <a:ea typeface="Average"/>
                <a:cs typeface="Average"/>
                <a:sym typeface="Average"/>
              </a:rPr>
              <a:t>teste falhar, o mutante foi morto.</a:t>
            </a:r>
            <a:endParaRPr>
              <a:solidFill>
                <a:srgbClr val="6AA84F"/>
              </a:solidFill>
              <a:latin typeface="Average"/>
              <a:ea typeface="Average"/>
              <a:cs typeface="Average"/>
              <a:sym typeface="Average"/>
            </a:endParaRPr>
          </a:p>
        </p:txBody>
      </p:sp>
      <p:sp>
        <p:nvSpPr>
          <p:cNvPr id="313" name="Google Shape;313;p35"/>
          <p:cNvSpPr txBox="1"/>
          <p:nvPr/>
        </p:nvSpPr>
        <p:spPr>
          <a:xfrm>
            <a:off x="378300" y="4418300"/>
            <a:ext cx="4190400" cy="48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t-BR" dirty="0">
                <a:solidFill>
                  <a:schemeClr val="accent5"/>
                </a:solidFill>
                <a:latin typeface="Average"/>
                <a:ea typeface="Average"/>
                <a:cs typeface="Average"/>
                <a:sym typeface="Average"/>
              </a:rPr>
              <a:t>Se </a:t>
            </a:r>
            <a:r>
              <a:rPr lang="pt-BR" b="1" dirty="0">
                <a:solidFill>
                  <a:schemeClr val="accent5"/>
                </a:solidFill>
                <a:latin typeface="Average"/>
                <a:ea typeface="Average"/>
                <a:cs typeface="Average"/>
                <a:sym typeface="Average"/>
              </a:rPr>
              <a:t>nenhum </a:t>
            </a:r>
            <a:r>
              <a:rPr lang="pt-BR" dirty="0">
                <a:solidFill>
                  <a:schemeClr val="accent5"/>
                </a:solidFill>
                <a:latin typeface="Average"/>
                <a:ea typeface="Average"/>
                <a:cs typeface="Average"/>
                <a:sym typeface="Average"/>
              </a:rPr>
              <a:t>teste falhar, o mutante sobreviveu.</a:t>
            </a:r>
            <a:endParaRPr dirty="0">
              <a:solidFill>
                <a:schemeClr val="accent5"/>
              </a:solidFill>
              <a:latin typeface="Average"/>
              <a:ea typeface="Average"/>
              <a:cs typeface="Average"/>
              <a:sym typeface="Average"/>
            </a:endParaRPr>
          </a:p>
        </p:txBody>
      </p:sp>
      <p:sp>
        <p:nvSpPr>
          <p:cNvPr id="314" name="Google Shape;314;p35"/>
          <p:cNvSpPr txBox="1"/>
          <p:nvPr/>
        </p:nvSpPr>
        <p:spPr>
          <a:xfrm>
            <a:off x="676575" y="2987375"/>
            <a:ext cx="3464700" cy="9966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pt-BR" sz="1800">
                <a:solidFill>
                  <a:schemeClr val="dk1"/>
                </a:solidFill>
                <a:latin typeface="Average"/>
                <a:ea typeface="Average"/>
                <a:cs typeface="Average"/>
                <a:sym typeface="Average"/>
              </a:rPr>
              <a:t>assert faixa_de_risco(27) == True</a:t>
            </a:r>
            <a:endParaRPr sz="1800">
              <a:solidFill>
                <a:schemeClr val="dk1"/>
              </a:solidFill>
              <a:latin typeface="Average"/>
              <a:ea typeface="Average"/>
              <a:cs typeface="Average"/>
              <a:sym typeface="Average"/>
            </a:endParaRPr>
          </a:p>
          <a:p>
            <a:pPr marL="0" marR="0" lvl="0" indent="0" algn="l" rtl="0">
              <a:lnSpc>
                <a:spcPct val="100000"/>
              </a:lnSpc>
              <a:spcBef>
                <a:spcPts val="0"/>
              </a:spcBef>
              <a:spcAft>
                <a:spcPts val="0"/>
              </a:spcAft>
              <a:buNone/>
            </a:pPr>
            <a:r>
              <a:rPr lang="pt-BR" sz="1800">
                <a:solidFill>
                  <a:schemeClr val="dk1"/>
                </a:solidFill>
                <a:latin typeface="Average"/>
                <a:ea typeface="Average"/>
                <a:cs typeface="Average"/>
                <a:sym typeface="Average"/>
              </a:rPr>
              <a:t>assert faixa_de_risco(15) == False</a:t>
            </a:r>
            <a:endParaRPr sz="1800">
              <a:solidFill>
                <a:schemeClr val="dk1"/>
              </a:solidFill>
              <a:latin typeface="Average"/>
              <a:ea typeface="Average"/>
              <a:cs typeface="Average"/>
              <a:sym typeface="Average"/>
            </a:endParaRPr>
          </a:p>
          <a:p>
            <a:pPr marL="0" marR="0" lvl="0" indent="0" algn="l" rtl="0">
              <a:lnSpc>
                <a:spcPct val="100000"/>
              </a:lnSpc>
              <a:spcBef>
                <a:spcPts val="0"/>
              </a:spcBef>
              <a:spcAft>
                <a:spcPts val="0"/>
              </a:spcAft>
              <a:buNone/>
            </a:pPr>
            <a:r>
              <a:rPr lang="pt-BR" sz="1800">
                <a:solidFill>
                  <a:schemeClr val="dk1"/>
                </a:solidFill>
                <a:latin typeface="Average"/>
                <a:ea typeface="Average"/>
                <a:cs typeface="Average"/>
                <a:sym typeface="Average"/>
              </a:rPr>
              <a:t>assert faixa_de_risco(40) == False</a:t>
            </a:r>
            <a:endParaRPr sz="1800">
              <a:solidFill>
                <a:schemeClr val="dk1"/>
              </a:solidFill>
              <a:latin typeface="Average"/>
              <a:ea typeface="Average"/>
              <a:cs typeface="Average"/>
              <a:sym typeface="Average"/>
            </a:endParaRPr>
          </a:p>
        </p:txBody>
      </p:sp>
      <p:cxnSp>
        <p:nvCxnSpPr>
          <p:cNvPr id="315" name="Google Shape;315;p35"/>
          <p:cNvCxnSpPr>
            <a:stCxn id="314" idx="3"/>
            <a:endCxn id="302" idx="1"/>
          </p:cNvCxnSpPr>
          <p:nvPr/>
        </p:nvCxnSpPr>
        <p:spPr>
          <a:xfrm rot="10800000" flipH="1">
            <a:off x="4141275" y="879275"/>
            <a:ext cx="1431600" cy="2606400"/>
          </a:xfrm>
          <a:prstGeom prst="straightConnector1">
            <a:avLst/>
          </a:prstGeom>
          <a:noFill/>
          <a:ln w="28575" cap="flat" cmpd="sng">
            <a:solidFill>
              <a:srgbClr val="FFFFFF"/>
            </a:solidFill>
            <a:prstDash val="solid"/>
            <a:round/>
            <a:headEnd type="none" w="med" len="med"/>
            <a:tailEnd type="triangle" w="med" len="med"/>
          </a:ln>
        </p:spPr>
      </p:cxnSp>
      <p:cxnSp>
        <p:nvCxnSpPr>
          <p:cNvPr id="316" name="Google Shape;316;p35"/>
          <p:cNvCxnSpPr>
            <a:stCxn id="314" idx="3"/>
            <a:endCxn id="303" idx="1"/>
          </p:cNvCxnSpPr>
          <p:nvPr/>
        </p:nvCxnSpPr>
        <p:spPr>
          <a:xfrm rot="10800000" flipH="1">
            <a:off x="4141275" y="2552675"/>
            <a:ext cx="1431600" cy="933000"/>
          </a:xfrm>
          <a:prstGeom prst="straightConnector1">
            <a:avLst/>
          </a:prstGeom>
          <a:noFill/>
          <a:ln w="28575" cap="flat" cmpd="sng">
            <a:solidFill>
              <a:srgbClr val="FFFFFF"/>
            </a:solidFill>
            <a:prstDash val="solid"/>
            <a:round/>
            <a:headEnd type="none" w="med" len="med"/>
            <a:tailEnd type="triangle" w="med" len="med"/>
          </a:ln>
        </p:spPr>
      </p:cxnSp>
      <p:cxnSp>
        <p:nvCxnSpPr>
          <p:cNvPr id="317" name="Google Shape;317;p35"/>
          <p:cNvCxnSpPr>
            <a:stCxn id="314" idx="3"/>
            <a:endCxn id="304" idx="1"/>
          </p:cNvCxnSpPr>
          <p:nvPr/>
        </p:nvCxnSpPr>
        <p:spPr>
          <a:xfrm>
            <a:off x="4141275" y="3485675"/>
            <a:ext cx="1431300" cy="740400"/>
          </a:xfrm>
          <a:prstGeom prst="straightConnector1">
            <a:avLst/>
          </a:prstGeom>
          <a:noFill/>
          <a:ln w="28575" cap="flat" cmpd="sng">
            <a:solidFill>
              <a:srgbClr val="FFFFFF"/>
            </a:solidFill>
            <a:prstDash val="solid"/>
            <a:round/>
            <a:headEnd type="none" w="med" len="med"/>
            <a:tailEnd type="triangle" w="med" len="med"/>
          </a:ln>
        </p:spPr>
      </p:cxnSp>
      <p:sp>
        <p:nvSpPr>
          <p:cNvPr id="318" name="Google Shape;318;p35"/>
          <p:cNvSpPr txBox="1"/>
          <p:nvPr/>
        </p:nvSpPr>
        <p:spPr>
          <a:xfrm>
            <a:off x="5572575" y="3136200"/>
            <a:ext cx="2653500" cy="34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t-BR" b="1">
                <a:solidFill>
                  <a:srgbClr val="6AA84F"/>
                </a:solidFill>
                <a:latin typeface="Average"/>
                <a:ea typeface="Average"/>
                <a:cs typeface="Average"/>
                <a:sym typeface="Average"/>
              </a:rPr>
              <a:t>assert faixa_de_risco(15) == False</a:t>
            </a:r>
            <a:endParaRPr sz="1000">
              <a:solidFill>
                <a:srgbClr val="6AA84F"/>
              </a:solidFill>
              <a:latin typeface="Average"/>
              <a:ea typeface="Average"/>
              <a:cs typeface="Average"/>
              <a:sym typeface="Average"/>
            </a:endParaRPr>
          </a:p>
        </p:txBody>
      </p:sp>
      <p:sp>
        <p:nvSpPr>
          <p:cNvPr id="319" name="Google Shape;319;p35"/>
          <p:cNvSpPr txBox="1"/>
          <p:nvPr/>
        </p:nvSpPr>
        <p:spPr>
          <a:xfrm>
            <a:off x="5572875" y="1459800"/>
            <a:ext cx="2653500" cy="34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t-BR" b="1" dirty="0">
                <a:solidFill>
                  <a:schemeClr val="accent5"/>
                </a:solidFill>
                <a:latin typeface="Average"/>
                <a:ea typeface="Average"/>
                <a:cs typeface="Average"/>
                <a:sym typeface="Average"/>
              </a:rPr>
              <a:t>Faltou testar o limite 35!</a:t>
            </a:r>
            <a:endParaRPr sz="1000" dirty="0">
              <a:solidFill>
                <a:schemeClr val="accent5"/>
              </a:solidFill>
              <a:latin typeface="Average"/>
              <a:ea typeface="Average"/>
              <a:cs typeface="Average"/>
              <a:sym typeface="Average"/>
            </a:endParaRPr>
          </a:p>
        </p:txBody>
      </p:sp>
      <p:sp>
        <p:nvSpPr>
          <p:cNvPr id="320" name="Google Shape;320;p35"/>
          <p:cNvSpPr txBox="1"/>
          <p:nvPr/>
        </p:nvSpPr>
        <p:spPr>
          <a:xfrm>
            <a:off x="5572875" y="4808313"/>
            <a:ext cx="2653500" cy="34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t-BR" b="1" dirty="0">
                <a:solidFill>
                  <a:schemeClr val="accent5"/>
                </a:solidFill>
                <a:latin typeface="Average"/>
                <a:ea typeface="Average"/>
                <a:cs typeface="Average"/>
                <a:sym typeface="Average"/>
              </a:rPr>
              <a:t>Faltou testar o limite 18!</a:t>
            </a:r>
            <a:endParaRPr sz="1000" dirty="0">
              <a:solidFill>
                <a:schemeClr val="accent5"/>
              </a:solidFill>
              <a:latin typeface="Average"/>
              <a:ea typeface="Average"/>
              <a:cs typeface="Average"/>
              <a:sym typeface="Average"/>
            </a:endParaRPr>
          </a:p>
        </p:txBody>
      </p:sp>
      <p:pic>
        <p:nvPicPr>
          <p:cNvPr id="321" name="Google Shape;321;p35"/>
          <p:cNvPicPr preferRelativeResize="0"/>
          <p:nvPr/>
        </p:nvPicPr>
        <p:blipFill>
          <a:blip r:embed="rId6">
            <a:alphaModFix/>
          </a:blip>
          <a:stretch>
            <a:fillRect/>
          </a:stretch>
        </p:blipFill>
        <p:spPr>
          <a:xfrm>
            <a:off x="3410300" y="792850"/>
            <a:ext cx="896978" cy="8657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2"/>
                                        </p:tgtEl>
                                        <p:attrNameLst>
                                          <p:attrName>style.visibility</p:attrName>
                                        </p:attrNameLst>
                                      </p:cBhvr>
                                      <p:to>
                                        <p:strVal val="visible"/>
                                      </p:to>
                                    </p:set>
                                    <p:animEffect transition="in" filter="fade">
                                      <p:cBhvr>
                                        <p:cTn id="7" dur="1100"/>
                                        <p:tgtEl>
                                          <p:spTgt spid="302"/>
                                        </p:tgtEl>
                                      </p:cBhvr>
                                    </p:animEffect>
                                  </p:childTnLst>
                                </p:cTn>
                              </p:par>
                              <p:par>
                                <p:cTn id="8" presetID="10" presetClass="entr" presetSubtype="0" fill="hold" nodeType="withEffect">
                                  <p:stCondLst>
                                    <p:cond delay="0"/>
                                  </p:stCondLst>
                                  <p:childTnLst>
                                    <p:set>
                                      <p:cBhvr>
                                        <p:cTn id="9" dur="1" fill="hold">
                                          <p:stCondLst>
                                            <p:cond delay="0"/>
                                          </p:stCondLst>
                                        </p:cTn>
                                        <p:tgtEl>
                                          <p:spTgt spid="308"/>
                                        </p:tgtEl>
                                        <p:attrNameLst>
                                          <p:attrName>style.visibility</p:attrName>
                                        </p:attrNameLst>
                                      </p:cBhvr>
                                      <p:to>
                                        <p:strVal val="visible"/>
                                      </p:to>
                                    </p:set>
                                    <p:animEffect transition="in" filter="fade">
                                      <p:cBhvr>
                                        <p:cTn id="10" dur="1000"/>
                                        <p:tgtEl>
                                          <p:spTgt spid="308"/>
                                        </p:tgtEl>
                                      </p:cBhvr>
                                    </p:animEffect>
                                  </p:childTnLst>
                                </p:cTn>
                              </p:par>
                              <p:par>
                                <p:cTn id="11" presetID="10" presetClass="entr" presetSubtype="0" fill="hold" nodeType="withEffect">
                                  <p:stCondLst>
                                    <p:cond delay="0"/>
                                  </p:stCondLst>
                                  <p:childTnLst>
                                    <p:set>
                                      <p:cBhvr>
                                        <p:cTn id="12" dur="1" fill="hold">
                                          <p:stCondLst>
                                            <p:cond delay="0"/>
                                          </p:stCondLst>
                                        </p:cTn>
                                        <p:tgtEl>
                                          <p:spTgt spid="305"/>
                                        </p:tgtEl>
                                        <p:attrNameLst>
                                          <p:attrName>style.visibility</p:attrName>
                                        </p:attrNameLst>
                                      </p:cBhvr>
                                      <p:to>
                                        <p:strVal val="visible"/>
                                      </p:to>
                                    </p:set>
                                    <p:animEffect transition="in" filter="fade">
                                      <p:cBhvr>
                                        <p:cTn id="13" dur="1000"/>
                                        <p:tgtEl>
                                          <p:spTgt spid="30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03"/>
                                        </p:tgtEl>
                                        <p:attrNameLst>
                                          <p:attrName>style.visibility</p:attrName>
                                        </p:attrNameLst>
                                      </p:cBhvr>
                                      <p:to>
                                        <p:strVal val="visible"/>
                                      </p:to>
                                    </p:set>
                                    <p:animEffect transition="in" filter="fade">
                                      <p:cBhvr>
                                        <p:cTn id="18" dur="1000"/>
                                        <p:tgtEl>
                                          <p:spTgt spid="303"/>
                                        </p:tgtEl>
                                      </p:cBhvr>
                                    </p:animEffect>
                                  </p:childTnLst>
                                </p:cTn>
                              </p:par>
                              <p:par>
                                <p:cTn id="19" presetID="10" presetClass="entr" presetSubtype="0" fill="hold" nodeType="withEffect">
                                  <p:stCondLst>
                                    <p:cond delay="0"/>
                                  </p:stCondLst>
                                  <p:childTnLst>
                                    <p:set>
                                      <p:cBhvr>
                                        <p:cTn id="20" dur="1" fill="hold">
                                          <p:stCondLst>
                                            <p:cond delay="0"/>
                                          </p:stCondLst>
                                        </p:cTn>
                                        <p:tgtEl>
                                          <p:spTgt spid="306"/>
                                        </p:tgtEl>
                                        <p:attrNameLst>
                                          <p:attrName>style.visibility</p:attrName>
                                        </p:attrNameLst>
                                      </p:cBhvr>
                                      <p:to>
                                        <p:strVal val="visible"/>
                                      </p:to>
                                    </p:set>
                                    <p:animEffect transition="in" filter="fade">
                                      <p:cBhvr>
                                        <p:cTn id="21" dur="1000"/>
                                        <p:tgtEl>
                                          <p:spTgt spid="306"/>
                                        </p:tgtEl>
                                      </p:cBhvr>
                                    </p:animEffect>
                                  </p:childTnLst>
                                </p:cTn>
                              </p:par>
                              <p:par>
                                <p:cTn id="22" presetID="10" presetClass="entr" presetSubtype="0" fill="hold" nodeType="withEffect">
                                  <p:stCondLst>
                                    <p:cond delay="0"/>
                                  </p:stCondLst>
                                  <p:childTnLst>
                                    <p:set>
                                      <p:cBhvr>
                                        <p:cTn id="23" dur="1" fill="hold">
                                          <p:stCondLst>
                                            <p:cond delay="0"/>
                                          </p:stCondLst>
                                        </p:cTn>
                                        <p:tgtEl>
                                          <p:spTgt spid="309"/>
                                        </p:tgtEl>
                                        <p:attrNameLst>
                                          <p:attrName>style.visibility</p:attrName>
                                        </p:attrNameLst>
                                      </p:cBhvr>
                                      <p:to>
                                        <p:strVal val="visible"/>
                                      </p:to>
                                    </p:set>
                                    <p:animEffect transition="in" filter="fade">
                                      <p:cBhvr>
                                        <p:cTn id="24" dur="1000"/>
                                        <p:tgtEl>
                                          <p:spTgt spid="30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04"/>
                                        </p:tgtEl>
                                        <p:attrNameLst>
                                          <p:attrName>style.visibility</p:attrName>
                                        </p:attrNameLst>
                                      </p:cBhvr>
                                      <p:to>
                                        <p:strVal val="visible"/>
                                      </p:to>
                                    </p:set>
                                    <p:animEffect transition="in" filter="fade">
                                      <p:cBhvr>
                                        <p:cTn id="29" dur="1000"/>
                                        <p:tgtEl>
                                          <p:spTgt spid="304"/>
                                        </p:tgtEl>
                                      </p:cBhvr>
                                    </p:animEffect>
                                  </p:childTnLst>
                                </p:cTn>
                              </p:par>
                              <p:par>
                                <p:cTn id="30" presetID="10" presetClass="entr" presetSubtype="0" fill="hold" nodeType="withEffect">
                                  <p:stCondLst>
                                    <p:cond delay="0"/>
                                  </p:stCondLst>
                                  <p:childTnLst>
                                    <p:set>
                                      <p:cBhvr>
                                        <p:cTn id="31" dur="1" fill="hold">
                                          <p:stCondLst>
                                            <p:cond delay="0"/>
                                          </p:stCondLst>
                                        </p:cTn>
                                        <p:tgtEl>
                                          <p:spTgt spid="307"/>
                                        </p:tgtEl>
                                        <p:attrNameLst>
                                          <p:attrName>style.visibility</p:attrName>
                                        </p:attrNameLst>
                                      </p:cBhvr>
                                      <p:to>
                                        <p:strVal val="visible"/>
                                      </p:to>
                                    </p:set>
                                    <p:animEffect transition="in" filter="fade">
                                      <p:cBhvr>
                                        <p:cTn id="32" dur="1000"/>
                                        <p:tgtEl>
                                          <p:spTgt spid="307"/>
                                        </p:tgtEl>
                                      </p:cBhvr>
                                    </p:animEffect>
                                  </p:childTnLst>
                                </p:cTn>
                              </p:par>
                              <p:par>
                                <p:cTn id="33" presetID="10" presetClass="entr" presetSubtype="0" fill="hold" nodeType="withEffect">
                                  <p:stCondLst>
                                    <p:cond delay="0"/>
                                  </p:stCondLst>
                                  <p:childTnLst>
                                    <p:set>
                                      <p:cBhvr>
                                        <p:cTn id="34" dur="1" fill="hold">
                                          <p:stCondLst>
                                            <p:cond delay="0"/>
                                          </p:stCondLst>
                                        </p:cTn>
                                        <p:tgtEl>
                                          <p:spTgt spid="310"/>
                                        </p:tgtEl>
                                        <p:attrNameLst>
                                          <p:attrName>style.visibility</p:attrName>
                                        </p:attrNameLst>
                                      </p:cBhvr>
                                      <p:to>
                                        <p:strVal val="visible"/>
                                      </p:to>
                                    </p:set>
                                    <p:animEffect transition="in" filter="fade">
                                      <p:cBhvr>
                                        <p:cTn id="35" dur="1000"/>
                                        <p:tgtEl>
                                          <p:spTgt spid="310"/>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12"/>
                                        </p:tgtEl>
                                        <p:attrNameLst>
                                          <p:attrName>style.visibility</p:attrName>
                                        </p:attrNameLst>
                                      </p:cBhvr>
                                      <p:to>
                                        <p:strVal val="visible"/>
                                      </p:to>
                                    </p:set>
                                    <p:animEffect transition="in" filter="fade">
                                      <p:cBhvr>
                                        <p:cTn id="40" dur="100"/>
                                        <p:tgtEl>
                                          <p:spTgt spid="312"/>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13"/>
                                        </p:tgtEl>
                                        <p:attrNameLst>
                                          <p:attrName>style.visibility</p:attrName>
                                        </p:attrNameLst>
                                      </p:cBhvr>
                                      <p:to>
                                        <p:strVal val="visible"/>
                                      </p:to>
                                    </p:set>
                                    <p:animEffect transition="in" filter="fade">
                                      <p:cBhvr>
                                        <p:cTn id="45" dur="1000"/>
                                        <p:tgtEl>
                                          <p:spTgt spid="313"/>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nodeType="clickEffect">
                                  <p:stCondLst>
                                    <p:cond delay="0"/>
                                  </p:stCondLst>
                                  <p:childTnLst>
                                    <p:animEffect transition="out" filter="fade">
                                      <p:cBhvr>
                                        <p:cTn id="49" dur="1000"/>
                                        <p:tgtEl>
                                          <p:spTgt spid="305"/>
                                        </p:tgtEl>
                                      </p:cBhvr>
                                    </p:animEffect>
                                    <p:set>
                                      <p:cBhvr>
                                        <p:cTn id="50" dur="1" fill="hold">
                                          <p:stCondLst>
                                            <p:cond delay="1000"/>
                                          </p:stCondLst>
                                        </p:cTn>
                                        <p:tgtEl>
                                          <p:spTgt spid="305"/>
                                        </p:tgtEl>
                                        <p:attrNameLst>
                                          <p:attrName>style.visibility</p:attrName>
                                        </p:attrNameLst>
                                      </p:cBhvr>
                                      <p:to>
                                        <p:strVal val="hidden"/>
                                      </p:to>
                                    </p:set>
                                  </p:childTnLst>
                                </p:cTn>
                              </p:par>
                              <p:par>
                                <p:cTn id="51" presetID="10" presetClass="exit" presetSubtype="0" fill="hold" nodeType="withEffect">
                                  <p:stCondLst>
                                    <p:cond delay="0"/>
                                  </p:stCondLst>
                                  <p:childTnLst>
                                    <p:animEffect transition="out" filter="fade">
                                      <p:cBhvr>
                                        <p:cTn id="52" dur="1000"/>
                                        <p:tgtEl>
                                          <p:spTgt spid="306"/>
                                        </p:tgtEl>
                                      </p:cBhvr>
                                    </p:animEffect>
                                    <p:set>
                                      <p:cBhvr>
                                        <p:cTn id="53" dur="1" fill="hold">
                                          <p:stCondLst>
                                            <p:cond delay="1000"/>
                                          </p:stCondLst>
                                        </p:cTn>
                                        <p:tgtEl>
                                          <p:spTgt spid="306"/>
                                        </p:tgtEl>
                                        <p:attrNameLst>
                                          <p:attrName>style.visibility</p:attrName>
                                        </p:attrNameLst>
                                      </p:cBhvr>
                                      <p:to>
                                        <p:strVal val="hidden"/>
                                      </p:to>
                                    </p:set>
                                  </p:childTnLst>
                                </p:cTn>
                              </p:par>
                              <p:par>
                                <p:cTn id="54" presetID="10" presetClass="exit" presetSubtype="0" fill="hold" nodeType="withEffect">
                                  <p:stCondLst>
                                    <p:cond delay="0"/>
                                  </p:stCondLst>
                                  <p:childTnLst>
                                    <p:animEffect transition="out" filter="fade">
                                      <p:cBhvr>
                                        <p:cTn id="55" dur="1000"/>
                                        <p:tgtEl>
                                          <p:spTgt spid="307"/>
                                        </p:tgtEl>
                                      </p:cBhvr>
                                    </p:animEffect>
                                    <p:set>
                                      <p:cBhvr>
                                        <p:cTn id="56" dur="1" fill="hold">
                                          <p:stCondLst>
                                            <p:cond delay="1000"/>
                                          </p:stCondLst>
                                        </p:cTn>
                                        <p:tgtEl>
                                          <p:spTgt spid="307"/>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1000"/>
                                        <p:tgtEl>
                                          <p:spTgt spid="303"/>
                                        </p:tgtEl>
                                      </p:cBhvr>
                                    </p:animEffect>
                                    <p:set>
                                      <p:cBhvr>
                                        <p:cTn id="59" dur="1" fill="hold">
                                          <p:stCondLst>
                                            <p:cond delay="1000"/>
                                          </p:stCondLst>
                                        </p:cTn>
                                        <p:tgtEl>
                                          <p:spTgt spid="303"/>
                                        </p:tgtEl>
                                        <p:attrNameLst>
                                          <p:attrName>style.visibility</p:attrName>
                                        </p:attrNameLst>
                                      </p:cBhvr>
                                      <p:to>
                                        <p:strVal val="hidden"/>
                                      </p:to>
                                    </p:set>
                                  </p:childTnLst>
                                </p:cTn>
                              </p:par>
                              <p:par>
                                <p:cTn id="60" presetID="10" presetClass="exit" presetSubtype="0" fill="hold" nodeType="withEffect">
                                  <p:stCondLst>
                                    <p:cond delay="0"/>
                                  </p:stCondLst>
                                  <p:childTnLst>
                                    <p:animEffect transition="out" filter="fade">
                                      <p:cBhvr>
                                        <p:cTn id="61" dur="1000"/>
                                        <p:tgtEl>
                                          <p:spTgt spid="309"/>
                                        </p:tgtEl>
                                      </p:cBhvr>
                                    </p:animEffect>
                                    <p:set>
                                      <p:cBhvr>
                                        <p:cTn id="62" dur="1" fill="hold">
                                          <p:stCondLst>
                                            <p:cond delay="1000"/>
                                          </p:stCondLst>
                                        </p:cTn>
                                        <p:tgtEl>
                                          <p:spTgt spid="309"/>
                                        </p:tgtEl>
                                        <p:attrNameLst>
                                          <p:attrName>style.visibility</p:attrName>
                                        </p:attrNameLst>
                                      </p:cBhvr>
                                      <p:to>
                                        <p:strVal val="hidden"/>
                                      </p:to>
                                    </p:set>
                                  </p:childTnLst>
                                </p:cTn>
                              </p:par>
                              <p:par>
                                <p:cTn id="63" presetID="10" presetClass="exit" presetSubtype="0" fill="hold" nodeType="withEffect">
                                  <p:stCondLst>
                                    <p:cond delay="0"/>
                                  </p:stCondLst>
                                  <p:childTnLst>
                                    <p:animEffect transition="out" filter="fade">
                                      <p:cBhvr>
                                        <p:cTn id="64" dur="1000"/>
                                        <p:tgtEl>
                                          <p:spTgt spid="304"/>
                                        </p:tgtEl>
                                      </p:cBhvr>
                                    </p:animEffect>
                                    <p:set>
                                      <p:cBhvr>
                                        <p:cTn id="65" dur="1" fill="hold">
                                          <p:stCondLst>
                                            <p:cond delay="1000"/>
                                          </p:stCondLst>
                                        </p:cTn>
                                        <p:tgtEl>
                                          <p:spTgt spid="304"/>
                                        </p:tgtEl>
                                        <p:attrNameLst>
                                          <p:attrName>style.visibility</p:attrName>
                                        </p:attrNameLst>
                                      </p:cBhvr>
                                      <p:to>
                                        <p:strVal val="hidden"/>
                                      </p:to>
                                    </p:set>
                                  </p:childTnLst>
                                </p:cTn>
                              </p:par>
                              <p:par>
                                <p:cTn id="66" presetID="10" presetClass="exit" presetSubtype="0" fill="hold" nodeType="withEffect">
                                  <p:stCondLst>
                                    <p:cond delay="0"/>
                                  </p:stCondLst>
                                  <p:childTnLst>
                                    <p:animEffect transition="out" filter="fade">
                                      <p:cBhvr>
                                        <p:cTn id="67" dur="1000"/>
                                        <p:tgtEl>
                                          <p:spTgt spid="310"/>
                                        </p:tgtEl>
                                      </p:cBhvr>
                                    </p:animEffect>
                                    <p:set>
                                      <p:cBhvr>
                                        <p:cTn id="68" dur="1" fill="hold">
                                          <p:stCondLst>
                                            <p:cond delay="1000"/>
                                          </p:stCondLst>
                                        </p:cTn>
                                        <p:tgtEl>
                                          <p:spTgt spid="310"/>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315"/>
                                        </p:tgtEl>
                                        <p:attrNameLst>
                                          <p:attrName>style.visibility</p:attrName>
                                        </p:attrNameLst>
                                      </p:cBhvr>
                                      <p:to>
                                        <p:strVal val="visible"/>
                                      </p:to>
                                    </p:set>
                                    <p:animEffect transition="in" filter="fade">
                                      <p:cBhvr>
                                        <p:cTn id="73" dur="1000"/>
                                        <p:tgtEl>
                                          <p:spTgt spid="315"/>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319"/>
                                        </p:tgtEl>
                                        <p:attrNameLst>
                                          <p:attrName>style.visibility</p:attrName>
                                        </p:attrNameLst>
                                      </p:cBhvr>
                                      <p:to>
                                        <p:strVal val="visible"/>
                                      </p:to>
                                    </p:set>
                                    <p:animEffect transition="in" filter="fade">
                                      <p:cBhvr>
                                        <p:cTn id="78" dur="1000"/>
                                        <p:tgtEl>
                                          <p:spTgt spid="319"/>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303"/>
                                        </p:tgtEl>
                                        <p:attrNameLst>
                                          <p:attrName>style.visibility</p:attrName>
                                        </p:attrNameLst>
                                      </p:cBhvr>
                                      <p:to>
                                        <p:strVal val="visible"/>
                                      </p:to>
                                    </p:set>
                                    <p:animEffect transition="in" filter="fade">
                                      <p:cBhvr>
                                        <p:cTn id="83" dur="1000"/>
                                        <p:tgtEl>
                                          <p:spTgt spid="303"/>
                                        </p:tgtEl>
                                      </p:cBhvr>
                                    </p:animEffect>
                                  </p:childTnLst>
                                </p:cTn>
                              </p:par>
                              <p:par>
                                <p:cTn id="84" presetID="10" presetClass="entr" presetSubtype="0" fill="hold" nodeType="withEffect">
                                  <p:stCondLst>
                                    <p:cond delay="0"/>
                                  </p:stCondLst>
                                  <p:childTnLst>
                                    <p:set>
                                      <p:cBhvr>
                                        <p:cTn id="85" dur="1" fill="hold">
                                          <p:stCondLst>
                                            <p:cond delay="0"/>
                                          </p:stCondLst>
                                        </p:cTn>
                                        <p:tgtEl>
                                          <p:spTgt spid="316"/>
                                        </p:tgtEl>
                                        <p:attrNameLst>
                                          <p:attrName>style.visibility</p:attrName>
                                        </p:attrNameLst>
                                      </p:cBhvr>
                                      <p:to>
                                        <p:strVal val="visible"/>
                                      </p:to>
                                    </p:set>
                                    <p:animEffect transition="in" filter="fade">
                                      <p:cBhvr>
                                        <p:cTn id="86" dur="1000"/>
                                        <p:tgtEl>
                                          <p:spTgt spid="316"/>
                                        </p:tgtEl>
                                      </p:cBhvr>
                                    </p:animEffect>
                                  </p:childTnLst>
                                </p:cTn>
                              </p:par>
                              <p:par>
                                <p:cTn id="87" presetID="10" presetClass="entr" presetSubtype="0" fill="hold" nodeType="withEffect">
                                  <p:stCondLst>
                                    <p:cond delay="0"/>
                                  </p:stCondLst>
                                  <p:childTnLst>
                                    <p:set>
                                      <p:cBhvr>
                                        <p:cTn id="88" dur="1" fill="hold">
                                          <p:stCondLst>
                                            <p:cond delay="0"/>
                                          </p:stCondLst>
                                        </p:cTn>
                                        <p:tgtEl>
                                          <p:spTgt spid="309"/>
                                        </p:tgtEl>
                                        <p:attrNameLst>
                                          <p:attrName>style.visibility</p:attrName>
                                        </p:attrNameLst>
                                      </p:cBhvr>
                                      <p:to>
                                        <p:strVal val="visible"/>
                                      </p:to>
                                    </p:set>
                                    <p:animEffect transition="in" filter="fade">
                                      <p:cBhvr>
                                        <p:cTn id="89" dur="1000"/>
                                        <p:tgtEl>
                                          <p:spTgt spid="309"/>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nodeType="clickEffect">
                                  <p:stCondLst>
                                    <p:cond delay="0"/>
                                  </p:stCondLst>
                                  <p:childTnLst>
                                    <p:set>
                                      <p:cBhvr>
                                        <p:cTn id="93" dur="1" fill="hold">
                                          <p:stCondLst>
                                            <p:cond delay="0"/>
                                          </p:stCondLst>
                                        </p:cTn>
                                        <p:tgtEl>
                                          <p:spTgt spid="311"/>
                                        </p:tgtEl>
                                        <p:attrNameLst>
                                          <p:attrName>style.visibility</p:attrName>
                                        </p:attrNameLst>
                                      </p:cBhvr>
                                      <p:to>
                                        <p:strVal val="visible"/>
                                      </p:to>
                                    </p:set>
                                    <p:animEffect transition="in" filter="fade">
                                      <p:cBhvr>
                                        <p:cTn id="94" dur="1000"/>
                                        <p:tgtEl>
                                          <p:spTgt spid="311"/>
                                        </p:tgtEl>
                                      </p:cBhvr>
                                    </p:animEffect>
                                  </p:childTnLst>
                                </p:cTn>
                              </p:par>
                              <p:par>
                                <p:cTn id="95" presetID="10" presetClass="entr" presetSubtype="0" fill="hold" nodeType="withEffect">
                                  <p:stCondLst>
                                    <p:cond delay="0"/>
                                  </p:stCondLst>
                                  <p:childTnLst>
                                    <p:set>
                                      <p:cBhvr>
                                        <p:cTn id="96" dur="1" fill="hold">
                                          <p:stCondLst>
                                            <p:cond delay="0"/>
                                          </p:stCondLst>
                                        </p:cTn>
                                        <p:tgtEl>
                                          <p:spTgt spid="318"/>
                                        </p:tgtEl>
                                        <p:attrNameLst>
                                          <p:attrName>style.visibility</p:attrName>
                                        </p:attrNameLst>
                                      </p:cBhvr>
                                      <p:to>
                                        <p:strVal val="visible"/>
                                      </p:to>
                                    </p:set>
                                    <p:animEffect transition="in" filter="fade">
                                      <p:cBhvr>
                                        <p:cTn id="97" dur="1000"/>
                                        <p:tgtEl>
                                          <p:spTgt spid="318"/>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304"/>
                                        </p:tgtEl>
                                        <p:attrNameLst>
                                          <p:attrName>style.visibility</p:attrName>
                                        </p:attrNameLst>
                                      </p:cBhvr>
                                      <p:to>
                                        <p:strVal val="visible"/>
                                      </p:to>
                                    </p:set>
                                    <p:animEffect transition="in" filter="fade">
                                      <p:cBhvr>
                                        <p:cTn id="102" dur="1000"/>
                                        <p:tgtEl>
                                          <p:spTgt spid="304"/>
                                        </p:tgtEl>
                                      </p:cBhvr>
                                    </p:animEffect>
                                  </p:childTnLst>
                                </p:cTn>
                              </p:par>
                              <p:par>
                                <p:cTn id="103" presetID="10" presetClass="entr" presetSubtype="0" fill="hold" nodeType="withEffect">
                                  <p:stCondLst>
                                    <p:cond delay="0"/>
                                  </p:stCondLst>
                                  <p:childTnLst>
                                    <p:set>
                                      <p:cBhvr>
                                        <p:cTn id="104" dur="1" fill="hold">
                                          <p:stCondLst>
                                            <p:cond delay="0"/>
                                          </p:stCondLst>
                                        </p:cTn>
                                        <p:tgtEl>
                                          <p:spTgt spid="317"/>
                                        </p:tgtEl>
                                        <p:attrNameLst>
                                          <p:attrName>style.visibility</p:attrName>
                                        </p:attrNameLst>
                                      </p:cBhvr>
                                      <p:to>
                                        <p:strVal val="visible"/>
                                      </p:to>
                                    </p:set>
                                    <p:animEffect transition="in" filter="fade">
                                      <p:cBhvr>
                                        <p:cTn id="105" dur="1000"/>
                                        <p:tgtEl>
                                          <p:spTgt spid="317"/>
                                        </p:tgtEl>
                                      </p:cBhvr>
                                    </p:animEffect>
                                  </p:childTnLst>
                                </p:cTn>
                              </p:par>
                              <p:par>
                                <p:cTn id="106" presetID="10" presetClass="entr" presetSubtype="0" fill="hold" nodeType="withEffect">
                                  <p:stCondLst>
                                    <p:cond delay="0"/>
                                  </p:stCondLst>
                                  <p:childTnLst>
                                    <p:set>
                                      <p:cBhvr>
                                        <p:cTn id="107" dur="1" fill="hold">
                                          <p:stCondLst>
                                            <p:cond delay="0"/>
                                          </p:stCondLst>
                                        </p:cTn>
                                        <p:tgtEl>
                                          <p:spTgt spid="310"/>
                                        </p:tgtEl>
                                        <p:attrNameLst>
                                          <p:attrName>style.visibility</p:attrName>
                                        </p:attrNameLst>
                                      </p:cBhvr>
                                      <p:to>
                                        <p:strVal val="visible"/>
                                      </p:to>
                                    </p:set>
                                    <p:animEffect transition="in" filter="fade">
                                      <p:cBhvr>
                                        <p:cTn id="108" dur="1000"/>
                                        <p:tgtEl>
                                          <p:spTgt spid="310"/>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nodeType="clickEffect">
                                  <p:stCondLst>
                                    <p:cond delay="0"/>
                                  </p:stCondLst>
                                  <p:childTnLst>
                                    <p:set>
                                      <p:cBhvr>
                                        <p:cTn id="112" dur="1" fill="hold">
                                          <p:stCondLst>
                                            <p:cond delay="0"/>
                                          </p:stCondLst>
                                        </p:cTn>
                                        <p:tgtEl>
                                          <p:spTgt spid="320"/>
                                        </p:tgtEl>
                                        <p:attrNameLst>
                                          <p:attrName>style.visibility</p:attrName>
                                        </p:attrNameLst>
                                      </p:cBhvr>
                                      <p:to>
                                        <p:strVal val="visible"/>
                                      </p:to>
                                    </p:set>
                                    <p:animEffect transition="in" filter="fade">
                                      <p:cBhvr>
                                        <p:cTn id="113" dur="1000"/>
                                        <p:tgtEl>
                                          <p:spTgt spid="3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Testes de mutação</a:t>
            </a:r>
            <a:endParaRPr/>
          </a:p>
        </p:txBody>
      </p:sp>
      <p:sp>
        <p:nvSpPr>
          <p:cNvPr id="327" name="Google Shape;327;p36"/>
          <p:cNvSpPr/>
          <p:nvPr/>
        </p:nvSpPr>
        <p:spPr>
          <a:xfrm>
            <a:off x="2759275" y="2259800"/>
            <a:ext cx="3660000" cy="36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6"/>
          <p:cNvSpPr/>
          <p:nvPr/>
        </p:nvSpPr>
        <p:spPr>
          <a:xfrm>
            <a:off x="6419275" y="2237975"/>
            <a:ext cx="1906200" cy="80100"/>
          </a:xfrm>
          <a:prstGeom prst="rightArrow">
            <a:avLst>
              <a:gd name="adj1" fmla="val 50000"/>
              <a:gd name="adj2" fmla="val 50000"/>
            </a:avLst>
          </a:prstGeom>
          <a:solidFill>
            <a:srgbClr val="E0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6"/>
          <p:cNvSpPr/>
          <p:nvPr/>
        </p:nvSpPr>
        <p:spPr>
          <a:xfrm flipH="1">
            <a:off x="853075" y="2237975"/>
            <a:ext cx="1906200" cy="80100"/>
          </a:xfrm>
          <a:prstGeom prst="rightArrow">
            <a:avLst>
              <a:gd name="adj1" fmla="val 50000"/>
              <a:gd name="adj2" fmla="val 50000"/>
            </a:avLst>
          </a:prstGeom>
          <a:solidFill>
            <a:srgbClr val="E0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6"/>
          <p:cNvSpPr txBox="1"/>
          <p:nvPr/>
        </p:nvSpPr>
        <p:spPr>
          <a:xfrm>
            <a:off x="4029975" y="1925150"/>
            <a:ext cx="1208700" cy="48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t-BR">
                <a:solidFill>
                  <a:srgbClr val="FFFFFF"/>
                </a:solidFill>
                <a:latin typeface="Average"/>
                <a:ea typeface="Average"/>
                <a:cs typeface="Average"/>
                <a:sym typeface="Average"/>
              </a:rPr>
              <a:t>18 a 35 anos</a:t>
            </a:r>
            <a:endParaRPr>
              <a:solidFill>
                <a:srgbClr val="FFFFFF"/>
              </a:solidFill>
              <a:latin typeface="Average"/>
              <a:ea typeface="Average"/>
              <a:cs typeface="Average"/>
              <a:sym typeface="Average"/>
            </a:endParaRPr>
          </a:p>
        </p:txBody>
      </p:sp>
      <p:sp>
        <p:nvSpPr>
          <p:cNvPr id="331" name="Google Shape;331;p36"/>
          <p:cNvSpPr txBox="1"/>
          <p:nvPr/>
        </p:nvSpPr>
        <p:spPr>
          <a:xfrm>
            <a:off x="3717450" y="2161775"/>
            <a:ext cx="17091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pt-BR" sz="1200" b="1">
                <a:solidFill>
                  <a:srgbClr val="FFFFFF"/>
                </a:solidFill>
                <a:latin typeface="Roboto"/>
                <a:ea typeface="Roboto"/>
                <a:cs typeface="Roboto"/>
                <a:sym typeface="Roboto"/>
              </a:rPr>
              <a:t>Dentro da faixa</a:t>
            </a:r>
            <a:endParaRPr sz="1200" b="1">
              <a:solidFill>
                <a:srgbClr val="FFFFFF"/>
              </a:solidFill>
              <a:latin typeface="Roboto"/>
              <a:ea typeface="Roboto"/>
              <a:cs typeface="Roboto"/>
              <a:sym typeface="Roboto"/>
            </a:endParaRPr>
          </a:p>
        </p:txBody>
      </p:sp>
      <p:sp>
        <p:nvSpPr>
          <p:cNvPr id="332" name="Google Shape;332;p36"/>
          <p:cNvSpPr txBox="1"/>
          <p:nvPr/>
        </p:nvSpPr>
        <p:spPr>
          <a:xfrm>
            <a:off x="6509363" y="2161775"/>
            <a:ext cx="17091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pt-BR" sz="1200" b="1">
                <a:solidFill>
                  <a:srgbClr val="E06666"/>
                </a:solidFill>
                <a:latin typeface="Roboto"/>
                <a:ea typeface="Roboto"/>
                <a:cs typeface="Roboto"/>
                <a:sym typeface="Roboto"/>
              </a:rPr>
              <a:t>Fora da faixa de risco</a:t>
            </a:r>
            <a:endParaRPr sz="1200" b="1">
              <a:solidFill>
                <a:srgbClr val="E06666"/>
              </a:solidFill>
              <a:latin typeface="Roboto"/>
              <a:ea typeface="Roboto"/>
              <a:cs typeface="Roboto"/>
              <a:sym typeface="Roboto"/>
            </a:endParaRPr>
          </a:p>
        </p:txBody>
      </p:sp>
      <p:sp>
        <p:nvSpPr>
          <p:cNvPr id="333" name="Google Shape;333;p36"/>
          <p:cNvSpPr txBox="1"/>
          <p:nvPr/>
        </p:nvSpPr>
        <p:spPr>
          <a:xfrm>
            <a:off x="960063" y="2161775"/>
            <a:ext cx="17091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pt-BR" sz="1200" b="1">
                <a:solidFill>
                  <a:srgbClr val="E06666"/>
                </a:solidFill>
                <a:latin typeface="Roboto"/>
                <a:ea typeface="Roboto"/>
                <a:cs typeface="Roboto"/>
                <a:sym typeface="Roboto"/>
              </a:rPr>
              <a:t>Fora da faixa de risco</a:t>
            </a:r>
            <a:endParaRPr sz="1200" b="1">
              <a:solidFill>
                <a:srgbClr val="E06666"/>
              </a:solidFill>
              <a:latin typeface="Roboto"/>
              <a:ea typeface="Roboto"/>
              <a:cs typeface="Roboto"/>
              <a:sym typeface="Roboto"/>
            </a:endParaRPr>
          </a:p>
        </p:txBody>
      </p:sp>
      <p:sp>
        <p:nvSpPr>
          <p:cNvPr id="334" name="Google Shape;334;p36"/>
          <p:cNvSpPr txBox="1">
            <a:spLocks noGrp="1"/>
          </p:cNvSpPr>
          <p:nvPr>
            <p:ph type="body" idx="1"/>
          </p:nvPr>
        </p:nvSpPr>
        <p:spPr>
          <a:xfrm>
            <a:off x="311700" y="1181050"/>
            <a:ext cx="8520600" cy="609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pt-BR" sz="2400">
                <a:solidFill>
                  <a:srgbClr val="FFFFFF"/>
                </a:solidFill>
              </a:rPr>
              <a:t>RN: </a:t>
            </a:r>
            <a:r>
              <a:rPr lang="pt-BR" sz="2400" i="1">
                <a:solidFill>
                  <a:srgbClr val="FFFFFF"/>
                </a:solidFill>
              </a:rPr>
              <a:t>“Adultos entre 18 e 35 estão na faixa de risco da doença X.”</a:t>
            </a:r>
            <a:endParaRPr sz="2400" i="1">
              <a:solidFill>
                <a:srgbClr val="FFFFFF"/>
              </a:solidFill>
            </a:endParaRPr>
          </a:p>
        </p:txBody>
      </p:sp>
      <p:sp>
        <p:nvSpPr>
          <p:cNvPr id="335" name="Google Shape;335;p36"/>
          <p:cNvSpPr txBox="1"/>
          <p:nvPr/>
        </p:nvSpPr>
        <p:spPr>
          <a:xfrm>
            <a:off x="6678275" y="1925150"/>
            <a:ext cx="1493100" cy="48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t-BR">
                <a:solidFill>
                  <a:srgbClr val="FFFFFF"/>
                </a:solidFill>
                <a:latin typeface="Average"/>
                <a:ea typeface="Average"/>
                <a:cs typeface="Average"/>
                <a:sym typeface="Average"/>
              </a:rPr>
              <a:t>36 anos ou mais</a:t>
            </a:r>
            <a:endParaRPr>
              <a:solidFill>
                <a:srgbClr val="FFFFFF"/>
              </a:solidFill>
              <a:latin typeface="Average"/>
              <a:ea typeface="Average"/>
              <a:cs typeface="Average"/>
              <a:sym typeface="Average"/>
            </a:endParaRPr>
          </a:p>
        </p:txBody>
      </p:sp>
      <p:sp>
        <p:nvSpPr>
          <p:cNvPr id="336" name="Google Shape;336;p36"/>
          <p:cNvSpPr txBox="1"/>
          <p:nvPr/>
        </p:nvSpPr>
        <p:spPr>
          <a:xfrm>
            <a:off x="1074850" y="1925150"/>
            <a:ext cx="1600500" cy="48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t-BR">
                <a:solidFill>
                  <a:srgbClr val="FFFFFF"/>
                </a:solidFill>
                <a:latin typeface="Average"/>
                <a:ea typeface="Average"/>
                <a:cs typeface="Average"/>
                <a:sym typeface="Average"/>
              </a:rPr>
              <a:t>17 anos ou menos</a:t>
            </a:r>
            <a:endParaRPr>
              <a:solidFill>
                <a:srgbClr val="FFFFFF"/>
              </a:solidFill>
              <a:latin typeface="Average"/>
              <a:ea typeface="Average"/>
              <a:cs typeface="Average"/>
              <a:sym typeface="Average"/>
            </a:endParaRPr>
          </a:p>
        </p:txBody>
      </p:sp>
      <p:sp>
        <p:nvSpPr>
          <p:cNvPr id="337" name="Google Shape;337;p36"/>
          <p:cNvSpPr/>
          <p:nvPr/>
        </p:nvSpPr>
        <p:spPr>
          <a:xfrm rot="5400000">
            <a:off x="2556500" y="2596525"/>
            <a:ext cx="869400" cy="390600"/>
          </a:xfrm>
          <a:prstGeom prst="bentUpArrow">
            <a:avLst>
              <a:gd name="adj1" fmla="val 11492"/>
              <a:gd name="adj2" fmla="val 20023"/>
              <a:gd name="adj3" fmla="val 3197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6"/>
          <p:cNvSpPr txBox="1"/>
          <p:nvPr/>
        </p:nvSpPr>
        <p:spPr>
          <a:xfrm>
            <a:off x="3186500" y="2924600"/>
            <a:ext cx="2888100" cy="114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t-BR" sz="1500">
                <a:solidFill>
                  <a:schemeClr val="dk1"/>
                </a:solidFill>
                <a:latin typeface="Average"/>
                <a:ea typeface="Average"/>
                <a:cs typeface="Average"/>
                <a:sym typeface="Average"/>
              </a:rPr>
              <a:t>assert faixa_de_risco(18) == True</a:t>
            </a:r>
            <a:br>
              <a:rPr lang="pt-BR" sz="1500">
                <a:solidFill>
                  <a:schemeClr val="dk1"/>
                </a:solidFill>
                <a:latin typeface="Average"/>
                <a:ea typeface="Average"/>
                <a:cs typeface="Average"/>
                <a:sym typeface="Average"/>
              </a:rPr>
            </a:br>
            <a:r>
              <a:rPr lang="pt-BR" sz="1500">
                <a:solidFill>
                  <a:schemeClr val="dk1"/>
                </a:solidFill>
                <a:latin typeface="Average"/>
                <a:ea typeface="Average"/>
                <a:cs typeface="Average"/>
                <a:sym typeface="Average"/>
              </a:rPr>
              <a:t>assert faixa_de_risco(35) == True</a:t>
            </a:r>
            <a:endParaRPr sz="1500">
              <a:solidFill>
                <a:schemeClr val="dk1"/>
              </a:solidFill>
              <a:latin typeface="Average"/>
              <a:ea typeface="Average"/>
              <a:cs typeface="Average"/>
              <a:sym typeface="Average"/>
            </a:endParaRPr>
          </a:p>
          <a:p>
            <a:pPr marL="0" lvl="0" indent="0" algn="l" rtl="0">
              <a:spcBef>
                <a:spcPts val="0"/>
              </a:spcBef>
              <a:spcAft>
                <a:spcPts val="0"/>
              </a:spcAft>
              <a:buNone/>
            </a:pPr>
            <a:r>
              <a:rPr lang="pt-BR" sz="1500">
                <a:solidFill>
                  <a:schemeClr val="dk1"/>
                </a:solidFill>
                <a:latin typeface="Average"/>
                <a:ea typeface="Average"/>
                <a:cs typeface="Average"/>
                <a:sym typeface="Average"/>
              </a:rPr>
              <a:t>assert faixa_de_risco(17) == False</a:t>
            </a:r>
            <a:br>
              <a:rPr lang="pt-BR" sz="1500">
                <a:solidFill>
                  <a:schemeClr val="dk1"/>
                </a:solidFill>
                <a:latin typeface="Average"/>
                <a:ea typeface="Average"/>
                <a:cs typeface="Average"/>
                <a:sym typeface="Average"/>
              </a:rPr>
            </a:br>
            <a:r>
              <a:rPr lang="pt-BR" sz="1500">
                <a:solidFill>
                  <a:schemeClr val="dk1"/>
                </a:solidFill>
                <a:latin typeface="Average"/>
                <a:ea typeface="Average"/>
                <a:cs typeface="Average"/>
                <a:sym typeface="Average"/>
              </a:rPr>
              <a:t>assert faixa_de_risco(36) == False</a:t>
            </a:r>
            <a:endParaRPr sz="1500">
              <a:solidFill>
                <a:schemeClr val="dk1"/>
              </a:solidFill>
              <a:latin typeface="Average"/>
              <a:ea typeface="Average"/>
              <a:cs typeface="Average"/>
              <a:sym typeface="Average"/>
            </a:endParaRPr>
          </a:p>
        </p:txBody>
      </p:sp>
      <p:sp>
        <p:nvSpPr>
          <p:cNvPr id="339" name="Google Shape;339;p36"/>
          <p:cNvSpPr/>
          <p:nvPr/>
        </p:nvSpPr>
        <p:spPr>
          <a:xfrm rot="5400000">
            <a:off x="2290625" y="2741725"/>
            <a:ext cx="1331400" cy="562200"/>
          </a:xfrm>
          <a:prstGeom prst="bentUpArrow">
            <a:avLst>
              <a:gd name="adj1" fmla="val 8123"/>
              <a:gd name="adj2" fmla="val 14925"/>
              <a:gd name="adj3" fmla="val 21896"/>
            </a:avLst>
          </a:prstGeom>
          <a:solidFill>
            <a:srgbClr val="E0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6"/>
          <p:cNvSpPr/>
          <p:nvPr/>
        </p:nvSpPr>
        <p:spPr>
          <a:xfrm rot="-5400000" flipH="1">
            <a:off x="5592225" y="2672100"/>
            <a:ext cx="1129500" cy="441300"/>
          </a:xfrm>
          <a:prstGeom prst="bentUpArrow">
            <a:avLst>
              <a:gd name="adj1" fmla="val 7494"/>
              <a:gd name="adj2" fmla="val 20023"/>
              <a:gd name="adj3" fmla="val 3197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6"/>
          <p:cNvSpPr/>
          <p:nvPr/>
        </p:nvSpPr>
        <p:spPr>
          <a:xfrm rot="-5400000" flipH="1">
            <a:off x="5428825" y="2863475"/>
            <a:ext cx="1580700" cy="516000"/>
          </a:xfrm>
          <a:prstGeom prst="bentUpArrow">
            <a:avLst>
              <a:gd name="adj1" fmla="val 6438"/>
              <a:gd name="adj2" fmla="val 14229"/>
              <a:gd name="adj3" fmla="val 22567"/>
            </a:avLst>
          </a:prstGeom>
          <a:solidFill>
            <a:srgbClr val="E0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Testes de mutação</a:t>
            </a:r>
            <a:endParaRPr/>
          </a:p>
        </p:txBody>
      </p:sp>
      <p:sp>
        <p:nvSpPr>
          <p:cNvPr id="347" name="Google Shape;347;p37"/>
          <p:cNvSpPr txBox="1"/>
          <p:nvPr/>
        </p:nvSpPr>
        <p:spPr>
          <a:xfrm>
            <a:off x="676575" y="1308550"/>
            <a:ext cx="3338100" cy="15696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pt-BR" sz="1800">
                <a:solidFill>
                  <a:schemeClr val="dk1"/>
                </a:solidFill>
                <a:latin typeface="Average"/>
                <a:ea typeface="Average"/>
                <a:cs typeface="Average"/>
                <a:sym typeface="Average"/>
              </a:rPr>
              <a:t>bool faixa_de_risco(idade)</a:t>
            </a:r>
            <a:endParaRPr sz="1800">
              <a:solidFill>
                <a:schemeClr val="dk1"/>
              </a:solidFill>
              <a:latin typeface="Average"/>
              <a:ea typeface="Average"/>
              <a:cs typeface="Average"/>
              <a:sym typeface="Average"/>
            </a:endParaRPr>
          </a:p>
          <a:p>
            <a:pPr marL="0" lvl="0" indent="0" algn="l" rtl="0">
              <a:spcBef>
                <a:spcPts val="0"/>
              </a:spcBef>
              <a:spcAft>
                <a:spcPts val="0"/>
              </a:spcAft>
              <a:buNone/>
            </a:pPr>
            <a:r>
              <a:rPr lang="pt-BR">
                <a:solidFill>
                  <a:schemeClr val="dk1"/>
                </a:solidFill>
                <a:latin typeface="Average"/>
                <a:ea typeface="Average"/>
                <a:cs typeface="Average"/>
                <a:sym typeface="Average"/>
              </a:rPr>
              <a:t>    </a:t>
            </a:r>
            <a:r>
              <a:rPr lang="pt-BR" sz="1800">
                <a:solidFill>
                  <a:schemeClr val="dk1"/>
                </a:solidFill>
                <a:latin typeface="Average"/>
                <a:ea typeface="Average"/>
                <a:cs typeface="Average"/>
                <a:sym typeface="Average"/>
              </a:rPr>
              <a:t>if idade &gt;= 18 and idade &lt;= 35</a:t>
            </a:r>
            <a:endParaRPr sz="1800">
              <a:solidFill>
                <a:schemeClr val="dk1"/>
              </a:solidFill>
              <a:latin typeface="Average"/>
              <a:ea typeface="Average"/>
              <a:cs typeface="Average"/>
              <a:sym typeface="Average"/>
            </a:endParaRPr>
          </a:p>
          <a:p>
            <a:pPr marL="0" lvl="0" indent="0" algn="l" rtl="0">
              <a:spcBef>
                <a:spcPts val="0"/>
              </a:spcBef>
              <a:spcAft>
                <a:spcPts val="0"/>
              </a:spcAft>
              <a:buNone/>
            </a:pPr>
            <a:r>
              <a:rPr lang="pt-BR">
                <a:solidFill>
                  <a:schemeClr val="dk1"/>
                </a:solidFill>
                <a:latin typeface="Average"/>
                <a:ea typeface="Average"/>
                <a:cs typeface="Average"/>
                <a:sym typeface="Average"/>
              </a:rPr>
              <a:t>        </a:t>
            </a:r>
            <a:r>
              <a:rPr lang="pt-BR" sz="1800">
                <a:solidFill>
                  <a:schemeClr val="dk1"/>
                </a:solidFill>
                <a:latin typeface="Average"/>
                <a:ea typeface="Average"/>
                <a:cs typeface="Average"/>
                <a:sym typeface="Average"/>
              </a:rPr>
              <a:t>return True</a:t>
            </a:r>
            <a:endParaRPr sz="1800">
              <a:solidFill>
                <a:schemeClr val="dk1"/>
              </a:solidFill>
              <a:latin typeface="Average"/>
              <a:ea typeface="Average"/>
              <a:cs typeface="Average"/>
              <a:sym typeface="Average"/>
            </a:endParaRPr>
          </a:p>
          <a:p>
            <a:pPr marL="0" lvl="0" indent="0" algn="l" rtl="0">
              <a:spcBef>
                <a:spcPts val="0"/>
              </a:spcBef>
              <a:spcAft>
                <a:spcPts val="0"/>
              </a:spcAft>
              <a:buNone/>
            </a:pPr>
            <a:r>
              <a:rPr lang="pt-BR">
                <a:solidFill>
                  <a:schemeClr val="dk1"/>
                </a:solidFill>
                <a:latin typeface="Average"/>
                <a:ea typeface="Average"/>
                <a:cs typeface="Average"/>
                <a:sym typeface="Average"/>
              </a:rPr>
              <a:t>    </a:t>
            </a:r>
            <a:r>
              <a:rPr lang="pt-BR" sz="1800">
                <a:solidFill>
                  <a:schemeClr val="dk1"/>
                </a:solidFill>
                <a:latin typeface="Average"/>
                <a:ea typeface="Average"/>
                <a:cs typeface="Average"/>
                <a:sym typeface="Average"/>
              </a:rPr>
              <a:t>else</a:t>
            </a:r>
            <a:endParaRPr sz="1800">
              <a:solidFill>
                <a:schemeClr val="dk1"/>
              </a:solidFill>
              <a:latin typeface="Average"/>
              <a:ea typeface="Average"/>
              <a:cs typeface="Average"/>
              <a:sym typeface="Average"/>
            </a:endParaRPr>
          </a:p>
          <a:p>
            <a:pPr marL="0" lvl="0" indent="0" algn="l" rtl="0">
              <a:spcBef>
                <a:spcPts val="0"/>
              </a:spcBef>
              <a:spcAft>
                <a:spcPts val="0"/>
              </a:spcAft>
              <a:buNone/>
            </a:pPr>
            <a:r>
              <a:rPr lang="pt-BR">
                <a:solidFill>
                  <a:schemeClr val="dk1"/>
                </a:solidFill>
                <a:latin typeface="Average"/>
                <a:ea typeface="Average"/>
                <a:cs typeface="Average"/>
                <a:sym typeface="Average"/>
              </a:rPr>
              <a:t>        </a:t>
            </a:r>
            <a:r>
              <a:rPr lang="pt-BR" sz="1800">
                <a:solidFill>
                  <a:schemeClr val="dk1"/>
                </a:solidFill>
                <a:latin typeface="Average"/>
                <a:ea typeface="Average"/>
                <a:cs typeface="Average"/>
                <a:sym typeface="Average"/>
              </a:rPr>
              <a:t>return False</a:t>
            </a:r>
            <a:endParaRPr sz="1800">
              <a:solidFill>
                <a:schemeClr val="dk1"/>
              </a:solidFill>
              <a:latin typeface="Average"/>
              <a:ea typeface="Average"/>
              <a:cs typeface="Average"/>
              <a:sym typeface="Average"/>
            </a:endParaRPr>
          </a:p>
        </p:txBody>
      </p:sp>
      <p:sp>
        <p:nvSpPr>
          <p:cNvPr id="348" name="Google Shape;348;p37"/>
          <p:cNvSpPr txBox="1"/>
          <p:nvPr/>
        </p:nvSpPr>
        <p:spPr>
          <a:xfrm>
            <a:off x="5572875" y="210025"/>
            <a:ext cx="2653500" cy="13383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pt-BR">
                <a:solidFill>
                  <a:schemeClr val="dk1"/>
                </a:solidFill>
                <a:latin typeface="Average"/>
                <a:ea typeface="Average"/>
                <a:cs typeface="Average"/>
                <a:sym typeface="Average"/>
              </a:rPr>
              <a:t>bool faixa_de_risco(idade)</a:t>
            </a:r>
            <a:endParaRPr>
              <a:solidFill>
                <a:schemeClr val="dk1"/>
              </a:solidFill>
              <a:latin typeface="Average"/>
              <a:ea typeface="Average"/>
              <a:cs typeface="Average"/>
              <a:sym typeface="Average"/>
            </a:endParaRPr>
          </a:p>
          <a:p>
            <a:pPr marL="0" lvl="0" indent="0" algn="l" rtl="0">
              <a:spcBef>
                <a:spcPts val="0"/>
              </a:spcBef>
              <a:spcAft>
                <a:spcPts val="0"/>
              </a:spcAft>
              <a:buNone/>
            </a:pPr>
            <a:r>
              <a:rPr lang="pt-BR">
                <a:solidFill>
                  <a:schemeClr val="dk1"/>
                </a:solidFill>
                <a:latin typeface="Average"/>
                <a:ea typeface="Average"/>
                <a:cs typeface="Average"/>
                <a:sym typeface="Average"/>
              </a:rPr>
              <a:t>    if idade &gt;= 18 and idade </a:t>
            </a:r>
            <a:r>
              <a:rPr lang="pt-BR">
                <a:solidFill>
                  <a:schemeClr val="accent5"/>
                </a:solidFill>
                <a:latin typeface="Average"/>
                <a:ea typeface="Average"/>
                <a:cs typeface="Average"/>
                <a:sym typeface="Average"/>
              </a:rPr>
              <a:t>&lt;</a:t>
            </a:r>
            <a:r>
              <a:rPr lang="pt-BR">
                <a:solidFill>
                  <a:schemeClr val="dk1"/>
                </a:solidFill>
                <a:latin typeface="Average"/>
                <a:ea typeface="Average"/>
                <a:cs typeface="Average"/>
                <a:sym typeface="Average"/>
              </a:rPr>
              <a:t> 35</a:t>
            </a:r>
            <a:endParaRPr>
              <a:solidFill>
                <a:schemeClr val="dk1"/>
              </a:solidFill>
              <a:latin typeface="Average"/>
              <a:ea typeface="Average"/>
              <a:cs typeface="Average"/>
              <a:sym typeface="Average"/>
            </a:endParaRPr>
          </a:p>
          <a:p>
            <a:pPr marL="0" lvl="0" indent="0" algn="l" rtl="0">
              <a:spcBef>
                <a:spcPts val="0"/>
              </a:spcBef>
              <a:spcAft>
                <a:spcPts val="0"/>
              </a:spcAft>
              <a:buNone/>
            </a:pPr>
            <a:r>
              <a:rPr lang="pt-BR">
                <a:solidFill>
                  <a:schemeClr val="dk1"/>
                </a:solidFill>
                <a:latin typeface="Average"/>
                <a:ea typeface="Average"/>
                <a:cs typeface="Average"/>
                <a:sym typeface="Average"/>
              </a:rPr>
              <a:t>        return True</a:t>
            </a:r>
            <a:endParaRPr>
              <a:solidFill>
                <a:schemeClr val="dk1"/>
              </a:solidFill>
              <a:latin typeface="Average"/>
              <a:ea typeface="Average"/>
              <a:cs typeface="Average"/>
              <a:sym typeface="Average"/>
            </a:endParaRPr>
          </a:p>
          <a:p>
            <a:pPr marL="0" lvl="0" indent="0" algn="l" rtl="0">
              <a:spcBef>
                <a:spcPts val="0"/>
              </a:spcBef>
              <a:spcAft>
                <a:spcPts val="0"/>
              </a:spcAft>
              <a:buNone/>
            </a:pPr>
            <a:r>
              <a:rPr lang="pt-BR">
                <a:solidFill>
                  <a:schemeClr val="dk1"/>
                </a:solidFill>
                <a:latin typeface="Average"/>
                <a:ea typeface="Average"/>
                <a:cs typeface="Average"/>
                <a:sym typeface="Average"/>
              </a:rPr>
              <a:t>    else</a:t>
            </a:r>
            <a:endParaRPr>
              <a:solidFill>
                <a:schemeClr val="dk1"/>
              </a:solidFill>
              <a:latin typeface="Average"/>
              <a:ea typeface="Average"/>
              <a:cs typeface="Average"/>
              <a:sym typeface="Average"/>
            </a:endParaRPr>
          </a:p>
          <a:p>
            <a:pPr marL="0" lvl="0" indent="0" algn="l" rtl="0">
              <a:spcBef>
                <a:spcPts val="0"/>
              </a:spcBef>
              <a:spcAft>
                <a:spcPts val="0"/>
              </a:spcAft>
              <a:buNone/>
            </a:pPr>
            <a:r>
              <a:rPr lang="pt-BR">
                <a:solidFill>
                  <a:schemeClr val="dk1"/>
                </a:solidFill>
                <a:latin typeface="Average"/>
                <a:ea typeface="Average"/>
                <a:cs typeface="Average"/>
                <a:sym typeface="Average"/>
              </a:rPr>
              <a:t>        return False</a:t>
            </a:r>
            <a:endParaRPr>
              <a:solidFill>
                <a:schemeClr val="dk1"/>
              </a:solidFill>
              <a:latin typeface="Average"/>
              <a:ea typeface="Average"/>
              <a:cs typeface="Average"/>
              <a:sym typeface="Average"/>
            </a:endParaRPr>
          </a:p>
        </p:txBody>
      </p:sp>
      <p:sp>
        <p:nvSpPr>
          <p:cNvPr id="349" name="Google Shape;349;p37"/>
          <p:cNvSpPr txBox="1"/>
          <p:nvPr/>
        </p:nvSpPr>
        <p:spPr>
          <a:xfrm>
            <a:off x="5572725" y="1883500"/>
            <a:ext cx="2653800" cy="13383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pt-BR">
                <a:solidFill>
                  <a:schemeClr val="dk1"/>
                </a:solidFill>
                <a:latin typeface="Average"/>
                <a:ea typeface="Average"/>
                <a:cs typeface="Average"/>
                <a:sym typeface="Average"/>
              </a:rPr>
              <a:t>bool faixa_de_risco(idade)</a:t>
            </a:r>
            <a:endParaRPr>
              <a:solidFill>
                <a:schemeClr val="dk1"/>
              </a:solidFill>
              <a:latin typeface="Average"/>
              <a:ea typeface="Average"/>
              <a:cs typeface="Average"/>
              <a:sym typeface="Average"/>
            </a:endParaRPr>
          </a:p>
          <a:p>
            <a:pPr marL="0" lvl="0" indent="0" algn="l" rtl="0">
              <a:spcBef>
                <a:spcPts val="0"/>
              </a:spcBef>
              <a:spcAft>
                <a:spcPts val="0"/>
              </a:spcAft>
              <a:buNone/>
            </a:pPr>
            <a:r>
              <a:rPr lang="pt-BR">
                <a:solidFill>
                  <a:schemeClr val="dk1"/>
                </a:solidFill>
                <a:latin typeface="Average"/>
                <a:ea typeface="Average"/>
                <a:cs typeface="Average"/>
                <a:sym typeface="Average"/>
              </a:rPr>
              <a:t>    if idade </a:t>
            </a:r>
            <a:r>
              <a:rPr lang="pt-BR">
                <a:solidFill>
                  <a:schemeClr val="accent5"/>
                </a:solidFill>
                <a:latin typeface="Average"/>
                <a:ea typeface="Average"/>
                <a:cs typeface="Average"/>
                <a:sym typeface="Average"/>
              </a:rPr>
              <a:t>&lt; </a:t>
            </a:r>
            <a:r>
              <a:rPr lang="pt-BR">
                <a:solidFill>
                  <a:schemeClr val="dk1"/>
                </a:solidFill>
                <a:latin typeface="Average"/>
                <a:ea typeface="Average"/>
                <a:cs typeface="Average"/>
                <a:sym typeface="Average"/>
              </a:rPr>
              <a:t>18 </a:t>
            </a:r>
            <a:r>
              <a:rPr lang="pt-BR">
                <a:solidFill>
                  <a:srgbClr val="FFFFFF"/>
                </a:solidFill>
                <a:latin typeface="Average"/>
                <a:ea typeface="Average"/>
                <a:cs typeface="Average"/>
                <a:sym typeface="Average"/>
              </a:rPr>
              <a:t>and</a:t>
            </a:r>
            <a:r>
              <a:rPr lang="pt-BR">
                <a:solidFill>
                  <a:schemeClr val="dk1"/>
                </a:solidFill>
                <a:latin typeface="Average"/>
                <a:ea typeface="Average"/>
                <a:cs typeface="Average"/>
                <a:sym typeface="Average"/>
              </a:rPr>
              <a:t> idade &lt;= 35</a:t>
            </a:r>
            <a:endParaRPr>
              <a:solidFill>
                <a:schemeClr val="dk1"/>
              </a:solidFill>
              <a:latin typeface="Average"/>
              <a:ea typeface="Average"/>
              <a:cs typeface="Average"/>
              <a:sym typeface="Average"/>
            </a:endParaRPr>
          </a:p>
          <a:p>
            <a:pPr marL="0" lvl="0" indent="0" algn="l" rtl="0">
              <a:spcBef>
                <a:spcPts val="0"/>
              </a:spcBef>
              <a:spcAft>
                <a:spcPts val="0"/>
              </a:spcAft>
              <a:buNone/>
            </a:pPr>
            <a:r>
              <a:rPr lang="pt-BR">
                <a:solidFill>
                  <a:schemeClr val="dk1"/>
                </a:solidFill>
                <a:latin typeface="Average"/>
                <a:ea typeface="Average"/>
                <a:cs typeface="Average"/>
                <a:sym typeface="Average"/>
              </a:rPr>
              <a:t>        return True</a:t>
            </a:r>
            <a:endParaRPr>
              <a:solidFill>
                <a:schemeClr val="dk1"/>
              </a:solidFill>
              <a:latin typeface="Average"/>
              <a:ea typeface="Average"/>
              <a:cs typeface="Average"/>
              <a:sym typeface="Average"/>
            </a:endParaRPr>
          </a:p>
          <a:p>
            <a:pPr marL="0" lvl="0" indent="0" algn="l" rtl="0">
              <a:spcBef>
                <a:spcPts val="0"/>
              </a:spcBef>
              <a:spcAft>
                <a:spcPts val="0"/>
              </a:spcAft>
              <a:buNone/>
            </a:pPr>
            <a:r>
              <a:rPr lang="pt-BR">
                <a:solidFill>
                  <a:schemeClr val="dk1"/>
                </a:solidFill>
                <a:latin typeface="Average"/>
                <a:ea typeface="Average"/>
                <a:cs typeface="Average"/>
                <a:sym typeface="Average"/>
              </a:rPr>
              <a:t>    else</a:t>
            </a:r>
            <a:endParaRPr>
              <a:solidFill>
                <a:schemeClr val="dk1"/>
              </a:solidFill>
              <a:latin typeface="Average"/>
              <a:ea typeface="Average"/>
              <a:cs typeface="Average"/>
              <a:sym typeface="Average"/>
            </a:endParaRPr>
          </a:p>
          <a:p>
            <a:pPr marL="0" lvl="0" indent="0" algn="l" rtl="0">
              <a:spcBef>
                <a:spcPts val="0"/>
              </a:spcBef>
              <a:spcAft>
                <a:spcPts val="0"/>
              </a:spcAft>
              <a:buNone/>
            </a:pPr>
            <a:r>
              <a:rPr lang="pt-BR">
                <a:solidFill>
                  <a:schemeClr val="dk1"/>
                </a:solidFill>
                <a:latin typeface="Average"/>
                <a:ea typeface="Average"/>
                <a:cs typeface="Average"/>
                <a:sym typeface="Average"/>
              </a:rPr>
              <a:t>        return False</a:t>
            </a:r>
            <a:endParaRPr>
              <a:solidFill>
                <a:schemeClr val="dk1"/>
              </a:solidFill>
              <a:latin typeface="Average"/>
              <a:ea typeface="Average"/>
              <a:cs typeface="Average"/>
              <a:sym typeface="Average"/>
            </a:endParaRPr>
          </a:p>
          <a:p>
            <a:pPr marL="0" lvl="0" indent="457200" algn="l" rtl="0">
              <a:spcBef>
                <a:spcPts val="0"/>
              </a:spcBef>
              <a:spcAft>
                <a:spcPts val="0"/>
              </a:spcAft>
              <a:buNone/>
            </a:pPr>
            <a:endParaRPr>
              <a:solidFill>
                <a:schemeClr val="dk1"/>
              </a:solidFill>
              <a:latin typeface="Average"/>
              <a:ea typeface="Average"/>
              <a:cs typeface="Average"/>
              <a:sym typeface="Average"/>
            </a:endParaRPr>
          </a:p>
        </p:txBody>
      </p:sp>
      <p:sp>
        <p:nvSpPr>
          <p:cNvPr id="350" name="Google Shape;350;p37"/>
          <p:cNvSpPr txBox="1"/>
          <p:nvPr/>
        </p:nvSpPr>
        <p:spPr>
          <a:xfrm>
            <a:off x="5572425" y="3556950"/>
            <a:ext cx="2653800" cy="13383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pt-BR">
                <a:solidFill>
                  <a:schemeClr val="dk1"/>
                </a:solidFill>
                <a:latin typeface="Average"/>
                <a:ea typeface="Average"/>
                <a:cs typeface="Average"/>
                <a:sym typeface="Average"/>
              </a:rPr>
              <a:t>bool faixa_de_risco(idade)</a:t>
            </a:r>
            <a:endParaRPr>
              <a:solidFill>
                <a:schemeClr val="dk1"/>
              </a:solidFill>
              <a:latin typeface="Average"/>
              <a:ea typeface="Average"/>
              <a:cs typeface="Average"/>
              <a:sym typeface="Average"/>
            </a:endParaRPr>
          </a:p>
          <a:p>
            <a:pPr marL="0" lvl="0" indent="0" algn="l" rtl="0">
              <a:spcBef>
                <a:spcPts val="0"/>
              </a:spcBef>
              <a:spcAft>
                <a:spcPts val="0"/>
              </a:spcAft>
              <a:buNone/>
            </a:pPr>
            <a:r>
              <a:rPr lang="pt-BR">
                <a:solidFill>
                  <a:schemeClr val="dk1"/>
                </a:solidFill>
                <a:latin typeface="Average"/>
                <a:ea typeface="Average"/>
                <a:cs typeface="Average"/>
                <a:sym typeface="Average"/>
              </a:rPr>
              <a:t>    if idade </a:t>
            </a:r>
            <a:r>
              <a:rPr lang="pt-BR">
                <a:solidFill>
                  <a:schemeClr val="accent5"/>
                </a:solidFill>
                <a:latin typeface="Average"/>
                <a:ea typeface="Average"/>
                <a:cs typeface="Average"/>
                <a:sym typeface="Average"/>
              </a:rPr>
              <a:t>==</a:t>
            </a:r>
            <a:r>
              <a:rPr lang="pt-BR">
                <a:solidFill>
                  <a:schemeClr val="dk1"/>
                </a:solidFill>
                <a:latin typeface="Average"/>
                <a:ea typeface="Average"/>
                <a:cs typeface="Average"/>
                <a:sym typeface="Average"/>
              </a:rPr>
              <a:t> 18 </a:t>
            </a:r>
            <a:r>
              <a:rPr lang="pt-BR">
                <a:solidFill>
                  <a:srgbClr val="FFFFFF"/>
                </a:solidFill>
                <a:latin typeface="Average"/>
                <a:ea typeface="Average"/>
                <a:cs typeface="Average"/>
                <a:sym typeface="Average"/>
              </a:rPr>
              <a:t>and</a:t>
            </a:r>
            <a:r>
              <a:rPr lang="pt-BR">
                <a:solidFill>
                  <a:schemeClr val="dk1"/>
                </a:solidFill>
                <a:latin typeface="Average"/>
                <a:ea typeface="Average"/>
                <a:cs typeface="Average"/>
                <a:sym typeface="Average"/>
              </a:rPr>
              <a:t> idad</a:t>
            </a:r>
            <a:r>
              <a:rPr lang="pt-BR">
                <a:solidFill>
                  <a:srgbClr val="FFFFFF"/>
                </a:solidFill>
                <a:latin typeface="Average"/>
                <a:ea typeface="Average"/>
                <a:cs typeface="Average"/>
                <a:sym typeface="Average"/>
              </a:rPr>
              <a:t>e &lt;= </a:t>
            </a:r>
            <a:r>
              <a:rPr lang="pt-BR">
                <a:solidFill>
                  <a:schemeClr val="dk1"/>
                </a:solidFill>
                <a:latin typeface="Average"/>
                <a:ea typeface="Average"/>
                <a:cs typeface="Average"/>
                <a:sym typeface="Average"/>
              </a:rPr>
              <a:t>35</a:t>
            </a:r>
            <a:endParaRPr>
              <a:solidFill>
                <a:schemeClr val="dk1"/>
              </a:solidFill>
              <a:latin typeface="Average"/>
              <a:ea typeface="Average"/>
              <a:cs typeface="Average"/>
              <a:sym typeface="Average"/>
            </a:endParaRPr>
          </a:p>
          <a:p>
            <a:pPr marL="0" lvl="0" indent="0" algn="l" rtl="0">
              <a:spcBef>
                <a:spcPts val="0"/>
              </a:spcBef>
              <a:spcAft>
                <a:spcPts val="0"/>
              </a:spcAft>
              <a:buNone/>
            </a:pPr>
            <a:r>
              <a:rPr lang="pt-BR">
                <a:solidFill>
                  <a:schemeClr val="dk1"/>
                </a:solidFill>
                <a:latin typeface="Average"/>
                <a:ea typeface="Average"/>
                <a:cs typeface="Average"/>
                <a:sym typeface="Average"/>
              </a:rPr>
              <a:t>        return True</a:t>
            </a:r>
            <a:endParaRPr>
              <a:solidFill>
                <a:schemeClr val="dk1"/>
              </a:solidFill>
              <a:latin typeface="Average"/>
              <a:ea typeface="Average"/>
              <a:cs typeface="Average"/>
              <a:sym typeface="Average"/>
            </a:endParaRPr>
          </a:p>
          <a:p>
            <a:pPr marL="0" lvl="0" indent="0" algn="l" rtl="0">
              <a:spcBef>
                <a:spcPts val="0"/>
              </a:spcBef>
              <a:spcAft>
                <a:spcPts val="0"/>
              </a:spcAft>
              <a:buNone/>
            </a:pPr>
            <a:r>
              <a:rPr lang="pt-BR">
                <a:solidFill>
                  <a:schemeClr val="dk1"/>
                </a:solidFill>
                <a:latin typeface="Average"/>
                <a:ea typeface="Average"/>
                <a:cs typeface="Average"/>
                <a:sym typeface="Average"/>
              </a:rPr>
              <a:t>    else</a:t>
            </a:r>
            <a:endParaRPr>
              <a:solidFill>
                <a:schemeClr val="dk1"/>
              </a:solidFill>
              <a:latin typeface="Average"/>
              <a:ea typeface="Average"/>
              <a:cs typeface="Average"/>
              <a:sym typeface="Average"/>
            </a:endParaRPr>
          </a:p>
          <a:p>
            <a:pPr marL="0" lvl="0" indent="0" algn="l" rtl="0">
              <a:spcBef>
                <a:spcPts val="0"/>
              </a:spcBef>
              <a:spcAft>
                <a:spcPts val="0"/>
              </a:spcAft>
              <a:buNone/>
            </a:pPr>
            <a:r>
              <a:rPr lang="pt-BR">
                <a:solidFill>
                  <a:schemeClr val="dk1"/>
                </a:solidFill>
                <a:latin typeface="Average"/>
                <a:ea typeface="Average"/>
                <a:cs typeface="Average"/>
                <a:sym typeface="Average"/>
              </a:rPr>
              <a:t>        return False</a:t>
            </a:r>
            <a:endParaRPr>
              <a:solidFill>
                <a:schemeClr val="dk1"/>
              </a:solidFill>
              <a:latin typeface="Average"/>
              <a:ea typeface="Average"/>
              <a:cs typeface="Average"/>
              <a:sym typeface="Average"/>
            </a:endParaRPr>
          </a:p>
          <a:p>
            <a:pPr marL="0" lvl="0" indent="457200" algn="l" rtl="0">
              <a:spcBef>
                <a:spcPts val="0"/>
              </a:spcBef>
              <a:spcAft>
                <a:spcPts val="0"/>
              </a:spcAft>
              <a:buNone/>
            </a:pPr>
            <a:endParaRPr>
              <a:solidFill>
                <a:schemeClr val="dk1"/>
              </a:solidFill>
              <a:latin typeface="Average"/>
              <a:ea typeface="Average"/>
              <a:cs typeface="Average"/>
              <a:sym typeface="Average"/>
            </a:endParaRPr>
          </a:p>
          <a:p>
            <a:pPr marL="0" lvl="0" indent="457200" algn="l" rtl="0">
              <a:spcBef>
                <a:spcPts val="0"/>
              </a:spcBef>
              <a:spcAft>
                <a:spcPts val="0"/>
              </a:spcAft>
              <a:buNone/>
            </a:pPr>
            <a:endParaRPr>
              <a:solidFill>
                <a:schemeClr val="dk1"/>
              </a:solidFill>
              <a:latin typeface="Average"/>
              <a:ea typeface="Average"/>
              <a:cs typeface="Average"/>
              <a:sym typeface="Average"/>
            </a:endParaRPr>
          </a:p>
        </p:txBody>
      </p:sp>
      <p:pic>
        <p:nvPicPr>
          <p:cNvPr id="351" name="Google Shape;351;p37"/>
          <p:cNvPicPr preferRelativeResize="0"/>
          <p:nvPr/>
        </p:nvPicPr>
        <p:blipFill>
          <a:blip r:embed="rId3">
            <a:alphaModFix/>
          </a:blip>
          <a:stretch>
            <a:fillRect/>
          </a:stretch>
        </p:blipFill>
        <p:spPr>
          <a:xfrm flipH="1">
            <a:off x="8095173" y="479925"/>
            <a:ext cx="748575" cy="798500"/>
          </a:xfrm>
          <a:prstGeom prst="rect">
            <a:avLst/>
          </a:prstGeom>
          <a:noFill/>
          <a:ln>
            <a:noFill/>
          </a:ln>
        </p:spPr>
      </p:pic>
      <p:pic>
        <p:nvPicPr>
          <p:cNvPr id="352" name="Google Shape;352;p37"/>
          <p:cNvPicPr preferRelativeResize="0"/>
          <p:nvPr/>
        </p:nvPicPr>
        <p:blipFill rotWithShape="1">
          <a:blip r:embed="rId4">
            <a:alphaModFix/>
          </a:blip>
          <a:srcRect t="2534" b="2525"/>
          <a:stretch/>
        </p:blipFill>
        <p:spPr>
          <a:xfrm rot="9">
            <a:off x="8118355" y="2286892"/>
            <a:ext cx="854613" cy="569740"/>
          </a:xfrm>
          <a:prstGeom prst="rect">
            <a:avLst/>
          </a:prstGeom>
          <a:noFill/>
          <a:ln>
            <a:noFill/>
          </a:ln>
        </p:spPr>
      </p:pic>
      <p:pic>
        <p:nvPicPr>
          <p:cNvPr id="353" name="Google Shape;353;p37"/>
          <p:cNvPicPr preferRelativeResize="0"/>
          <p:nvPr/>
        </p:nvPicPr>
        <p:blipFill>
          <a:blip r:embed="rId5">
            <a:alphaModFix/>
          </a:blip>
          <a:stretch>
            <a:fillRect/>
          </a:stretch>
        </p:blipFill>
        <p:spPr>
          <a:xfrm flipH="1">
            <a:off x="8150250" y="3765287"/>
            <a:ext cx="790825" cy="921625"/>
          </a:xfrm>
          <a:prstGeom prst="rect">
            <a:avLst/>
          </a:prstGeom>
          <a:noFill/>
          <a:ln>
            <a:noFill/>
          </a:ln>
        </p:spPr>
      </p:pic>
      <p:sp>
        <p:nvSpPr>
          <p:cNvPr id="354" name="Google Shape;354;p37"/>
          <p:cNvSpPr/>
          <p:nvPr/>
        </p:nvSpPr>
        <p:spPr>
          <a:xfrm>
            <a:off x="7861813" y="1714650"/>
            <a:ext cx="1367700" cy="1884300"/>
          </a:xfrm>
          <a:prstGeom prst="mathMultiply">
            <a:avLst>
              <a:gd name="adj1" fmla="val 12233"/>
            </a:avLst>
          </a:prstGeom>
          <a:solidFill>
            <a:srgbClr val="E0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7"/>
          <p:cNvSpPr txBox="1"/>
          <p:nvPr/>
        </p:nvSpPr>
        <p:spPr>
          <a:xfrm>
            <a:off x="676575" y="2987375"/>
            <a:ext cx="3390300" cy="12759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pt-BR" sz="1800" b="1">
                <a:solidFill>
                  <a:schemeClr val="dk1"/>
                </a:solidFill>
                <a:latin typeface="Average"/>
                <a:ea typeface="Average"/>
                <a:cs typeface="Average"/>
                <a:sym typeface="Average"/>
              </a:rPr>
              <a:t>assert faixa_de_risco(17) == False</a:t>
            </a:r>
            <a:endParaRPr sz="1800" b="1">
              <a:solidFill>
                <a:schemeClr val="dk1"/>
              </a:solidFill>
              <a:latin typeface="Average"/>
              <a:ea typeface="Average"/>
              <a:cs typeface="Average"/>
              <a:sym typeface="Average"/>
            </a:endParaRPr>
          </a:p>
          <a:p>
            <a:pPr marL="0" marR="0" lvl="0" indent="0" algn="l" rtl="0">
              <a:lnSpc>
                <a:spcPct val="100000"/>
              </a:lnSpc>
              <a:spcBef>
                <a:spcPts val="0"/>
              </a:spcBef>
              <a:spcAft>
                <a:spcPts val="0"/>
              </a:spcAft>
              <a:buNone/>
            </a:pPr>
            <a:r>
              <a:rPr lang="pt-BR" sz="1800" b="1">
                <a:solidFill>
                  <a:schemeClr val="dk1"/>
                </a:solidFill>
                <a:latin typeface="Average"/>
                <a:ea typeface="Average"/>
                <a:cs typeface="Average"/>
                <a:sym typeface="Average"/>
              </a:rPr>
              <a:t>assert faixa_de_risco(18) == True</a:t>
            </a:r>
            <a:endParaRPr sz="1800" b="1">
              <a:solidFill>
                <a:schemeClr val="dk1"/>
              </a:solidFill>
              <a:latin typeface="Average"/>
              <a:ea typeface="Average"/>
              <a:cs typeface="Average"/>
              <a:sym typeface="Average"/>
            </a:endParaRPr>
          </a:p>
          <a:p>
            <a:pPr marL="0" marR="0" lvl="0" indent="0" algn="l" rtl="0">
              <a:lnSpc>
                <a:spcPct val="100000"/>
              </a:lnSpc>
              <a:spcBef>
                <a:spcPts val="0"/>
              </a:spcBef>
              <a:spcAft>
                <a:spcPts val="0"/>
              </a:spcAft>
              <a:buNone/>
            </a:pPr>
            <a:r>
              <a:rPr lang="pt-BR" sz="1800" b="1">
                <a:solidFill>
                  <a:schemeClr val="dk1"/>
                </a:solidFill>
                <a:latin typeface="Average"/>
                <a:ea typeface="Average"/>
                <a:cs typeface="Average"/>
                <a:sym typeface="Average"/>
              </a:rPr>
              <a:t>assert faixa_de_risco(35) == True</a:t>
            </a:r>
            <a:endParaRPr sz="1800" b="1">
              <a:solidFill>
                <a:schemeClr val="dk1"/>
              </a:solidFill>
              <a:latin typeface="Average"/>
              <a:ea typeface="Average"/>
              <a:cs typeface="Average"/>
              <a:sym typeface="Average"/>
            </a:endParaRPr>
          </a:p>
          <a:p>
            <a:pPr marL="0" lvl="0" indent="0" algn="l" rtl="0">
              <a:spcBef>
                <a:spcPts val="0"/>
              </a:spcBef>
              <a:spcAft>
                <a:spcPts val="0"/>
              </a:spcAft>
              <a:buNone/>
            </a:pPr>
            <a:r>
              <a:rPr lang="pt-BR" sz="1800" b="1">
                <a:solidFill>
                  <a:schemeClr val="dk1"/>
                </a:solidFill>
                <a:latin typeface="Average"/>
                <a:ea typeface="Average"/>
                <a:cs typeface="Average"/>
                <a:sym typeface="Average"/>
              </a:rPr>
              <a:t>assert faixa_de_risco(36) == False</a:t>
            </a:r>
            <a:endParaRPr sz="1800" b="1">
              <a:solidFill>
                <a:schemeClr val="dk1"/>
              </a:solidFill>
              <a:latin typeface="Average"/>
              <a:ea typeface="Average"/>
              <a:cs typeface="Average"/>
              <a:sym typeface="Average"/>
            </a:endParaRPr>
          </a:p>
        </p:txBody>
      </p:sp>
      <p:sp>
        <p:nvSpPr>
          <p:cNvPr id="356" name="Google Shape;356;p37"/>
          <p:cNvSpPr/>
          <p:nvPr/>
        </p:nvSpPr>
        <p:spPr>
          <a:xfrm>
            <a:off x="7861813" y="-169650"/>
            <a:ext cx="1367700" cy="1884300"/>
          </a:xfrm>
          <a:prstGeom prst="mathMultiply">
            <a:avLst>
              <a:gd name="adj1" fmla="val 12233"/>
            </a:avLst>
          </a:prstGeom>
          <a:solidFill>
            <a:srgbClr val="E0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7"/>
          <p:cNvSpPr/>
          <p:nvPr/>
        </p:nvSpPr>
        <p:spPr>
          <a:xfrm>
            <a:off x="7861825" y="3221800"/>
            <a:ext cx="1367700" cy="1884300"/>
          </a:xfrm>
          <a:prstGeom prst="mathMultiply">
            <a:avLst>
              <a:gd name="adj1" fmla="val 12233"/>
            </a:avLst>
          </a:prstGeom>
          <a:solidFill>
            <a:srgbClr val="E0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58" name="Google Shape;358;p37"/>
          <p:cNvCxnSpPr>
            <a:stCxn id="355" idx="3"/>
            <a:endCxn id="348" idx="1"/>
          </p:cNvCxnSpPr>
          <p:nvPr/>
        </p:nvCxnSpPr>
        <p:spPr>
          <a:xfrm rot="10800000" flipH="1">
            <a:off x="4066875" y="879125"/>
            <a:ext cx="1506000" cy="2746200"/>
          </a:xfrm>
          <a:prstGeom prst="straightConnector1">
            <a:avLst/>
          </a:prstGeom>
          <a:noFill/>
          <a:ln w="28575" cap="flat" cmpd="sng">
            <a:solidFill>
              <a:srgbClr val="FFFFFF"/>
            </a:solidFill>
            <a:prstDash val="solid"/>
            <a:round/>
            <a:headEnd type="none" w="med" len="med"/>
            <a:tailEnd type="triangle" w="med" len="med"/>
          </a:ln>
        </p:spPr>
      </p:cxnSp>
      <p:cxnSp>
        <p:nvCxnSpPr>
          <p:cNvPr id="359" name="Google Shape;359;p37"/>
          <p:cNvCxnSpPr>
            <a:stCxn id="355" idx="3"/>
            <a:endCxn id="349" idx="1"/>
          </p:cNvCxnSpPr>
          <p:nvPr/>
        </p:nvCxnSpPr>
        <p:spPr>
          <a:xfrm rot="10800000" flipH="1">
            <a:off x="4066875" y="2552525"/>
            <a:ext cx="1506000" cy="1072800"/>
          </a:xfrm>
          <a:prstGeom prst="straightConnector1">
            <a:avLst/>
          </a:prstGeom>
          <a:noFill/>
          <a:ln w="28575" cap="flat" cmpd="sng">
            <a:solidFill>
              <a:srgbClr val="FFFFFF"/>
            </a:solidFill>
            <a:prstDash val="solid"/>
            <a:round/>
            <a:headEnd type="none" w="med" len="med"/>
            <a:tailEnd type="triangle" w="med" len="med"/>
          </a:ln>
        </p:spPr>
      </p:cxnSp>
      <p:cxnSp>
        <p:nvCxnSpPr>
          <p:cNvPr id="360" name="Google Shape;360;p37"/>
          <p:cNvCxnSpPr>
            <a:stCxn id="355" idx="3"/>
            <a:endCxn id="350" idx="1"/>
          </p:cNvCxnSpPr>
          <p:nvPr/>
        </p:nvCxnSpPr>
        <p:spPr>
          <a:xfrm>
            <a:off x="4066875" y="3625325"/>
            <a:ext cx="1505700" cy="600900"/>
          </a:xfrm>
          <a:prstGeom prst="straightConnector1">
            <a:avLst/>
          </a:prstGeom>
          <a:noFill/>
          <a:ln w="28575" cap="flat" cmpd="sng">
            <a:solidFill>
              <a:srgbClr val="FFFFFF"/>
            </a:solidFill>
            <a:prstDash val="solid"/>
            <a:round/>
            <a:headEnd type="none" w="med" len="med"/>
            <a:tailEnd type="triangle" w="med" len="med"/>
          </a:ln>
        </p:spPr>
      </p:cxnSp>
      <p:pic>
        <p:nvPicPr>
          <p:cNvPr id="361" name="Google Shape;361;p37"/>
          <p:cNvPicPr preferRelativeResize="0"/>
          <p:nvPr/>
        </p:nvPicPr>
        <p:blipFill>
          <a:blip r:embed="rId6">
            <a:alphaModFix/>
          </a:blip>
          <a:stretch>
            <a:fillRect/>
          </a:stretch>
        </p:blipFill>
        <p:spPr>
          <a:xfrm>
            <a:off x="3410300" y="792850"/>
            <a:ext cx="896978" cy="8657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4"/>
                                        </p:tgtEl>
                                        <p:attrNameLst>
                                          <p:attrName>style.visibility</p:attrName>
                                        </p:attrNameLst>
                                      </p:cBhvr>
                                      <p:to>
                                        <p:strVal val="visible"/>
                                      </p:to>
                                    </p:set>
                                    <p:animEffect transition="in" filter="fade">
                                      <p:cBhvr>
                                        <p:cTn id="7" dur="10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Cálculo do </a:t>
            </a:r>
            <a:r>
              <a:rPr lang="pt-BR" b="1"/>
              <a:t>Mutation Score</a:t>
            </a:r>
            <a:endParaRPr b="1"/>
          </a:p>
        </p:txBody>
      </p:sp>
      <p:sp>
        <p:nvSpPr>
          <p:cNvPr id="367" name="Google Shape;367;p38"/>
          <p:cNvSpPr txBox="1">
            <a:spLocks noGrp="1"/>
          </p:cNvSpPr>
          <p:nvPr>
            <p:ph type="body" idx="1"/>
          </p:nvPr>
        </p:nvSpPr>
        <p:spPr>
          <a:xfrm>
            <a:off x="2494500" y="1761750"/>
            <a:ext cx="4155000" cy="1620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pt-BR" sz="2400" dirty="0">
                <a:solidFill>
                  <a:srgbClr val="6AA84F"/>
                </a:solidFill>
              </a:rPr>
              <a:t>✓ 7 mutantes foram mortos</a:t>
            </a:r>
            <a:br>
              <a:rPr lang="pt-BR" sz="2400" dirty="0">
                <a:solidFill>
                  <a:srgbClr val="6AA84F"/>
                </a:solidFill>
              </a:rPr>
            </a:br>
            <a:r>
              <a:rPr lang="pt-BR" sz="2400" dirty="0">
                <a:solidFill>
                  <a:schemeClr val="accent5"/>
                </a:solidFill>
                <a:latin typeface="Caveat"/>
                <a:ea typeface="Caveat"/>
                <a:cs typeface="Caveat"/>
                <a:sym typeface="Caveat"/>
              </a:rPr>
              <a:t>X</a:t>
            </a:r>
            <a:r>
              <a:rPr lang="pt-BR" sz="2400" dirty="0">
                <a:solidFill>
                  <a:schemeClr val="accent5"/>
                </a:solidFill>
              </a:rPr>
              <a:t> 3 mutantes sobreviveram</a:t>
            </a:r>
            <a:br>
              <a:rPr lang="pt-BR" sz="2400" dirty="0">
                <a:solidFill>
                  <a:srgbClr val="E06666"/>
                </a:solidFill>
              </a:rPr>
            </a:br>
            <a:r>
              <a:rPr lang="pt-BR" sz="2400" b="1" dirty="0">
                <a:solidFill>
                  <a:srgbClr val="FFFFFF"/>
                </a:solidFill>
              </a:rPr>
              <a:t>Score </a:t>
            </a:r>
            <a:r>
              <a:rPr lang="pt-BR" sz="2400" dirty="0">
                <a:solidFill>
                  <a:srgbClr val="FFFFFF"/>
                </a:solidFill>
              </a:rPr>
              <a:t>=</a:t>
            </a:r>
            <a:r>
              <a:rPr lang="pt-BR" sz="2400" dirty="0">
                <a:solidFill>
                  <a:srgbClr val="E06666"/>
                </a:solidFill>
              </a:rPr>
              <a:t> </a:t>
            </a:r>
            <a:r>
              <a:rPr lang="pt-BR" sz="2400" dirty="0">
                <a:solidFill>
                  <a:srgbClr val="FFFFFF"/>
                </a:solidFill>
              </a:rPr>
              <a:t>(mortos / total) = </a:t>
            </a:r>
            <a:r>
              <a:rPr lang="pt-BR" sz="2400" dirty="0">
                <a:solidFill>
                  <a:srgbClr val="6AA84F"/>
                </a:solidFill>
              </a:rPr>
              <a:t>70%</a:t>
            </a:r>
            <a:endParaRPr sz="1200" dirty="0">
              <a:solidFill>
                <a:srgbClr val="FFFFFF"/>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Então quer dizer que…</a:t>
            </a:r>
            <a:endParaRPr/>
          </a:p>
        </p:txBody>
      </p:sp>
      <p:sp>
        <p:nvSpPr>
          <p:cNvPr id="373" name="Google Shape;373;p39"/>
          <p:cNvSpPr txBox="1">
            <a:spLocks noGrp="1"/>
          </p:cNvSpPr>
          <p:nvPr>
            <p:ph type="body" idx="1"/>
          </p:nvPr>
        </p:nvSpPr>
        <p:spPr>
          <a:xfrm>
            <a:off x="311700" y="129497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2400">
                <a:solidFill>
                  <a:srgbClr val="FFFFFF"/>
                </a:solidFill>
              </a:rPr>
              <a:t>O</a:t>
            </a:r>
            <a:r>
              <a:rPr lang="pt-BR" sz="2400" i="1">
                <a:solidFill>
                  <a:schemeClr val="accent5"/>
                </a:solidFill>
              </a:rPr>
              <a:t> mutation score </a:t>
            </a:r>
            <a:r>
              <a:rPr lang="pt-BR" sz="2400">
                <a:solidFill>
                  <a:srgbClr val="FFFFFF"/>
                </a:solidFill>
              </a:rPr>
              <a:t>indica:</a:t>
            </a:r>
            <a:endParaRPr sz="2400">
              <a:solidFill>
                <a:srgbClr val="FFFFFF"/>
              </a:solidFill>
            </a:endParaRPr>
          </a:p>
          <a:p>
            <a:pPr marL="457200" lvl="0" indent="-381000" algn="l" rtl="0">
              <a:spcBef>
                <a:spcPts val="1600"/>
              </a:spcBef>
              <a:spcAft>
                <a:spcPts val="0"/>
              </a:spcAft>
              <a:buClr>
                <a:srgbClr val="FFFFFF"/>
              </a:buClr>
              <a:buSzPts val="2400"/>
              <a:buChar char="●"/>
            </a:pPr>
            <a:r>
              <a:rPr lang="pt-BR" sz="2400">
                <a:solidFill>
                  <a:srgbClr val="FFFFFF"/>
                </a:solidFill>
              </a:rPr>
              <a:t>A qualidade de uma suíte de testes;</a:t>
            </a:r>
            <a:endParaRPr sz="2400">
              <a:solidFill>
                <a:srgbClr val="FFFFFF"/>
              </a:solidFill>
            </a:endParaRPr>
          </a:p>
          <a:p>
            <a:pPr marL="457200" lvl="0" indent="-381000" algn="l" rtl="0">
              <a:spcBef>
                <a:spcPts val="0"/>
              </a:spcBef>
              <a:spcAft>
                <a:spcPts val="0"/>
              </a:spcAft>
              <a:buClr>
                <a:srgbClr val="FFFFFF"/>
              </a:buClr>
              <a:buSzPts val="2400"/>
              <a:buChar char="●"/>
            </a:pPr>
            <a:r>
              <a:rPr lang="pt-BR" sz="2400">
                <a:solidFill>
                  <a:srgbClr val="FFFFFF"/>
                </a:solidFill>
              </a:rPr>
              <a:t>A habilidade dessa suíte de identificar falhas.</a:t>
            </a:r>
            <a:endParaRPr sz="2400">
              <a:solidFill>
                <a:srgbClr val="FFFFFF"/>
              </a:solidFill>
            </a:endParaRPr>
          </a:p>
          <a:p>
            <a:pPr marL="0" lvl="0" indent="0" algn="l" rtl="0">
              <a:spcBef>
                <a:spcPts val="1600"/>
              </a:spcBef>
              <a:spcAft>
                <a:spcPts val="0"/>
              </a:spcAft>
              <a:buNone/>
            </a:pPr>
            <a:endParaRPr sz="2400">
              <a:solidFill>
                <a:srgbClr val="FFFFFF"/>
              </a:solidFill>
            </a:endParaRPr>
          </a:p>
          <a:p>
            <a:pPr marL="0" lvl="0" indent="0" algn="l" rtl="0">
              <a:spcBef>
                <a:spcPts val="1600"/>
              </a:spcBef>
              <a:spcAft>
                <a:spcPts val="0"/>
              </a:spcAft>
              <a:buNone/>
            </a:pPr>
            <a:endParaRPr sz="2400">
              <a:solidFill>
                <a:srgbClr val="FFFFFF"/>
              </a:solidFill>
            </a:endParaRPr>
          </a:p>
          <a:p>
            <a:pPr marL="0" lvl="0" indent="0" algn="l" rtl="0">
              <a:spcBef>
                <a:spcPts val="1600"/>
              </a:spcBef>
              <a:spcAft>
                <a:spcPts val="1600"/>
              </a:spcAft>
              <a:buNone/>
            </a:pPr>
            <a:endParaRPr sz="2400">
              <a:solidFill>
                <a:srgbClr val="FFFFFF"/>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Ferramentas</a:t>
            </a:r>
            <a:endParaRPr/>
          </a:p>
        </p:txBody>
      </p:sp>
      <p:sp>
        <p:nvSpPr>
          <p:cNvPr id="379" name="Google Shape;379;p40"/>
          <p:cNvSpPr txBox="1">
            <a:spLocks noGrp="1"/>
          </p:cNvSpPr>
          <p:nvPr>
            <p:ph type="body" idx="1"/>
          </p:nvPr>
        </p:nvSpPr>
        <p:spPr>
          <a:xfrm>
            <a:off x="3971238" y="1181050"/>
            <a:ext cx="1201500" cy="3657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pt-BR" sz="2400">
                <a:solidFill>
                  <a:srgbClr val="FFFFFF"/>
                </a:solidFill>
              </a:rPr>
              <a:t>Stryker</a:t>
            </a:r>
            <a:br>
              <a:rPr lang="pt-BR" sz="2400">
                <a:solidFill>
                  <a:srgbClr val="FFFFFF"/>
                </a:solidFill>
              </a:rPr>
            </a:br>
            <a:r>
              <a:rPr lang="pt-BR">
                <a:solidFill>
                  <a:srgbClr val="FFFFFF"/>
                </a:solidFill>
              </a:rPr>
              <a:t>C#</a:t>
            </a:r>
            <a:br>
              <a:rPr lang="pt-BR">
                <a:solidFill>
                  <a:srgbClr val="FFFFFF"/>
                </a:solidFill>
              </a:rPr>
            </a:br>
            <a:r>
              <a:rPr lang="pt-BR">
                <a:solidFill>
                  <a:srgbClr val="FFFFFF"/>
                </a:solidFill>
              </a:rPr>
              <a:t>Scala</a:t>
            </a:r>
            <a:br>
              <a:rPr lang="pt-BR">
                <a:solidFill>
                  <a:srgbClr val="FFFFFF"/>
                </a:solidFill>
              </a:rPr>
            </a:br>
            <a:r>
              <a:rPr lang="pt-BR">
                <a:solidFill>
                  <a:srgbClr val="FFFFFF"/>
                </a:solidFill>
              </a:rPr>
              <a:t>JS, TS</a:t>
            </a:r>
            <a:br>
              <a:rPr lang="pt-BR">
                <a:solidFill>
                  <a:srgbClr val="FFFFFF"/>
                </a:solidFill>
              </a:rPr>
            </a:br>
            <a:endParaRPr>
              <a:solidFill>
                <a:srgbClr val="FFFFFF"/>
              </a:solidFill>
            </a:endParaRPr>
          </a:p>
        </p:txBody>
      </p:sp>
      <p:pic>
        <p:nvPicPr>
          <p:cNvPr id="380" name="Google Shape;380;p40"/>
          <p:cNvPicPr preferRelativeResize="0"/>
          <p:nvPr/>
        </p:nvPicPr>
        <p:blipFill>
          <a:blip r:embed="rId3">
            <a:alphaModFix/>
          </a:blip>
          <a:stretch>
            <a:fillRect/>
          </a:stretch>
        </p:blipFill>
        <p:spPr>
          <a:xfrm rot="-263295">
            <a:off x="3744163" y="2844725"/>
            <a:ext cx="1655675" cy="1473550"/>
          </a:xfrm>
          <a:prstGeom prst="rect">
            <a:avLst/>
          </a:prstGeom>
          <a:noFill/>
          <a:ln>
            <a:noFill/>
          </a:ln>
        </p:spPr>
      </p:pic>
      <p:sp>
        <p:nvSpPr>
          <p:cNvPr id="381" name="Google Shape;381;p40"/>
          <p:cNvSpPr txBox="1">
            <a:spLocks noGrp="1"/>
          </p:cNvSpPr>
          <p:nvPr>
            <p:ph type="body" idx="1"/>
          </p:nvPr>
        </p:nvSpPr>
        <p:spPr>
          <a:xfrm>
            <a:off x="1033075" y="1181050"/>
            <a:ext cx="1673400" cy="365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sz="2400">
                <a:solidFill>
                  <a:srgbClr val="FFFFFF"/>
                </a:solidFill>
              </a:rPr>
              <a:t>mut</a:t>
            </a:r>
            <a:r>
              <a:rPr lang="pt-BR" sz="2400" b="1">
                <a:solidFill>
                  <a:srgbClr val="FFFFFF"/>
                </a:solidFill>
              </a:rPr>
              <a:t>mut</a:t>
            </a:r>
            <a:br>
              <a:rPr lang="pt-BR" sz="2400">
                <a:solidFill>
                  <a:srgbClr val="FFFFFF"/>
                </a:solidFill>
              </a:rPr>
            </a:br>
            <a:r>
              <a:rPr lang="pt-BR">
                <a:solidFill>
                  <a:srgbClr val="FFFFFF"/>
                </a:solidFill>
              </a:rPr>
              <a:t>Python</a:t>
            </a:r>
            <a:endParaRPr>
              <a:solidFill>
                <a:srgbClr val="FFFFFF"/>
              </a:solidFill>
            </a:endParaRPr>
          </a:p>
          <a:p>
            <a:pPr marL="0" lvl="0" indent="0" algn="ctr" rtl="0">
              <a:spcBef>
                <a:spcPts val="1600"/>
              </a:spcBef>
              <a:spcAft>
                <a:spcPts val="0"/>
              </a:spcAft>
              <a:buNone/>
            </a:pPr>
            <a:endParaRPr>
              <a:solidFill>
                <a:srgbClr val="FFFFFF"/>
              </a:solidFill>
            </a:endParaRPr>
          </a:p>
          <a:p>
            <a:pPr marL="0" lvl="0" indent="0" algn="ctr" rtl="0">
              <a:spcBef>
                <a:spcPts val="1600"/>
              </a:spcBef>
              <a:spcAft>
                <a:spcPts val="1600"/>
              </a:spcAft>
              <a:buNone/>
            </a:pPr>
            <a:r>
              <a:rPr lang="pt-BR" sz="2400">
                <a:solidFill>
                  <a:schemeClr val="dk1"/>
                </a:solidFill>
              </a:rPr>
              <a:t>cosmic ray</a:t>
            </a:r>
            <a:br>
              <a:rPr lang="pt-BR" sz="2400">
                <a:solidFill>
                  <a:schemeClr val="dk1"/>
                </a:solidFill>
              </a:rPr>
            </a:br>
            <a:r>
              <a:rPr lang="pt-BR">
                <a:solidFill>
                  <a:schemeClr val="dk1"/>
                </a:solidFill>
              </a:rPr>
              <a:t>Python</a:t>
            </a:r>
            <a:br>
              <a:rPr lang="pt-BR">
                <a:solidFill>
                  <a:srgbClr val="FFFFFF"/>
                </a:solidFill>
              </a:rPr>
            </a:br>
            <a:endParaRPr>
              <a:solidFill>
                <a:srgbClr val="FFFFFF"/>
              </a:solidFill>
            </a:endParaRPr>
          </a:p>
        </p:txBody>
      </p:sp>
      <p:sp>
        <p:nvSpPr>
          <p:cNvPr id="382" name="Google Shape;382;p40"/>
          <p:cNvSpPr txBox="1">
            <a:spLocks noGrp="1"/>
          </p:cNvSpPr>
          <p:nvPr>
            <p:ph type="body" idx="1"/>
          </p:nvPr>
        </p:nvSpPr>
        <p:spPr>
          <a:xfrm>
            <a:off x="6510702" y="1181050"/>
            <a:ext cx="1369500" cy="365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sz="2400">
                <a:solidFill>
                  <a:srgbClr val="FFFFFF"/>
                </a:solidFill>
              </a:rPr>
              <a:t>PIT</a:t>
            </a:r>
            <a:br>
              <a:rPr lang="pt-BR" sz="2400">
                <a:solidFill>
                  <a:srgbClr val="FFFFFF"/>
                </a:solidFill>
              </a:rPr>
            </a:br>
            <a:r>
              <a:rPr lang="pt-BR">
                <a:solidFill>
                  <a:srgbClr val="FFFFFF"/>
                </a:solidFill>
              </a:rPr>
              <a:t>Java</a:t>
            </a:r>
            <a:endParaRPr>
              <a:solidFill>
                <a:srgbClr val="FFFFFF"/>
              </a:solidFill>
            </a:endParaRPr>
          </a:p>
          <a:p>
            <a:pPr marL="0" lvl="0" indent="0" algn="ctr" rtl="0">
              <a:spcBef>
                <a:spcPts val="1600"/>
              </a:spcBef>
              <a:spcAft>
                <a:spcPts val="0"/>
              </a:spcAft>
              <a:buNone/>
            </a:pPr>
            <a:endParaRPr>
              <a:solidFill>
                <a:srgbClr val="FFFFFF"/>
              </a:solidFill>
            </a:endParaRPr>
          </a:p>
          <a:p>
            <a:pPr marL="0" lvl="0" indent="0" algn="ctr" rtl="0">
              <a:spcBef>
                <a:spcPts val="1600"/>
              </a:spcBef>
              <a:spcAft>
                <a:spcPts val="1600"/>
              </a:spcAft>
              <a:buNone/>
            </a:pPr>
            <a:r>
              <a:rPr lang="pt-BR" sz="2400">
                <a:solidFill>
                  <a:schemeClr val="dk1"/>
                </a:solidFill>
              </a:rPr>
              <a:t>Infection</a:t>
            </a:r>
            <a:br>
              <a:rPr lang="pt-BR" sz="2400">
                <a:solidFill>
                  <a:schemeClr val="dk1"/>
                </a:solidFill>
              </a:rPr>
            </a:br>
            <a:r>
              <a:rPr lang="pt-BR">
                <a:solidFill>
                  <a:schemeClr val="dk1"/>
                </a:solidFill>
              </a:rPr>
              <a:t>PHP</a:t>
            </a:r>
            <a:br>
              <a:rPr lang="pt-BR">
                <a:solidFill>
                  <a:srgbClr val="FFFFFF"/>
                </a:solidFill>
              </a:rPr>
            </a:br>
            <a:endParaRPr>
              <a:solidFill>
                <a:srgbClr val="FFFFFF"/>
              </a:solidFill>
            </a:endParaRPr>
          </a:p>
        </p:txBody>
      </p:sp>
      <p:pic>
        <p:nvPicPr>
          <p:cNvPr id="383" name="Google Shape;383;p40"/>
          <p:cNvPicPr preferRelativeResize="0"/>
          <p:nvPr/>
        </p:nvPicPr>
        <p:blipFill>
          <a:blip r:embed="rId4">
            <a:alphaModFix/>
          </a:blip>
          <a:stretch>
            <a:fillRect/>
          </a:stretch>
        </p:blipFill>
        <p:spPr>
          <a:xfrm rot="134054">
            <a:off x="6649426" y="3532925"/>
            <a:ext cx="1305126" cy="1305126"/>
          </a:xfrm>
          <a:prstGeom prst="rect">
            <a:avLst/>
          </a:prstGeom>
          <a:noFill/>
          <a:ln>
            <a:noFill/>
          </a:ln>
        </p:spPr>
      </p:pic>
      <p:pic>
        <p:nvPicPr>
          <p:cNvPr id="384" name="Google Shape;384;p40"/>
          <p:cNvPicPr preferRelativeResize="0"/>
          <p:nvPr/>
        </p:nvPicPr>
        <p:blipFill>
          <a:blip r:embed="rId5">
            <a:alphaModFix/>
          </a:blip>
          <a:stretch>
            <a:fillRect/>
          </a:stretch>
        </p:blipFill>
        <p:spPr>
          <a:xfrm>
            <a:off x="7226550" y="1740175"/>
            <a:ext cx="653650" cy="6623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Operadores de mutação no Stryker.NET</a:t>
            </a:r>
            <a:endParaRPr/>
          </a:p>
        </p:txBody>
      </p:sp>
      <p:sp>
        <p:nvSpPr>
          <p:cNvPr id="390" name="Google Shape;390;p41"/>
          <p:cNvSpPr txBox="1">
            <a:spLocks noGrp="1"/>
          </p:cNvSpPr>
          <p:nvPr>
            <p:ph type="body" idx="1"/>
          </p:nvPr>
        </p:nvSpPr>
        <p:spPr>
          <a:xfrm>
            <a:off x="311700" y="1181050"/>
            <a:ext cx="8287500" cy="365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400">
              <a:solidFill>
                <a:srgbClr val="FFFFFF"/>
              </a:solidFill>
            </a:endParaRPr>
          </a:p>
          <a:p>
            <a:pPr marL="0" lvl="0" indent="0" algn="l" rtl="0">
              <a:spcBef>
                <a:spcPts val="1600"/>
              </a:spcBef>
              <a:spcAft>
                <a:spcPts val="0"/>
              </a:spcAft>
              <a:buNone/>
            </a:pPr>
            <a:endParaRPr sz="2400">
              <a:solidFill>
                <a:srgbClr val="FFFFFF"/>
              </a:solidFill>
            </a:endParaRPr>
          </a:p>
          <a:p>
            <a:pPr marL="0" lvl="0" indent="0" algn="l" rtl="0">
              <a:spcBef>
                <a:spcPts val="1600"/>
              </a:spcBef>
              <a:spcAft>
                <a:spcPts val="0"/>
              </a:spcAft>
              <a:buNone/>
            </a:pPr>
            <a:endParaRPr sz="2400">
              <a:solidFill>
                <a:srgbClr val="FFFFFF"/>
              </a:solidFill>
            </a:endParaRPr>
          </a:p>
          <a:p>
            <a:pPr marL="0" lvl="0" indent="0" algn="l" rtl="0">
              <a:spcBef>
                <a:spcPts val="1600"/>
              </a:spcBef>
              <a:spcAft>
                <a:spcPts val="1600"/>
              </a:spcAft>
              <a:buNone/>
            </a:pPr>
            <a:endParaRPr sz="2400">
              <a:solidFill>
                <a:srgbClr val="FFFFFF"/>
              </a:solidFill>
            </a:endParaRPr>
          </a:p>
        </p:txBody>
      </p:sp>
      <p:graphicFrame>
        <p:nvGraphicFramePr>
          <p:cNvPr id="391" name="Google Shape;391;p41"/>
          <p:cNvGraphicFramePr/>
          <p:nvPr/>
        </p:nvGraphicFramePr>
        <p:xfrm>
          <a:off x="952500" y="1424713"/>
          <a:ext cx="7239000" cy="3383040"/>
        </p:xfrm>
        <a:graphic>
          <a:graphicData uri="http://schemas.openxmlformats.org/drawingml/2006/table">
            <a:tbl>
              <a:tblPr>
                <a:noFill/>
                <a:tableStyleId>{5C45D049-B9B9-40F8-A6E5-AA7A175E966E}</a:tableStyleId>
              </a:tblPr>
              <a:tblGrid>
                <a:gridCol w="1691575">
                  <a:extLst>
                    <a:ext uri="{9D8B030D-6E8A-4147-A177-3AD203B41FA5}">
                      <a16:colId xmlns:a16="http://schemas.microsoft.com/office/drawing/2014/main" val="20000"/>
                    </a:ext>
                  </a:extLst>
                </a:gridCol>
                <a:gridCol w="1334050">
                  <a:extLst>
                    <a:ext uri="{9D8B030D-6E8A-4147-A177-3AD203B41FA5}">
                      <a16:colId xmlns:a16="http://schemas.microsoft.com/office/drawing/2014/main" val="20001"/>
                    </a:ext>
                  </a:extLst>
                </a:gridCol>
                <a:gridCol w="850750">
                  <a:extLst>
                    <a:ext uri="{9D8B030D-6E8A-4147-A177-3AD203B41FA5}">
                      <a16:colId xmlns:a16="http://schemas.microsoft.com/office/drawing/2014/main" val="20002"/>
                    </a:ext>
                  </a:extLst>
                </a:gridCol>
                <a:gridCol w="1778850">
                  <a:extLst>
                    <a:ext uri="{9D8B030D-6E8A-4147-A177-3AD203B41FA5}">
                      <a16:colId xmlns:a16="http://schemas.microsoft.com/office/drawing/2014/main" val="20003"/>
                    </a:ext>
                  </a:extLst>
                </a:gridCol>
                <a:gridCol w="1583775">
                  <a:extLst>
                    <a:ext uri="{9D8B030D-6E8A-4147-A177-3AD203B41FA5}">
                      <a16:colId xmlns:a16="http://schemas.microsoft.com/office/drawing/2014/main" val="20004"/>
                    </a:ext>
                  </a:extLst>
                </a:gridCol>
              </a:tblGrid>
              <a:tr h="381000">
                <a:tc>
                  <a:txBody>
                    <a:bodyPr/>
                    <a:lstStyle/>
                    <a:p>
                      <a:pPr marL="0" lvl="0" indent="0" algn="ctr" rtl="0">
                        <a:spcBef>
                          <a:spcPts val="0"/>
                        </a:spcBef>
                        <a:spcAft>
                          <a:spcPts val="0"/>
                        </a:spcAft>
                        <a:buNone/>
                      </a:pPr>
                      <a:r>
                        <a:rPr lang="pt-BR" b="1">
                          <a:solidFill>
                            <a:srgbClr val="FFFFFF"/>
                          </a:solidFill>
                          <a:latin typeface="Average"/>
                          <a:ea typeface="Average"/>
                          <a:cs typeface="Average"/>
                          <a:sym typeface="Average"/>
                        </a:rPr>
                        <a:t>Original</a:t>
                      </a:r>
                      <a:endParaRPr b="1">
                        <a:solidFill>
                          <a:srgbClr val="FFFFFF"/>
                        </a:solidFill>
                        <a:latin typeface="Average"/>
                        <a:ea typeface="Average"/>
                        <a:cs typeface="Average"/>
                        <a:sym typeface="Average"/>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pt-BR" b="1">
                          <a:solidFill>
                            <a:srgbClr val="FFFFFF"/>
                          </a:solidFill>
                          <a:latin typeface="Average"/>
                          <a:ea typeface="Average"/>
                          <a:cs typeface="Average"/>
                          <a:sym typeface="Average"/>
                        </a:rPr>
                        <a:t>Mutado</a:t>
                      </a:r>
                      <a:endParaRPr b="1">
                        <a:solidFill>
                          <a:srgbClr val="FFFFFF"/>
                        </a:solidFill>
                        <a:latin typeface="Average"/>
                        <a:ea typeface="Average"/>
                        <a:cs typeface="Average"/>
                        <a:sym typeface="Average"/>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a:solidFill>
                          <a:srgbClr val="FFFFFF"/>
                        </a:solidFill>
                        <a:latin typeface="Average"/>
                        <a:ea typeface="Average"/>
                        <a:cs typeface="Average"/>
                        <a:sym typeface="Average"/>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ctr" rtl="0">
                        <a:spcBef>
                          <a:spcPts val="0"/>
                        </a:spcBef>
                        <a:spcAft>
                          <a:spcPts val="0"/>
                        </a:spcAft>
                        <a:buNone/>
                      </a:pPr>
                      <a:r>
                        <a:rPr lang="pt-BR" b="1">
                          <a:solidFill>
                            <a:srgbClr val="FFFFFF"/>
                          </a:solidFill>
                          <a:latin typeface="Average"/>
                          <a:ea typeface="Average"/>
                          <a:cs typeface="Average"/>
                          <a:sym typeface="Average"/>
                        </a:rPr>
                        <a:t>Original</a:t>
                      </a:r>
                      <a:endParaRPr b="1">
                        <a:solidFill>
                          <a:srgbClr val="FFFFFF"/>
                        </a:solidFill>
                        <a:latin typeface="Average"/>
                        <a:ea typeface="Average"/>
                        <a:cs typeface="Average"/>
                        <a:sym typeface="Average"/>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pt-BR" b="1">
                          <a:solidFill>
                            <a:srgbClr val="FFFFFF"/>
                          </a:solidFill>
                          <a:latin typeface="Average"/>
                          <a:ea typeface="Average"/>
                          <a:cs typeface="Average"/>
                          <a:sym typeface="Average"/>
                        </a:rPr>
                        <a:t>Mutado</a:t>
                      </a:r>
                      <a:endParaRPr b="1">
                        <a:solidFill>
                          <a:srgbClr val="FFFFFF"/>
                        </a:solidFill>
                        <a:latin typeface="Average"/>
                        <a:ea typeface="Average"/>
                        <a:cs typeface="Average"/>
                        <a:sym typeface="Average"/>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pt-BR">
                          <a:solidFill>
                            <a:srgbClr val="FFFFFF"/>
                          </a:solidFill>
                          <a:latin typeface="Average"/>
                          <a:ea typeface="Average"/>
                          <a:cs typeface="Average"/>
                          <a:sym typeface="Average"/>
                        </a:rPr>
                        <a:t>a + b</a:t>
                      </a:r>
                      <a:endParaRPr>
                        <a:solidFill>
                          <a:srgbClr val="FFFFFF"/>
                        </a:solidFill>
                        <a:latin typeface="Average"/>
                        <a:ea typeface="Average"/>
                        <a:cs typeface="Average"/>
                        <a:sym typeface="Average"/>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pt-BR">
                          <a:solidFill>
                            <a:srgbClr val="FFFFFF"/>
                          </a:solidFill>
                          <a:latin typeface="Average"/>
                          <a:ea typeface="Average"/>
                          <a:cs typeface="Average"/>
                          <a:sym typeface="Average"/>
                        </a:rPr>
                        <a:t>a </a:t>
                      </a:r>
                      <a:r>
                        <a:rPr lang="pt-BR">
                          <a:solidFill>
                            <a:schemeClr val="accent5"/>
                          </a:solidFill>
                          <a:latin typeface="Average"/>
                          <a:ea typeface="Average"/>
                          <a:cs typeface="Average"/>
                          <a:sym typeface="Average"/>
                        </a:rPr>
                        <a:t>-</a:t>
                      </a:r>
                      <a:r>
                        <a:rPr lang="pt-BR">
                          <a:solidFill>
                            <a:srgbClr val="FFFFFF"/>
                          </a:solidFill>
                          <a:latin typeface="Average"/>
                          <a:ea typeface="Average"/>
                          <a:cs typeface="Average"/>
                          <a:sym typeface="Average"/>
                        </a:rPr>
                        <a:t> b</a:t>
                      </a:r>
                      <a:endParaRPr>
                        <a:solidFill>
                          <a:srgbClr val="FFFFFF"/>
                        </a:solidFill>
                        <a:latin typeface="Average"/>
                        <a:ea typeface="Average"/>
                        <a:cs typeface="Average"/>
                        <a:sym typeface="Average"/>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a:solidFill>
                          <a:srgbClr val="FFFFFF"/>
                        </a:solidFill>
                        <a:latin typeface="Average"/>
                        <a:ea typeface="Average"/>
                        <a:cs typeface="Average"/>
                        <a:sym typeface="Average"/>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ctr" rtl="0">
                        <a:spcBef>
                          <a:spcPts val="0"/>
                        </a:spcBef>
                        <a:spcAft>
                          <a:spcPts val="0"/>
                        </a:spcAft>
                        <a:buNone/>
                      </a:pPr>
                      <a:r>
                        <a:rPr lang="pt-BR">
                          <a:solidFill>
                            <a:srgbClr val="FFFFFF"/>
                          </a:solidFill>
                          <a:latin typeface="Average"/>
                          <a:ea typeface="Average"/>
                          <a:cs typeface="Average"/>
                          <a:sym typeface="Average"/>
                        </a:rPr>
                        <a:t>a == b</a:t>
                      </a:r>
                      <a:endParaRPr>
                        <a:solidFill>
                          <a:srgbClr val="FFFFFF"/>
                        </a:solidFill>
                        <a:latin typeface="Average"/>
                        <a:ea typeface="Average"/>
                        <a:cs typeface="Average"/>
                        <a:sym typeface="Average"/>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pt-BR">
                          <a:solidFill>
                            <a:srgbClr val="FFFFFF"/>
                          </a:solidFill>
                          <a:latin typeface="Average"/>
                          <a:ea typeface="Average"/>
                          <a:cs typeface="Average"/>
                          <a:sym typeface="Average"/>
                        </a:rPr>
                        <a:t>a </a:t>
                      </a:r>
                      <a:r>
                        <a:rPr lang="pt-BR">
                          <a:solidFill>
                            <a:schemeClr val="accent5"/>
                          </a:solidFill>
                          <a:latin typeface="Average"/>
                          <a:ea typeface="Average"/>
                          <a:cs typeface="Average"/>
                          <a:sym typeface="Average"/>
                        </a:rPr>
                        <a:t>!=</a:t>
                      </a:r>
                      <a:r>
                        <a:rPr lang="pt-BR">
                          <a:solidFill>
                            <a:srgbClr val="FFFFFF"/>
                          </a:solidFill>
                          <a:latin typeface="Average"/>
                          <a:ea typeface="Average"/>
                          <a:cs typeface="Average"/>
                          <a:sym typeface="Average"/>
                        </a:rPr>
                        <a:t> b</a:t>
                      </a:r>
                      <a:endParaRPr>
                        <a:solidFill>
                          <a:srgbClr val="FFFFFF"/>
                        </a:solidFill>
                        <a:latin typeface="Average"/>
                        <a:ea typeface="Average"/>
                        <a:cs typeface="Average"/>
                        <a:sym typeface="Average"/>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pt-BR">
                          <a:solidFill>
                            <a:srgbClr val="FFFFFF"/>
                          </a:solidFill>
                          <a:latin typeface="Average"/>
                          <a:ea typeface="Average"/>
                          <a:cs typeface="Average"/>
                          <a:sym typeface="Average"/>
                        </a:rPr>
                        <a:t>new Array(1, 2, 3, 4)</a:t>
                      </a:r>
                      <a:endParaRPr>
                        <a:solidFill>
                          <a:srgbClr val="FFFFFF"/>
                        </a:solidFill>
                        <a:latin typeface="Average"/>
                        <a:ea typeface="Average"/>
                        <a:cs typeface="Average"/>
                        <a:sym typeface="Average"/>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pt-BR">
                          <a:solidFill>
                            <a:schemeClr val="accent5"/>
                          </a:solidFill>
                          <a:latin typeface="Average"/>
                          <a:ea typeface="Average"/>
                          <a:cs typeface="Average"/>
                          <a:sym typeface="Average"/>
                        </a:rPr>
                        <a:t>new Array()</a:t>
                      </a:r>
                      <a:endParaRPr>
                        <a:solidFill>
                          <a:srgbClr val="FFFFFF"/>
                        </a:solidFill>
                        <a:latin typeface="Average"/>
                        <a:ea typeface="Average"/>
                        <a:cs typeface="Average"/>
                        <a:sym typeface="Average"/>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a:solidFill>
                          <a:srgbClr val="FFFFFF"/>
                        </a:solidFill>
                        <a:latin typeface="Average"/>
                        <a:ea typeface="Average"/>
                        <a:cs typeface="Average"/>
                        <a:sym typeface="Average"/>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ctr" rtl="0">
                        <a:spcBef>
                          <a:spcPts val="0"/>
                        </a:spcBef>
                        <a:spcAft>
                          <a:spcPts val="0"/>
                        </a:spcAft>
                        <a:buNone/>
                      </a:pPr>
                      <a:r>
                        <a:rPr lang="pt-BR">
                          <a:solidFill>
                            <a:srgbClr val="FFFFFF"/>
                          </a:solidFill>
                          <a:latin typeface="Average"/>
                          <a:ea typeface="Average"/>
                          <a:cs typeface="Average"/>
                          <a:sym typeface="Average"/>
                        </a:rPr>
                        <a:t>a &amp;&amp; b</a:t>
                      </a:r>
                      <a:endParaRPr>
                        <a:solidFill>
                          <a:srgbClr val="FFFFFF"/>
                        </a:solidFill>
                        <a:latin typeface="Average"/>
                        <a:ea typeface="Average"/>
                        <a:cs typeface="Average"/>
                        <a:sym typeface="Average"/>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pt-BR">
                          <a:solidFill>
                            <a:srgbClr val="FFFFFF"/>
                          </a:solidFill>
                          <a:latin typeface="Average"/>
                          <a:ea typeface="Average"/>
                          <a:cs typeface="Average"/>
                          <a:sym typeface="Average"/>
                        </a:rPr>
                        <a:t>a </a:t>
                      </a:r>
                      <a:r>
                        <a:rPr lang="pt-BR">
                          <a:solidFill>
                            <a:schemeClr val="accent5"/>
                          </a:solidFill>
                          <a:latin typeface="Average"/>
                          <a:ea typeface="Average"/>
                          <a:cs typeface="Average"/>
                          <a:sym typeface="Average"/>
                        </a:rPr>
                        <a:t>|| </a:t>
                      </a:r>
                      <a:r>
                        <a:rPr lang="pt-BR">
                          <a:solidFill>
                            <a:srgbClr val="FFFFFF"/>
                          </a:solidFill>
                          <a:latin typeface="Average"/>
                          <a:ea typeface="Average"/>
                          <a:cs typeface="Average"/>
                          <a:sym typeface="Average"/>
                        </a:rPr>
                        <a:t>b</a:t>
                      </a:r>
                      <a:endParaRPr>
                        <a:solidFill>
                          <a:srgbClr val="FFFFFF"/>
                        </a:solidFill>
                        <a:latin typeface="Average"/>
                        <a:ea typeface="Average"/>
                        <a:cs typeface="Average"/>
                        <a:sym typeface="Average"/>
                      </a:endParaRPr>
                    </a:p>
                  </a:txBody>
                  <a:tcPr marL="91425" marR="91425" marT="91425" marB="91425">
                    <a:lnL w="9525" cap="flat" cmpd="sng">
                      <a:solidFill>
                        <a:srgbClr val="9E9E9E"/>
                      </a:solidFill>
                      <a:prstDash val="solid"/>
                      <a:round/>
                      <a:headEnd type="none" w="sm" len="sm"/>
                      <a:tailEnd type="none" w="sm" len="sm"/>
                    </a:lnL>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pt-BR">
                          <a:solidFill>
                            <a:srgbClr val="FFFFFF"/>
                          </a:solidFill>
                          <a:latin typeface="Average"/>
                          <a:ea typeface="Average"/>
                          <a:cs typeface="Average"/>
                          <a:sym typeface="Average"/>
                        </a:rPr>
                        <a:t>*=</a:t>
                      </a:r>
                      <a:endParaRPr>
                        <a:solidFill>
                          <a:srgbClr val="FFFFFF"/>
                        </a:solidFill>
                        <a:latin typeface="Average"/>
                        <a:ea typeface="Average"/>
                        <a:cs typeface="Average"/>
                        <a:sym typeface="Average"/>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pt-BR">
                          <a:solidFill>
                            <a:schemeClr val="accent5"/>
                          </a:solidFill>
                          <a:latin typeface="Average"/>
                          <a:ea typeface="Average"/>
                          <a:cs typeface="Average"/>
                          <a:sym typeface="Average"/>
                        </a:rPr>
                        <a:t>/=</a:t>
                      </a:r>
                      <a:endParaRPr>
                        <a:solidFill>
                          <a:srgbClr val="FFFFFF"/>
                        </a:solidFill>
                        <a:latin typeface="Average"/>
                        <a:ea typeface="Average"/>
                        <a:cs typeface="Average"/>
                        <a:sym typeface="Average"/>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a:solidFill>
                          <a:srgbClr val="FFFFFF"/>
                        </a:solidFill>
                        <a:latin typeface="Average"/>
                        <a:ea typeface="Average"/>
                        <a:cs typeface="Average"/>
                        <a:sym typeface="Average"/>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ctr" rtl="0">
                        <a:spcBef>
                          <a:spcPts val="0"/>
                        </a:spcBef>
                        <a:spcAft>
                          <a:spcPts val="0"/>
                        </a:spcAft>
                        <a:buNone/>
                      </a:pPr>
                      <a:r>
                        <a:rPr lang="pt-BR">
                          <a:solidFill>
                            <a:srgbClr val="FFFFFF"/>
                          </a:solidFill>
                          <a:latin typeface="Average"/>
                          <a:ea typeface="Average"/>
                          <a:cs typeface="Average"/>
                          <a:sym typeface="Average"/>
                        </a:rPr>
                        <a:t>OrderBy()</a:t>
                      </a:r>
                      <a:endParaRPr>
                        <a:solidFill>
                          <a:srgbClr val="FFFFFF"/>
                        </a:solidFill>
                        <a:latin typeface="Average"/>
                        <a:ea typeface="Average"/>
                        <a:cs typeface="Average"/>
                        <a:sym typeface="Average"/>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a:solidFill>
                          <a:srgbClr val="FFFFFF"/>
                        </a:solidFill>
                        <a:latin typeface="Average"/>
                        <a:ea typeface="Average"/>
                        <a:cs typeface="Average"/>
                        <a:sym typeface="Average"/>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pt-BR">
                          <a:solidFill>
                            <a:srgbClr val="FFFFFF"/>
                          </a:solidFill>
                          <a:latin typeface="Average"/>
                          <a:ea typeface="Average"/>
                          <a:cs typeface="Average"/>
                          <a:sym typeface="Average"/>
                        </a:rPr>
                        <a:t>true</a:t>
                      </a:r>
                      <a:endParaRPr>
                        <a:solidFill>
                          <a:srgbClr val="FFFFFF"/>
                        </a:solidFill>
                        <a:latin typeface="Average"/>
                        <a:ea typeface="Average"/>
                        <a:cs typeface="Average"/>
                        <a:sym typeface="Average"/>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pt-BR">
                          <a:solidFill>
                            <a:schemeClr val="accent5"/>
                          </a:solidFill>
                          <a:latin typeface="Average"/>
                          <a:ea typeface="Average"/>
                          <a:cs typeface="Average"/>
                          <a:sym typeface="Average"/>
                        </a:rPr>
                        <a:t>false</a:t>
                      </a:r>
                      <a:endParaRPr>
                        <a:solidFill>
                          <a:srgbClr val="FFFFFF"/>
                        </a:solidFill>
                        <a:latin typeface="Average"/>
                        <a:ea typeface="Average"/>
                        <a:cs typeface="Average"/>
                        <a:sym typeface="Average"/>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a:solidFill>
                          <a:srgbClr val="FFFFFF"/>
                        </a:solidFill>
                        <a:latin typeface="Average"/>
                        <a:ea typeface="Average"/>
                        <a:cs typeface="Average"/>
                        <a:sym typeface="Average"/>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ctr" rtl="0">
                        <a:spcBef>
                          <a:spcPts val="0"/>
                        </a:spcBef>
                        <a:spcAft>
                          <a:spcPts val="0"/>
                        </a:spcAft>
                        <a:buNone/>
                      </a:pPr>
                      <a:r>
                        <a:rPr lang="pt-BR">
                          <a:solidFill>
                            <a:srgbClr val="FFFFFF"/>
                          </a:solidFill>
                          <a:latin typeface="Average"/>
                          <a:ea typeface="Average"/>
                          <a:cs typeface="Average"/>
                          <a:sym typeface="Average"/>
                        </a:rPr>
                        <a:t>Max()</a:t>
                      </a:r>
                      <a:endParaRPr>
                        <a:solidFill>
                          <a:srgbClr val="FFFFFF"/>
                        </a:solidFill>
                        <a:latin typeface="Average"/>
                        <a:ea typeface="Average"/>
                        <a:cs typeface="Average"/>
                        <a:sym typeface="Average"/>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pt-BR">
                          <a:solidFill>
                            <a:schemeClr val="accent5"/>
                          </a:solidFill>
                          <a:latin typeface="Average"/>
                          <a:ea typeface="Average"/>
                          <a:cs typeface="Average"/>
                          <a:sym typeface="Average"/>
                        </a:rPr>
                        <a:t>Min()</a:t>
                      </a:r>
                      <a:endParaRPr>
                        <a:solidFill>
                          <a:srgbClr val="FFFFFF"/>
                        </a:solidFill>
                        <a:latin typeface="Average"/>
                        <a:ea typeface="Average"/>
                        <a:cs typeface="Average"/>
                        <a:sym typeface="Average"/>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None/>
                      </a:pPr>
                      <a:r>
                        <a:rPr lang="pt-BR">
                          <a:solidFill>
                            <a:srgbClr val="FFFFFF"/>
                          </a:solidFill>
                          <a:latin typeface="Average"/>
                          <a:ea typeface="Average"/>
                          <a:cs typeface="Average"/>
                          <a:sym typeface="Average"/>
                        </a:rPr>
                        <a:t>while (a &gt; b) { }</a:t>
                      </a:r>
                      <a:endParaRPr>
                        <a:solidFill>
                          <a:srgbClr val="FFFFFF"/>
                        </a:solidFill>
                        <a:latin typeface="Average"/>
                        <a:ea typeface="Average"/>
                        <a:cs typeface="Average"/>
                        <a:sym typeface="Average"/>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pt-BR">
                          <a:solidFill>
                            <a:srgbClr val="FFFFFF"/>
                          </a:solidFill>
                          <a:latin typeface="Average"/>
                          <a:ea typeface="Average"/>
                          <a:cs typeface="Average"/>
                          <a:sym typeface="Average"/>
                        </a:rPr>
                        <a:t>while (</a:t>
                      </a:r>
                      <a:r>
                        <a:rPr lang="pt-BR">
                          <a:solidFill>
                            <a:schemeClr val="accent5"/>
                          </a:solidFill>
                          <a:latin typeface="Average"/>
                          <a:ea typeface="Average"/>
                          <a:cs typeface="Average"/>
                          <a:sym typeface="Average"/>
                        </a:rPr>
                        <a:t>false</a:t>
                      </a:r>
                      <a:r>
                        <a:rPr lang="pt-BR">
                          <a:solidFill>
                            <a:srgbClr val="FFFFFF"/>
                          </a:solidFill>
                          <a:latin typeface="Average"/>
                          <a:ea typeface="Average"/>
                          <a:cs typeface="Average"/>
                          <a:sym typeface="Average"/>
                        </a:rPr>
                        <a:t>) { }</a:t>
                      </a:r>
                      <a:endParaRPr>
                        <a:solidFill>
                          <a:srgbClr val="FFFFFF"/>
                        </a:solidFill>
                        <a:latin typeface="Average"/>
                        <a:ea typeface="Average"/>
                        <a:cs typeface="Average"/>
                        <a:sym typeface="Average"/>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a:solidFill>
                          <a:srgbClr val="FFFFFF"/>
                        </a:solidFill>
                        <a:latin typeface="Average"/>
                        <a:ea typeface="Average"/>
                        <a:cs typeface="Average"/>
                        <a:sym typeface="Average"/>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ctr" rtl="0">
                        <a:spcBef>
                          <a:spcPts val="0"/>
                        </a:spcBef>
                        <a:spcAft>
                          <a:spcPts val="0"/>
                        </a:spcAft>
                        <a:buNone/>
                      </a:pPr>
                      <a:r>
                        <a:rPr lang="pt-BR">
                          <a:solidFill>
                            <a:srgbClr val="FFFFFF"/>
                          </a:solidFill>
                          <a:latin typeface="Average"/>
                          <a:ea typeface="Average"/>
                          <a:cs typeface="Average"/>
                          <a:sym typeface="Average"/>
                        </a:rPr>
                        <a:t>Say() { Print(“Hi!”); }</a:t>
                      </a:r>
                      <a:endParaRPr>
                        <a:solidFill>
                          <a:srgbClr val="FFFFFF"/>
                        </a:solidFill>
                        <a:latin typeface="Average"/>
                        <a:ea typeface="Average"/>
                        <a:cs typeface="Average"/>
                        <a:sym typeface="Average"/>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pt-BR">
                          <a:solidFill>
                            <a:srgbClr val="FFFFFF"/>
                          </a:solidFill>
                          <a:latin typeface="Average"/>
                          <a:ea typeface="Average"/>
                          <a:cs typeface="Average"/>
                          <a:sym typeface="Average"/>
                        </a:rPr>
                        <a:t>Say()</a:t>
                      </a:r>
                      <a:r>
                        <a:rPr lang="pt-BR">
                          <a:solidFill>
                            <a:schemeClr val="accent5"/>
                          </a:solidFill>
                          <a:latin typeface="Average"/>
                          <a:ea typeface="Average"/>
                          <a:cs typeface="Average"/>
                          <a:sym typeface="Average"/>
                        </a:rPr>
                        <a:t> {}</a:t>
                      </a:r>
                      <a:endParaRPr>
                        <a:solidFill>
                          <a:srgbClr val="FFFFFF"/>
                        </a:solidFill>
                        <a:latin typeface="Average"/>
                        <a:ea typeface="Average"/>
                        <a:cs typeface="Average"/>
                        <a:sym typeface="Average"/>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5"/>
                  </a:ext>
                </a:extLst>
              </a:tr>
              <a:tr h="381000">
                <a:tc>
                  <a:txBody>
                    <a:bodyPr/>
                    <a:lstStyle/>
                    <a:p>
                      <a:pPr marL="0" lvl="0" indent="0" algn="ctr" rtl="0">
                        <a:spcBef>
                          <a:spcPts val="0"/>
                        </a:spcBef>
                        <a:spcAft>
                          <a:spcPts val="0"/>
                        </a:spcAft>
                        <a:buNone/>
                      </a:pPr>
                      <a:r>
                        <a:rPr lang="pt-BR">
                          <a:solidFill>
                            <a:srgbClr val="FFFFFF"/>
                          </a:solidFill>
                          <a:latin typeface="Average"/>
                          <a:ea typeface="Average"/>
                          <a:cs typeface="Average"/>
                          <a:sym typeface="Average"/>
                        </a:rPr>
                        <a:t>“John Doe”</a:t>
                      </a:r>
                      <a:endParaRPr>
                        <a:solidFill>
                          <a:srgbClr val="FFFFFF"/>
                        </a:solidFill>
                        <a:latin typeface="Average"/>
                        <a:ea typeface="Average"/>
                        <a:cs typeface="Average"/>
                        <a:sym typeface="Average"/>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pt-BR">
                          <a:solidFill>
                            <a:schemeClr val="accent5"/>
                          </a:solidFill>
                          <a:latin typeface="Average"/>
                          <a:ea typeface="Average"/>
                          <a:cs typeface="Average"/>
                          <a:sym typeface="Average"/>
                        </a:rPr>
                        <a:t>“”</a:t>
                      </a:r>
                      <a:endParaRPr>
                        <a:solidFill>
                          <a:srgbClr val="FFFFFF"/>
                        </a:solidFill>
                        <a:latin typeface="Average"/>
                        <a:ea typeface="Average"/>
                        <a:cs typeface="Average"/>
                        <a:sym typeface="Average"/>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a:solidFill>
                          <a:srgbClr val="FFFFFF"/>
                        </a:solidFill>
                        <a:latin typeface="Average"/>
                        <a:ea typeface="Average"/>
                        <a:cs typeface="Average"/>
                        <a:sym typeface="Average"/>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ctr" rtl="0">
                        <a:spcBef>
                          <a:spcPts val="0"/>
                        </a:spcBef>
                        <a:spcAft>
                          <a:spcPts val="0"/>
                        </a:spcAft>
                        <a:buNone/>
                      </a:pPr>
                      <a:r>
                        <a:rPr lang="pt-BR">
                          <a:solidFill>
                            <a:srgbClr val="FFFFFF"/>
                          </a:solidFill>
                          <a:latin typeface="Average"/>
                          <a:ea typeface="Average"/>
                          <a:cs typeface="Average"/>
                          <a:sym typeface="Average"/>
                        </a:rPr>
                        <a:t>“”</a:t>
                      </a:r>
                      <a:endParaRPr>
                        <a:solidFill>
                          <a:srgbClr val="FFFFFF"/>
                        </a:solidFill>
                        <a:latin typeface="Average"/>
                        <a:ea typeface="Average"/>
                        <a:cs typeface="Average"/>
                        <a:sym typeface="Average"/>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pt-BR">
                          <a:solidFill>
                            <a:schemeClr val="accent5"/>
                          </a:solidFill>
                          <a:latin typeface="Average"/>
                          <a:ea typeface="Average"/>
                          <a:cs typeface="Average"/>
                          <a:sym typeface="Average"/>
                        </a:rPr>
                        <a:t>“Stryker was here!”</a:t>
                      </a:r>
                      <a:endParaRPr>
                        <a:solidFill>
                          <a:schemeClr val="accent5"/>
                        </a:solidFill>
                        <a:latin typeface="Average"/>
                        <a:ea typeface="Average"/>
                        <a:cs typeface="Average"/>
                        <a:sym typeface="Average"/>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6"/>
                  </a:ext>
                </a:extLst>
              </a:tr>
              <a:tr h="381000">
                <a:tc>
                  <a:txBody>
                    <a:bodyPr/>
                    <a:lstStyle/>
                    <a:p>
                      <a:pPr marL="0" lvl="0" indent="0" algn="ctr" rtl="0">
                        <a:spcBef>
                          <a:spcPts val="0"/>
                        </a:spcBef>
                        <a:spcAft>
                          <a:spcPts val="0"/>
                        </a:spcAft>
                        <a:buNone/>
                      </a:pPr>
                      <a:r>
                        <a:rPr lang="pt-BR">
                          <a:solidFill>
                            <a:srgbClr val="FFFFFF"/>
                          </a:solidFill>
                          <a:latin typeface="Average"/>
                          <a:ea typeface="Average"/>
                          <a:cs typeface="Average"/>
                          <a:sym typeface="Average"/>
                        </a:rPr>
                        <a:t>a++</a:t>
                      </a:r>
                      <a:endParaRPr>
                        <a:solidFill>
                          <a:srgbClr val="FFFFFF"/>
                        </a:solidFill>
                        <a:latin typeface="Average"/>
                        <a:ea typeface="Average"/>
                        <a:cs typeface="Average"/>
                        <a:sym typeface="Average"/>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pt-BR">
                          <a:solidFill>
                            <a:srgbClr val="FFFFFF"/>
                          </a:solidFill>
                          <a:latin typeface="Average"/>
                          <a:ea typeface="Average"/>
                          <a:cs typeface="Average"/>
                          <a:sym typeface="Average"/>
                        </a:rPr>
                        <a:t>a</a:t>
                      </a:r>
                      <a:r>
                        <a:rPr lang="pt-BR">
                          <a:solidFill>
                            <a:schemeClr val="accent5"/>
                          </a:solidFill>
                          <a:latin typeface="Average"/>
                          <a:ea typeface="Average"/>
                          <a:cs typeface="Average"/>
                          <a:sym typeface="Average"/>
                        </a:rPr>
                        <a:t>--</a:t>
                      </a:r>
                      <a:endParaRPr>
                        <a:solidFill>
                          <a:schemeClr val="accent5"/>
                        </a:solidFill>
                        <a:latin typeface="Average"/>
                        <a:ea typeface="Average"/>
                        <a:cs typeface="Average"/>
                        <a:sym typeface="Average"/>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a:solidFill>
                          <a:srgbClr val="FFFFFF"/>
                        </a:solidFill>
                        <a:latin typeface="Average"/>
                        <a:ea typeface="Average"/>
                        <a:cs typeface="Average"/>
                        <a:sym typeface="Average"/>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ctr" rtl="0">
                        <a:spcBef>
                          <a:spcPts val="0"/>
                        </a:spcBef>
                        <a:spcAft>
                          <a:spcPts val="0"/>
                        </a:spcAft>
                        <a:buNone/>
                      </a:pPr>
                      <a:r>
                        <a:rPr lang="pt-BR">
                          <a:solidFill>
                            <a:srgbClr val="FFFFFF"/>
                          </a:solidFill>
                          <a:latin typeface="Average"/>
                          <a:ea typeface="Average"/>
                          <a:cs typeface="Average"/>
                          <a:sym typeface="Average"/>
                        </a:rPr>
                        <a:t>-a</a:t>
                      </a:r>
                      <a:endParaRPr>
                        <a:solidFill>
                          <a:srgbClr val="FFFFFF"/>
                        </a:solidFill>
                        <a:latin typeface="Average"/>
                        <a:ea typeface="Average"/>
                        <a:cs typeface="Average"/>
                        <a:sym typeface="Average"/>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pt-BR">
                          <a:solidFill>
                            <a:schemeClr val="accent5"/>
                          </a:solidFill>
                          <a:latin typeface="Average"/>
                          <a:ea typeface="Average"/>
                          <a:cs typeface="Average"/>
                          <a:sym typeface="Average"/>
                        </a:rPr>
                        <a:t>+</a:t>
                      </a:r>
                      <a:r>
                        <a:rPr lang="pt-BR">
                          <a:solidFill>
                            <a:srgbClr val="FFFFFF"/>
                          </a:solidFill>
                          <a:latin typeface="Average"/>
                          <a:ea typeface="Average"/>
                          <a:cs typeface="Average"/>
                          <a:sym typeface="Average"/>
                        </a:rPr>
                        <a:t>a</a:t>
                      </a:r>
                      <a:endParaRPr>
                        <a:solidFill>
                          <a:schemeClr val="accent5"/>
                        </a:solidFill>
                        <a:latin typeface="Average"/>
                        <a:ea typeface="Average"/>
                        <a:cs typeface="Average"/>
                        <a:sym typeface="Average"/>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7"/>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idx="4294967295"/>
          </p:nvPr>
        </p:nvSpPr>
        <p:spPr>
          <a:xfrm>
            <a:off x="1942050" y="2008800"/>
            <a:ext cx="5259900" cy="1125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sz="3500"/>
              <a:t>É possível ir </a:t>
            </a:r>
            <a:r>
              <a:rPr lang="pt-BR" sz="3500" b="1"/>
              <a:t>além dos 100%</a:t>
            </a:r>
            <a:endParaRPr sz="3500" b="1"/>
          </a:p>
          <a:p>
            <a:pPr marL="0" lvl="0" indent="0" algn="ctr" rtl="0">
              <a:spcBef>
                <a:spcPts val="0"/>
              </a:spcBef>
              <a:spcAft>
                <a:spcPts val="0"/>
              </a:spcAft>
              <a:buNone/>
            </a:pPr>
            <a:r>
              <a:rPr lang="pt-BR" sz="3500"/>
              <a:t>de cobertura de código?</a:t>
            </a:r>
            <a:endParaRPr sz="29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Testes de mutação</a:t>
            </a:r>
            <a:endParaRPr/>
          </a:p>
        </p:txBody>
      </p:sp>
      <p:pic>
        <p:nvPicPr>
          <p:cNvPr id="397" name="Google Shape;397;p42"/>
          <p:cNvPicPr preferRelativeResize="0"/>
          <p:nvPr/>
        </p:nvPicPr>
        <p:blipFill>
          <a:blip r:embed="rId3">
            <a:alphaModFix/>
          </a:blip>
          <a:stretch>
            <a:fillRect/>
          </a:stretch>
        </p:blipFill>
        <p:spPr>
          <a:xfrm>
            <a:off x="1741363" y="1017725"/>
            <a:ext cx="5661281" cy="38209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Rodando Stryker via terminal</a:t>
            </a:r>
            <a:endParaRPr/>
          </a:p>
        </p:txBody>
      </p:sp>
      <p:pic>
        <p:nvPicPr>
          <p:cNvPr id="403" name="Google Shape;403;p43"/>
          <p:cNvPicPr preferRelativeResize="0"/>
          <p:nvPr/>
        </p:nvPicPr>
        <p:blipFill>
          <a:blip r:embed="rId3">
            <a:alphaModFix/>
          </a:blip>
          <a:stretch>
            <a:fillRect/>
          </a:stretch>
        </p:blipFill>
        <p:spPr>
          <a:xfrm>
            <a:off x="152775" y="1121710"/>
            <a:ext cx="6073526" cy="2900075"/>
          </a:xfrm>
          <a:prstGeom prst="rect">
            <a:avLst/>
          </a:prstGeom>
          <a:noFill/>
          <a:ln w="9525" cap="flat" cmpd="sng">
            <a:solidFill>
              <a:schemeClr val="dk1"/>
            </a:solidFill>
            <a:prstDash val="solid"/>
            <a:round/>
            <a:headEnd type="none" w="sm" len="sm"/>
            <a:tailEnd type="none" w="sm" len="sm"/>
          </a:ln>
        </p:spPr>
      </p:pic>
      <p:pic>
        <p:nvPicPr>
          <p:cNvPr id="404" name="Google Shape;404;p43"/>
          <p:cNvPicPr preferRelativeResize="0"/>
          <p:nvPr/>
        </p:nvPicPr>
        <p:blipFill>
          <a:blip r:embed="rId4">
            <a:alphaModFix/>
          </a:blip>
          <a:stretch>
            <a:fillRect/>
          </a:stretch>
        </p:blipFill>
        <p:spPr>
          <a:xfrm>
            <a:off x="3552424" y="1765225"/>
            <a:ext cx="5591575" cy="2934875"/>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Casos de uso do </a:t>
            </a:r>
            <a:r>
              <a:rPr lang="pt-BR" b="1"/>
              <a:t>Mutation Score</a:t>
            </a:r>
            <a:endParaRPr b="1"/>
          </a:p>
        </p:txBody>
      </p:sp>
      <p:sp>
        <p:nvSpPr>
          <p:cNvPr id="410" name="Google Shape;410;p44"/>
          <p:cNvSpPr txBox="1">
            <a:spLocks noGrp="1"/>
          </p:cNvSpPr>
          <p:nvPr>
            <p:ph type="body" idx="1"/>
          </p:nvPr>
        </p:nvSpPr>
        <p:spPr>
          <a:xfrm>
            <a:off x="311700" y="1181050"/>
            <a:ext cx="8287500" cy="36570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rgbClr val="FFFFFF"/>
              </a:buClr>
              <a:buSzPts val="2400"/>
              <a:buChar char="●"/>
            </a:pPr>
            <a:r>
              <a:rPr lang="pt-BR" sz="2400">
                <a:solidFill>
                  <a:srgbClr val="FFFFFF"/>
                </a:solidFill>
              </a:rPr>
              <a:t>Rotinas críticas</a:t>
            </a:r>
            <a:endParaRPr sz="2400">
              <a:solidFill>
                <a:srgbClr val="FFFFFF"/>
              </a:solidFill>
            </a:endParaRPr>
          </a:p>
          <a:p>
            <a:pPr marL="457200" lvl="0" indent="-381000" algn="l" rtl="0">
              <a:spcBef>
                <a:spcPts val="0"/>
              </a:spcBef>
              <a:spcAft>
                <a:spcPts val="0"/>
              </a:spcAft>
              <a:buClr>
                <a:srgbClr val="FFFFFF"/>
              </a:buClr>
              <a:buSzPts val="2400"/>
              <a:buChar char="●"/>
            </a:pPr>
            <a:r>
              <a:rPr lang="pt-BR" sz="2400">
                <a:solidFill>
                  <a:schemeClr val="dk1"/>
                </a:solidFill>
              </a:rPr>
              <a:t>Projetos open-source</a:t>
            </a:r>
            <a:endParaRPr sz="2400">
              <a:solidFill>
                <a:schemeClr val="dk1"/>
              </a:solidFill>
            </a:endParaRPr>
          </a:p>
          <a:p>
            <a:pPr marL="457200" lvl="0" indent="-381000" algn="l" rtl="0">
              <a:spcBef>
                <a:spcPts val="0"/>
              </a:spcBef>
              <a:spcAft>
                <a:spcPts val="0"/>
              </a:spcAft>
              <a:buClr>
                <a:srgbClr val="FFFFFF"/>
              </a:buClr>
              <a:buSzPts val="2400"/>
              <a:buChar char="●"/>
            </a:pPr>
            <a:r>
              <a:rPr lang="pt-BR" sz="2400">
                <a:solidFill>
                  <a:schemeClr val="dk1"/>
                </a:solidFill>
              </a:rPr>
              <a:t>Identificação de código não testado</a:t>
            </a:r>
            <a:endParaRPr sz="2400">
              <a:solidFill>
                <a:schemeClr val="dk1"/>
              </a:solidFill>
            </a:endParaRPr>
          </a:p>
          <a:p>
            <a:pPr marL="457200" lvl="0" indent="-381000" algn="l" rtl="0">
              <a:spcBef>
                <a:spcPts val="0"/>
              </a:spcBef>
              <a:spcAft>
                <a:spcPts val="0"/>
              </a:spcAft>
              <a:buClr>
                <a:schemeClr val="dk1"/>
              </a:buClr>
              <a:buSzPts val="2400"/>
              <a:buChar char="●"/>
            </a:pPr>
            <a:r>
              <a:rPr lang="pt-BR" sz="2400" b="1">
                <a:solidFill>
                  <a:schemeClr val="dk1"/>
                </a:solidFill>
              </a:rPr>
              <a:t>Como contra-métrica para o Percentual de Cobertura de Código</a:t>
            </a:r>
            <a:endParaRPr sz="2400" b="1">
              <a:solidFill>
                <a:schemeClr val="dk1"/>
              </a:solidFill>
            </a:endParaRPr>
          </a:p>
          <a:p>
            <a:pPr marL="0" lvl="0" indent="0" algn="l" rtl="0">
              <a:spcBef>
                <a:spcPts val="1600"/>
              </a:spcBef>
              <a:spcAft>
                <a:spcPts val="0"/>
              </a:spcAft>
              <a:buNone/>
            </a:pPr>
            <a:endParaRPr sz="2400">
              <a:solidFill>
                <a:srgbClr val="FFFFFF"/>
              </a:solidFill>
            </a:endParaRPr>
          </a:p>
          <a:p>
            <a:pPr marL="0" lvl="0" indent="0" algn="l" rtl="0">
              <a:spcBef>
                <a:spcPts val="1600"/>
              </a:spcBef>
              <a:spcAft>
                <a:spcPts val="1600"/>
              </a:spcAft>
              <a:buNone/>
            </a:pPr>
            <a:endParaRPr sz="2400">
              <a:solidFill>
                <a:srgbClr val="FFFFFF"/>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b="1"/>
              <a:t>Qual o melhor cenário?</a:t>
            </a:r>
            <a:endParaRPr b="1"/>
          </a:p>
        </p:txBody>
      </p:sp>
      <p:sp>
        <p:nvSpPr>
          <p:cNvPr id="416" name="Google Shape;416;p45"/>
          <p:cNvSpPr txBox="1">
            <a:spLocks noGrp="1"/>
          </p:cNvSpPr>
          <p:nvPr>
            <p:ph type="body" idx="1"/>
          </p:nvPr>
        </p:nvSpPr>
        <p:spPr>
          <a:xfrm>
            <a:off x="1156425" y="1754550"/>
            <a:ext cx="2860200" cy="16344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pt-BR" sz="2400">
                <a:solidFill>
                  <a:srgbClr val="FFFFFF"/>
                </a:solidFill>
              </a:rPr>
              <a:t>Cenário A:</a:t>
            </a:r>
            <a:endParaRPr sz="2400">
              <a:solidFill>
                <a:srgbClr val="FFFFFF"/>
              </a:solidFill>
            </a:endParaRPr>
          </a:p>
          <a:p>
            <a:pPr marL="0" lvl="0" indent="0" algn="l" rtl="0">
              <a:spcBef>
                <a:spcPts val="1600"/>
              </a:spcBef>
              <a:spcAft>
                <a:spcPts val="0"/>
              </a:spcAft>
              <a:buNone/>
            </a:pPr>
            <a:r>
              <a:rPr lang="pt-BR" sz="2400">
                <a:solidFill>
                  <a:srgbClr val="FFFFFF"/>
                </a:solidFill>
              </a:rPr>
              <a:t>100% de cobertura</a:t>
            </a:r>
            <a:br>
              <a:rPr lang="pt-BR" sz="2400">
                <a:solidFill>
                  <a:srgbClr val="FFFFFF"/>
                </a:solidFill>
              </a:rPr>
            </a:br>
            <a:r>
              <a:rPr lang="pt-BR" sz="2400">
                <a:solidFill>
                  <a:srgbClr val="FFFFFF"/>
                </a:solidFill>
              </a:rPr>
              <a:t>50% </a:t>
            </a:r>
            <a:r>
              <a:rPr lang="pt-BR" sz="2400" i="1">
                <a:solidFill>
                  <a:srgbClr val="FFFFFF"/>
                </a:solidFill>
              </a:rPr>
              <a:t>mutation score</a:t>
            </a:r>
            <a:endParaRPr sz="2400" i="1">
              <a:solidFill>
                <a:srgbClr val="FFFFFF"/>
              </a:solidFill>
            </a:endParaRPr>
          </a:p>
          <a:p>
            <a:pPr marL="0" lvl="0" indent="0" algn="l" rtl="0">
              <a:spcBef>
                <a:spcPts val="1600"/>
              </a:spcBef>
              <a:spcAft>
                <a:spcPts val="1600"/>
              </a:spcAft>
              <a:buNone/>
            </a:pPr>
            <a:endParaRPr sz="1200">
              <a:solidFill>
                <a:srgbClr val="FFFFFF"/>
              </a:solidFill>
            </a:endParaRPr>
          </a:p>
        </p:txBody>
      </p:sp>
      <p:sp>
        <p:nvSpPr>
          <p:cNvPr id="417" name="Google Shape;417;p45"/>
          <p:cNvSpPr txBox="1">
            <a:spLocks noGrp="1"/>
          </p:cNvSpPr>
          <p:nvPr>
            <p:ph type="body" idx="1"/>
          </p:nvPr>
        </p:nvSpPr>
        <p:spPr>
          <a:xfrm>
            <a:off x="4610925" y="1754550"/>
            <a:ext cx="2860200" cy="16344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pt-BR" sz="2400">
                <a:solidFill>
                  <a:srgbClr val="FFFFFF"/>
                </a:solidFill>
              </a:rPr>
              <a:t>Cenário B:</a:t>
            </a:r>
            <a:endParaRPr sz="2400">
              <a:solidFill>
                <a:srgbClr val="FFFFFF"/>
              </a:solidFill>
            </a:endParaRPr>
          </a:p>
          <a:p>
            <a:pPr marL="0" lvl="0" indent="0" algn="l" rtl="0">
              <a:spcBef>
                <a:spcPts val="1600"/>
              </a:spcBef>
              <a:spcAft>
                <a:spcPts val="0"/>
              </a:spcAft>
              <a:buNone/>
            </a:pPr>
            <a:r>
              <a:rPr lang="pt-BR" sz="2400">
                <a:solidFill>
                  <a:srgbClr val="FFFFFF"/>
                </a:solidFill>
              </a:rPr>
              <a:t>80% de cobertura</a:t>
            </a:r>
            <a:br>
              <a:rPr lang="pt-BR" sz="2400">
                <a:solidFill>
                  <a:srgbClr val="FFFFFF"/>
                </a:solidFill>
              </a:rPr>
            </a:br>
            <a:r>
              <a:rPr lang="pt-BR" sz="2400">
                <a:solidFill>
                  <a:srgbClr val="FFFFFF"/>
                </a:solidFill>
              </a:rPr>
              <a:t>70% </a:t>
            </a:r>
            <a:r>
              <a:rPr lang="pt-BR" sz="2400" i="1">
                <a:solidFill>
                  <a:srgbClr val="FFFFFF"/>
                </a:solidFill>
              </a:rPr>
              <a:t>mutation score</a:t>
            </a:r>
            <a:endParaRPr sz="2400" i="1">
              <a:solidFill>
                <a:srgbClr val="FFFFFF"/>
              </a:solidFill>
            </a:endParaRPr>
          </a:p>
          <a:p>
            <a:pPr marL="0" lvl="0" indent="0" algn="l" rtl="0">
              <a:spcBef>
                <a:spcPts val="1600"/>
              </a:spcBef>
              <a:spcAft>
                <a:spcPts val="1600"/>
              </a:spcAft>
              <a:buNone/>
            </a:pPr>
            <a:endParaRPr sz="1200">
              <a:solidFill>
                <a:srgbClr val="FFFFFF"/>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Links</a:t>
            </a:r>
            <a:endParaRPr/>
          </a:p>
          <a:p>
            <a:pPr marL="0" lvl="0" indent="0" algn="l" rtl="0">
              <a:spcBef>
                <a:spcPts val="0"/>
              </a:spcBef>
              <a:spcAft>
                <a:spcPts val="0"/>
              </a:spcAft>
              <a:buNone/>
            </a:pPr>
            <a:endParaRPr/>
          </a:p>
        </p:txBody>
      </p:sp>
      <p:sp>
        <p:nvSpPr>
          <p:cNvPr id="423" name="Google Shape;423;p4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pt-BR">
                <a:solidFill>
                  <a:srgbClr val="FFFFFF"/>
                </a:solidFill>
              </a:rPr>
              <a:t>Projeto com Stryker configurado:</a:t>
            </a:r>
            <a:endParaRPr>
              <a:solidFill>
                <a:srgbClr val="FFFFFF"/>
              </a:solidFill>
            </a:endParaRPr>
          </a:p>
          <a:p>
            <a:pPr marL="0" lvl="0" indent="0" algn="l" rtl="0">
              <a:lnSpc>
                <a:spcPct val="115000"/>
              </a:lnSpc>
              <a:spcBef>
                <a:spcPts val="0"/>
              </a:spcBef>
              <a:spcAft>
                <a:spcPts val="0"/>
              </a:spcAft>
              <a:buNone/>
            </a:pPr>
            <a:r>
              <a:rPr lang="pt-BR" u="sng">
                <a:solidFill>
                  <a:schemeClr val="hlink"/>
                </a:solidFill>
                <a:hlinkClick r:id="rId3"/>
              </a:rPr>
              <a:t>https://github.com/DyegoMaas/ForeverFactory</a:t>
            </a:r>
            <a:endParaRPr u="sng">
              <a:solidFill>
                <a:schemeClr val="hlink"/>
              </a:solidFill>
            </a:endParaRPr>
          </a:p>
          <a:p>
            <a:pPr marL="0" lvl="0" indent="0" algn="l" rtl="0">
              <a:spcBef>
                <a:spcPts val="0"/>
              </a:spcBef>
              <a:spcAft>
                <a:spcPts val="0"/>
              </a:spcAft>
              <a:buNone/>
            </a:pPr>
            <a:br>
              <a:rPr lang="pt-BR">
                <a:solidFill>
                  <a:srgbClr val="FFFFFF"/>
                </a:solidFill>
              </a:rPr>
            </a:br>
            <a:r>
              <a:rPr lang="pt-BR">
                <a:solidFill>
                  <a:srgbClr val="FFFFFF"/>
                </a:solidFill>
              </a:rPr>
              <a:t>Arquivo de configuração do Stryker:</a:t>
            </a:r>
            <a:br>
              <a:rPr lang="pt-BR">
                <a:solidFill>
                  <a:srgbClr val="FFFFFF"/>
                </a:solidFill>
              </a:rPr>
            </a:br>
            <a:r>
              <a:rPr lang="pt-BR" u="sng">
                <a:solidFill>
                  <a:schemeClr val="hlink"/>
                </a:solidFill>
                <a:hlinkClick r:id="rId4"/>
              </a:rPr>
              <a:t>https://github.com/DyegoMaas/ForeverFactory/blob/main/stryker-config.json</a:t>
            </a:r>
            <a:r>
              <a:rPr lang="pt-BR">
                <a:solidFill>
                  <a:srgbClr val="FFFFFF"/>
                </a:solidFill>
              </a:rPr>
              <a:t> </a:t>
            </a:r>
            <a:endParaRPr>
              <a:solidFill>
                <a:srgbClr val="FFFFFF"/>
              </a:solidFill>
            </a:endParaRPr>
          </a:p>
          <a:p>
            <a:pPr marL="0" lvl="0" indent="0" algn="l" rtl="0">
              <a:spcBef>
                <a:spcPts val="1600"/>
              </a:spcBef>
              <a:spcAft>
                <a:spcPts val="0"/>
              </a:spcAft>
              <a:buNone/>
            </a:pPr>
            <a:r>
              <a:rPr lang="pt-BR">
                <a:solidFill>
                  <a:srgbClr val="FFFFFF"/>
                </a:solidFill>
              </a:rPr>
              <a:t>Pipeline com Stryker:</a:t>
            </a:r>
            <a:br>
              <a:rPr lang="pt-BR">
                <a:solidFill>
                  <a:srgbClr val="FFFFFF"/>
                </a:solidFill>
              </a:rPr>
            </a:br>
            <a:r>
              <a:rPr lang="pt-BR" u="sng">
                <a:solidFill>
                  <a:schemeClr val="hlink"/>
                </a:solidFill>
                <a:hlinkClick r:id="rId5"/>
              </a:rPr>
              <a:t>https://github.com/DyegoMaas/ForeverFactory/blob/main/.github/workflows/ci.yaml</a:t>
            </a:r>
            <a:r>
              <a:rPr lang="pt-BR">
                <a:solidFill>
                  <a:srgbClr val="FFFFFF"/>
                </a:solidFill>
              </a:rPr>
              <a:t> </a:t>
            </a:r>
            <a:endParaRPr>
              <a:solidFill>
                <a:srgbClr val="FFFFFF"/>
              </a:solidFill>
            </a:endParaRPr>
          </a:p>
          <a:p>
            <a:pPr marL="0" lvl="0" indent="0" algn="l" rtl="0">
              <a:spcBef>
                <a:spcPts val="1600"/>
              </a:spcBef>
              <a:spcAft>
                <a:spcPts val="0"/>
              </a:spcAft>
              <a:buNone/>
            </a:pPr>
            <a:r>
              <a:rPr lang="pt-BR">
                <a:solidFill>
                  <a:srgbClr val="FFFFFF"/>
                </a:solidFill>
              </a:rPr>
              <a:t>Resultados Stryker:</a:t>
            </a:r>
            <a:br>
              <a:rPr lang="pt-BR">
                <a:solidFill>
                  <a:srgbClr val="FFFFFF"/>
                </a:solidFill>
              </a:rPr>
            </a:br>
            <a:r>
              <a:rPr lang="pt-BR" u="sng">
                <a:solidFill>
                  <a:schemeClr val="hlink"/>
                </a:solidFill>
                <a:hlinkClick r:id="rId6"/>
              </a:rPr>
              <a:t>https://github.com/DyegoMaas/ForeverFactory/actions/runs/2378720789</a:t>
            </a:r>
            <a:r>
              <a:rPr lang="pt-BR">
                <a:solidFill>
                  <a:srgbClr val="FFFFFF"/>
                </a:solidFill>
              </a:rPr>
              <a:t> </a:t>
            </a:r>
            <a:endParaRPr>
              <a:solidFill>
                <a:srgbClr val="FFFFFF"/>
              </a:solidFill>
            </a:endParaRPr>
          </a:p>
          <a:p>
            <a:pPr marL="0" lvl="0" indent="0" algn="ctr" rtl="0">
              <a:spcBef>
                <a:spcPts val="1600"/>
              </a:spcBef>
              <a:spcAft>
                <a:spcPts val="1600"/>
              </a:spcAft>
              <a:buNone/>
            </a:pPr>
            <a:br>
              <a:rPr lang="pt-BR">
                <a:solidFill>
                  <a:schemeClr val="dk1"/>
                </a:solidFill>
              </a:rPr>
            </a:br>
            <a:br>
              <a:rPr lang="pt-BR">
                <a:solidFill>
                  <a:schemeClr val="dk1"/>
                </a:solidFill>
              </a:rPr>
            </a:br>
            <a:br>
              <a:rPr lang="pt-BR">
                <a:solidFill>
                  <a:schemeClr val="dk1"/>
                </a:solidFill>
              </a:rPr>
            </a:br>
            <a:br>
              <a:rPr lang="pt-BR">
                <a:solidFill>
                  <a:schemeClr val="dk1"/>
                </a:solidFill>
              </a:rPr>
            </a:br>
            <a:endParaRPr>
              <a:solidFill>
                <a:schemeClr val="dk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Obrigado!</a:t>
            </a:r>
            <a:endParaRPr/>
          </a:p>
          <a:p>
            <a:pPr marL="0" lvl="0" indent="0" algn="l" rtl="0">
              <a:spcBef>
                <a:spcPts val="0"/>
              </a:spcBef>
              <a:spcAft>
                <a:spcPts val="0"/>
              </a:spcAft>
              <a:buNone/>
            </a:pPr>
            <a:endParaRPr/>
          </a:p>
        </p:txBody>
      </p:sp>
      <p:sp>
        <p:nvSpPr>
          <p:cNvPr id="429" name="Google Shape;429;p4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a:solidFill>
                  <a:srgbClr val="FFFFFF"/>
                </a:solidFill>
              </a:rPr>
              <a:t>Dyego Alekssander Maas</a:t>
            </a:r>
            <a:br>
              <a:rPr lang="pt-BR">
                <a:solidFill>
                  <a:srgbClr val="FFFFFF"/>
                </a:solidFill>
              </a:rPr>
            </a:br>
            <a:r>
              <a:rPr lang="pt-BR" u="sng">
                <a:solidFill>
                  <a:schemeClr val="hlink"/>
                </a:solidFill>
                <a:hlinkClick r:id="rId3"/>
              </a:rPr>
              <a:t>github.com/dyegomaas</a:t>
            </a:r>
            <a:r>
              <a:rPr lang="pt-BR">
                <a:solidFill>
                  <a:schemeClr val="dk1"/>
                </a:solidFill>
              </a:rPr>
              <a:t> </a:t>
            </a:r>
            <a:br>
              <a:rPr lang="pt-BR">
                <a:solidFill>
                  <a:schemeClr val="dk1"/>
                </a:solidFill>
              </a:rPr>
            </a:br>
            <a:r>
              <a:rPr lang="pt-BR" u="sng">
                <a:solidFill>
                  <a:schemeClr val="hlink"/>
                </a:solidFill>
                <a:hlinkClick r:id="rId4"/>
              </a:rPr>
              <a:t>linkedin.com/in/dyego-maas/</a:t>
            </a:r>
            <a:r>
              <a:rPr lang="pt-BR">
                <a:solidFill>
                  <a:schemeClr val="dk1"/>
                </a:solidFill>
              </a:rPr>
              <a:t> </a:t>
            </a:r>
            <a:endParaRPr>
              <a:solidFill>
                <a:schemeClr val="dk1"/>
              </a:solidFill>
            </a:endParaRPr>
          </a:p>
          <a:p>
            <a:pPr marL="0" lvl="0" indent="0" algn="ctr" rtl="0">
              <a:spcBef>
                <a:spcPts val="1600"/>
              </a:spcBef>
              <a:spcAft>
                <a:spcPts val="1600"/>
              </a:spcAft>
              <a:buNone/>
            </a:pPr>
            <a:br>
              <a:rPr lang="pt-BR">
                <a:solidFill>
                  <a:schemeClr val="dk1"/>
                </a:solidFill>
              </a:rPr>
            </a:br>
            <a:br>
              <a:rPr lang="pt-BR">
                <a:solidFill>
                  <a:schemeClr val="dk1"/>
                </a:solidFill>
              </a:rPr>
            </a:br>
            <a:br>
              <a:rPr lang="pt-BR">
                <a:solidFill>
                  <a:schemeClr val="dk1"/>
                </a:solidFill>
              </a:rPr>
            </a:br>
            <a:br>
              <a:rPr lang="pt-BR">
                <a:solidFill>
                  <a:schemeClr val="dk1"/>
                </a:solidFill>
              </a:rPr>
            </a:br>
            <a:endParaRPr>
              <a:solidFill>
                <a:schemeClr val="dk1"/>
              </a:solidFill>
            </a:endParaRPr>
          </a:p>
        </p:txBody>
      </p:sp>
      <p:pic>
        <p:nvPicPr>
          <p:cNvPr id="430" name="Google Shape;430;p47"/>
          <p:cNvPicPr preferRelativeResize="0"/>
          <p:nvPr/>
        </p:nvPicPr>
        <p:blipFill>
          <a:blip r:embed="rId5">
            <a:alphaModFix/>
          </a:blip>
          <a:stretch>
            <a:fillRect/>
          </a:stretch>
        </p:blipFill>
        <p:spPr>
          <a:xfrm>
            <a:off x="3730408" y="2404421"/>
            <a:ext cx="1823375" cy="1861225"/>
          </a:xfrm>
          <a:prstGeom prst="rect">
            <a:avLst/>
          </a:prstGeom>
          <a:noFill/>
          <a:ln>
            <a:noFill/>
          </a:ln>
        </p:spPr>
      </p:pic>
      <p:sp>
        <p:nvSpPr>
          <p:cNvPr id="431" name="Google Shape;431;p47"/>
          <p:cNvSpPr txBox="1"/>
          <p:nvPr/>
        </p:nvSpPr>
        <p:spPr>
          <a:xfrm>
            <a:off x="3183488" y="4265638"/>
            <a:ext cx="29172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pt-BR" sz="1800" u="sng">
                <a:solidFill>
                  <a:schemeClr val="hlink"/>
                </a:solidFill>
                <a:latin typeface="Average"/>
                <a:ea typeface="Average"/>
                <a:cs typeface="Average"/>
                <a:sym typeface="Average"/>
                <a:hlinkClick r:id="rId6"/>
              </a:rPr>
              <a:t>Repositório com exemplo</a:t>
            </a:r>
            <a:endParaRPr sz="1800">
              <a:solidFill>
                <a:srgbClr val="FFFFFF"/>
              </a:solidFill>
              <a:latin typeface="Average"/>
              <a:ea typeface="Average"/>
              <a:cs typeface="Average"/>
              <a:sym typeface="Average"/>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Referências</a:t>
            </a:r>
            <a:endParaRPr/>
          </a:p>
        </p:txBody>
      </p:sp>
      <p:sp>
        <p:nvSpPr>
          <p:cNvPr id="437" name="Google Shape;437;p4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solidFill>
                  <a:srgbClr val="FFFFFF"/>
                </a:solidFill>
              </a:rPr>
              <a:t>An Analysis and Survey of the Development of Mutation Testing - Yue Jia e Mark Harman - </a:t>
            </a:r>
            <a:r>
              <a:rPr lang="pt-BR" u="sng">
                <a:solidFill>
                  <a:schemeClr val="hlink"/>
                </a:solidFill>
                <a:hlinkClick r:id="rId3"/>
              </a:rPr>
              <a:t>https://ieeexplore.ieee.org/document/5487526</a:t>
            </a:r>
            <a:endParaRPr>
              <a:solidFill>
                <a:srgbClr val="FFFFFF"/>
              </a:solidFill>
            </a:endParaRPr>
          </a:p>
          <a:p>
            <a:pPr marL="0" lvl="0" indent="0" algn="l" rtl="0">
              <a:spcBef>
                <a:spcPts val="1600"/>
              </a:spcBef>
              <a:spcAft>
                <a:spcPts val="0"/>
              </a:spcAft>
              <a:buNone/>
            </a:pPr>
            <a:r>
              <a:rPr lang="pt-BR">
                <a:solidFill>
                  <a:srgbClr val="FFFFFF"/>
                </a:solidFill>
              </a:rPr>
              <a:t>Testes de mutação com Stryker.NET - Dyego Maas - </a:t>
            </a:r>
            <a:r>
              <a:rPr lang="pt-BR" u="sng">
                <a:solidFill>
                  <a:schemeClr val="hlink"/>
                </a:solidFill>
                <a:hlinkClick r:id="rId4"/>
              </a:rPr>
              <a:t>https://blog.dyegomaas.com.br/posts/testes-mutacao-stryker-net/</a:t>
            </a:r>
            <a:r>
              <a:rPr lang="pt-BR">
                <a:solidFill>
                  <a:srgbClr val="FFFFFF"/>
                </a:solidFill>
              </a:rPr>
              <a:t> </a:t>
            </a:r>
            <a:endParaRPr>
              <a:solidFill>
                <a:srgbClr val="FFFFFF"/>
              </a:solidFill>
            </a:endParaRPr>
          </a:p>
          <a:p>
            <a:pPr marL="0" lvl="0" indent="0" algn="l" rtl="0">
              <a:spcBef>
                <a:spcPts val="1600"/>
              </a:spcBef>
              <a:spcAft>
                <a:spcPts val="0"/>
              </a:spcAft>
              <a:buNone/>
            </a:pPr>
            <a:r>
              <a:rPr lang="pt-BR">
                <a:solidFill>
                  <a:srgbClr val="FFFFFF"/>
                </a:solidFill>
              </a:rPr>
              <a:t>Stryker Mutator - </a:t>
            </a:r>
            <a:r>
              <a:rPr lang="pt-BR" u="sng">
                <a:solidFill>
                  <a:schemeClr val="hlink"/>
                </a:solidFill>
                <a:hlinkClick r:id="rId5"/>
              </a:rPr>
              <a:t>https://stryker-mutator.io</a:t>
            </a:r>
            <a:r>
              <a:rPr lang="pt-BR">
                <a:solidFill>
                  <a:srgbClr val="FFFFFF"/>
                </a:solidFill>
              </a:rPr>
              <a:t> </a:t>
            </a:r>
            <a:endParaRPr>
              <a:solidFill>
                <a:srgbClr val="FFFFFF"/>
              </a:solidFill>
            </a:endParaRPr>
          </a:p>
          <a:p>
            <a:pPr marL="0" lvl="0" indent="0" algn="l" rtl="0">
              <a:spcBef>
                <a:spcPts val="1600"/>
              </a:spcBef>
              <a:spcAft>
                <a:spcPts val="1600"/>
              </a:spcAft>
              <a:buNone/>
            </a:pPr>
            <a:r>
              <a:rPr lang="pt-BR">
                <a:solidFill>
                  <a:srgbClr val="FFFFFF"/>
                </a:solidFill>
              </a:rPr>
              <a:t>Wikipedia - Testes de Mutação - </a:t>
            </a:r>
            <a:r>
              <a:rPr lang="pt-BR" u="sng">
                <a:solidFill>
                  <a:schemeClr val="hlink"/>
                </a:solidFill>
                <a:hlinkClick r:id="rId6"/>
              </a:rPr>
              <a:t>https://www.wikiwand.com/pt/Teste_de_mutação</a:t>
            </a:r>
            <a:r>
              <a:rPr lang="pt-BR">
                <a:solidFill>
                  <a:srgbClr val="FFFFFF"/>
                </a:solidFill>
              </a:rPr>
              <a:t> </a:t>
            </a:r>
            <a:endParaRPr>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body" idx="1"/>
          </p:nvPr>
        </p:nvSpPr>
        <p:spPr>
          <a:xfrm>
            <a:off x="1741800" y="1609650"/>
            <a:ext cx="5660400" cy="192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sz="2400">
                <a:solidFill>
                  <a:srgbClr val="FFFFFF"/>
                </a:solidFill>
              </a:rPr>
              <a:t>A cobertura de código mede o </a:t>
            </a:r>
            <a:r>
              <a:rPr lang="pt-BR" sz="2400" b="1">
                <a:solidFill>
                  <a:srgbClr val="FFFFFF"/>
                </a:solidFill>
              </a:rPr>
              <a:t>percentual de código fonte</a:t>
            </a:r>
            <a:r>
              <a:rPr lang="pt-BR" sz="2400">
                <a:solidFill>
                  <a:srgbClr val="FFFFFF"/>
                </a:solidFill>
              </a:rPr>
              <a:t> que é executado quando uma suíte de testes roda.</a:t>
            </a:r>
            <a:endParaRPr>
              <a:solidFill>
                <a:srgbClr val="FFFFFF"/>
              </a:solidFill>
            </a:endParaRPr>
          </a:p>
          <a:p>
            <a:pPr marL="0" lvl="0" indent="0" algn="ctr" rtl="0">
              <a:spcBef>
                <a:spcPts val="1600"/>
              </a:spcBef>
              <a:spcAft>
                <a:spcPts val="1600"/>
              </a:spcAft>
              <a:buNone/>
            </a:pPr>
            <a:endParaRPr>
              <a:solidFill>
                <a:srgbClr val="FFFFFF"/>
              </a:solidFill>
            </a:endParaRPr>
          </a:p>
        </p:txBody>
      </p:sp>
      <p:sp>
        <p:nvSpPr>
          <p:cNvPr id="103" name="Google Shape;10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Cobertura de código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Cobertura de código em ação</a:t>
            </a:r>
            <a:endParaRPr/>
          </a:p>
        </p:txBody>
      </p:sp>
      <p:sp>
        <p:nvSpPr>
          <p:cNvPr id="109" name="Google Shape;109;p17"/>
          <p:cNvSpPr txBox="1">
            <a:spLocks noGrp="1"/>
          </p:cNvSpPr>
          <p:nvPr>
            <p:ph type="body" idx="1"/>
          </p:nvPr>
        </p:nvSpPr>
        <p:spPr>
          <a:xfrm>
            <a:off x="311700" y="118105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grpSp>
        <p:nvGrpSpPr>
          <p:cNvPr id="110" name="Google Shape;110;p17"/>
          <p:cNvGrpSpPr/>
          <p:nvPr/>
        </p:nvGrpSpPr>
        <p:grpSpPr>
          <a:xfrm>
            <a:off x="3062677" y="1295375"/>
            <a:ext cx="3229254" cy="1936126"/>
            <a:chOff x="3437864" y="1656479"/>
            <a:chExt cx="3724200" cy="1394100"/>
          </a:xfrm>
        </p:grpSpPr>
        <p:sp>
          <p:nvSpPr>
            <p:cNvPr id="111" name="Google Shape;111;p17"/>
            <p:cNvSpPr txBox="1"/>
            <p:nvPr/>
          </p:nvSpPr>
          <p:spPr>
            <a:xfrm>
              <a:off x="3437864" y="1656479"/>
              <a:ext cx="3724200" cy="139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t-BR" sz="1800">
                  <a:solidFill>
                    <a:schemeClr val="dk1"/>
                  </a:solidFill>
                  <a:latin typeface="Average"/>
                  <a:ea typeface="Average"/>
                  <a:cs typeface="Average"/>
                  <a:sym typeface="Average"/>
                </a:rPr>
                <a:t>int calcular_indice(valor)</a:t>
              </a:r>
              <a:endParaRPr sz="1800">
                <a:solidFill>
                  <a:schemeClr val="dk1"/>
                </a:solidFill>
                <a:latin typeface="Average"/>
                <a:ea typeface="Average"/>
                <a:cs typeface="Average"/>
                <a:sym typeface="Average"/>
              </a:endParaRPr>
            </a:p>
            <a:p>
              <a:pPr marL="0" lvl="0" indent="457200" algn="l" rtl="0">
                <a:spcBef>
                  <a:spcPts val="0"/>
                </a:spcBef>
                <a:spcAft>
                  <a:spcPts val="0"/>
                </a:spcAft>
                <a:buNone/>
              </a:pPr>
              <a:r>
                <a:rPr lang="pt-BR" sz="1800">
                  <a:solidFill>
                    <a:schemeClr val="dk1"/>
                  </a:solidFill>
                  <a:latin typeface="Average"/>
                  <a:ea typeface="Average"/>
                  <a:cs typeface="Average"/>
                  <a:sym typeface="Average"/>
                </a:rPr>
                <a:t>if valor &gt; 1 and valor &lt; 500</a:t>
              </a:r>
              <a:endParaRPr sz="1800">
                <a:solidFill>
                  <a:schemeClr val="dk1"/>
                </a:solidFill>
                <a:latin typeface="Average"/>
                <a:ea typeface="Average"/>
                <a:cs typeface="Average"/>
                <a:sym typeface="Average"/>
              </a:endParaRPr>
            </a:p>
            <a:p>
              <a:pPr marL="457200" lvl="0" indent="457200" algn="l" rtl="0">
                <a:spcBef>
                  <a:spcPts val="0"/>
                </a:spcBef>
                <a:spcAft>
                  <a:spcPts val="0"/>
                </a:spcAft>
                <a:buNone/>
              </a:pPr>
              <a:r>
                <a:rPr lang="pt-BR" sz="1800">
                  <a:solidFill>
                    <a:schemeClr val="dk1"/>
                  </a:solidFill>
                  <a:latin typeface="Average"/>
                  <a:ea typeface="Average"/>
                  <a:cs typeface="Average"/>
                  <a:sym typeface="Average"/>
                </a:rPr>
                <a:t>return valor</a:t>
              </a:r>
              <a:endParaRPr sz="1800">
                <a:solidFill>
                  <a:schemeClr val="dk1"/>
                </a:solidFill>
                <a:latin typeface="Average"/>
                <a:ea typeface="Average"/>
                <a:cs typeface="Average"/>
                <a:sym typeface="Average"/>
              </a:endParaRPr>
            </a:p>
            <a:p>
              <a:pPr marL="0" lvl="0" indent="457200" algn="l" rtl="0">
                <a:spcBef>
                  <a:spcPts val="0"/>
                </a:spcBef>
                <a:spcAft>
                  <a:spcPts val="0"/>
                </a:spcAft>
                <a:buNone/>
              </a:pPr>
              <a:r>
                <a:rPr lang="pt-BR" sz="1800">
                  <a:solidFill>
                    <a:schemeClr val="dk1"/>
                  </a:solidFill>
                  <a:latin typeface="Average"/>
                  <a:ea typeface="Average"/>
                  <a:cs typeface="Average"/>
                  <a:sym typeface="Average"/>
                </a:rPr>
                <a:t>else</a:t>
              </a:r>
              <a:endParaRPr sz="1800">
                <a:solidFill>
                  <a:schemeClr val="dk1"/>
                </a:solidFill>
                <a:latin typeface="Average"/>
                <a:ea typeface="Average"/>
                <a:cs typeface="Average"/>
                <a:sym typeface="Average"/>
              </a:endParaRPr>
            </a:p>
            <a:p>
              <a:pPr marL="457200" lvl="0" indent="457200" algn="l" rtl="0">
                <a:spcBef>
                  <a:spcPts val="0"/>
                </a:spcBef>
                <a:spcAft>
                  <a:spcPts val="0"/>
                </a:spcAft>
                <a:buNone/>
              </a:pPr>
              <a:r>
                <a:rPr lang="pt-BR" sz="1800">
                  <a:solidFill>
                    <a:schemeClr val="dk1"/>
                  </a:solidFill>
                  <a:latin typeface="Average"/>
                  <a:ea typeface="Average"/>
                  <a:cs typeface="Average"/>
                  <a:sym typeface="Average"/>
                </a:rPr>
                <a:t>return 999</a:t>
              </a:r>
              <a:endParaRPr sz="1800">
                <a:solidFill>
                  <a:schemeClr val="dk1"/>
                </a:solidFill>
                <a:latin typeface="Average"/>
                <a:ea typeface="Average"/>
                <a:cs typeface="Average"/>
                <a:sym typeface="Average"/>
              </a:endParaRPr>
            </a:p>
            <a:p>
              <a:pPr marL="0" lvl="0" indent="457200" algn="l" rtl="0">
                <a:spcBef>
                  <a:spcPts val="0"/>
                </a:spcBef>
                <a:spcAft>
                  <a:spcPts val="0"/>
                </a:spcAft>
                <a:buNone/>
              </a:pPr>
              <a:endParaRPr sz="1800">
                <a:solidFill>
                  <a:schemeClr val="dk1"/>
                </a:solidFill>
                <a:latin typeface="Average"/>
                <a:ea typeface="Average"/>
                <a:cs typeface="Average"/>
                <a:sym typeface="Average"/>
              </a:endParaRPr>
            </a:p>
          </p:txBody>
        </p:sp>
        <p:sp>
          <p:nvSpPr>
            <p:cNvPr id="112" name="Google Shape;112;p17"/>
            <p:cNvSpPr/>
            <p:nvPr/>
          </p:nvSpPr>
          <p:spPr>
            <a:xfrm>
              <a:off x="3437864" y="1948676"/>
              <a:ext cx="71400" cy="373500"/>
            </a:xfrm>
            <a:prstGeom prst="rect">
              <a:avLst/>
            </a:prstGeom>
            <a:solidFill>
              <a:srgbClr val="6AA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7"/>
            <p:cNvSpPr/>
            <p:nvPr/>
          </p:nvSpPr>
          <p:spPr>
            <a:xfrm>
              <a:off x="3437867" y="2339510"/>
              <a:ext cx="71400" cy="412500"/>
            </a:xfrm>
            <a:prstGeom prst="rect">
              <a:avLst/>
            </a:prstGeom>
            <a:solidFill>
              <a:srgbClr val="CC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114;p17"/>
          <p:cNvSpPr txBox="1"/>
          <p:nvPr/>
        </p:nvSpPr>
        <p:spPr>
          <a:xfrm>
            <a:off x="762000" y="2924175"/>
            <a:ext cx="7410300" cy="90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t-BR" sz="1800">
                <a:solidFill>
                  <a:schemeClr val="dk1"/>
                </a:solidFill>
                <a:latin typeface="Average"/>
                <a:ea typeface="Average"/>
                <a:cs typeface="Average"/>
                <a:sym typeface="Average"/>
              </a:rPr>
              <a:t>Suíte de teste:</a:t>
            </a:r>
            <a:endParaRPr sz="1800">
              <a:solidFill>
                <a:schemeClr val="dk1"/>
              </a:solidFill>
              <a:latin typeface="Average"/>
              <a:ea typeface="Average"/>
              <a:cs typeface="Average"/>
              <a:sym typeface="Average"/>
            </a:endParaRPr>
          </a:p>
          <a:p>
            <a:pPr marL="457200" lvl="0" indent="-342900" algn="l" rtl="0">
              <a:spcBef>
                <a:spcPts val="0"/>
              </a:spcBef>
              <a:spcAft>
                <a:spcPts val="0"/>
              </a:spcAft>
              <a:buClr>
                <a:schemeClr val="dk1"/>
              </a:buClr>
              <a:buSzPts val="1800"/>
              <a:buFont typeface="Average"/>
              <a:buChar char="●"/>
            </a:pPr>
            <a:r>
              <a:rPr lang="pt-BR" sz="1800">
                <a:solidFill>
                  <a:schemeClr val="dk1"/>
                </a:solidFill>
                <a:latin typeface="Average"/>
                <a:ea typeface="Average"/>
                <a:cs typeface="Average"/>
                <a:sym typeface="Average"/>
              </a:rPr>
              <a:t>assert calcular_indice(2) == 2</a:t>
            </a:r>
            <a:endParaRPr sz="1800">
              <a:solidFill>
                <a:schemeClr val="dk1"/>
              </a:solidFill>
              <a:latin typeface="Average"/>
              <a:ea typeface="Average"/>
              <a:cs typeface="Average"/>
              <a:sym typeface="Average"/>
            </a:endParaRPr>
          </a:p>
        </p:txBody>
      </p:sp>
      <p:sp>
        <p:nvSpPr>
          <p:cNvPr id="115" name="Google Shape;115;p17"/>
          <p:cNvSpPr txBox="1"/>
          <p:nvPr/>
        </p:nvSpPr>
        <p:spPr>
          <a:xfrm>
            <a:off x="762000" y="4038675"/>
            <a:ext cx="4867200" cy="117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t-BR" sz="4800" b="1">
                <a:solidFill>
                  <a:srgbClr val="E06666"/>
                </a:solidFill>
                <a:latin typeface="Average"/>
                <a:ea typeface="Average"/>
                <a:cs typeface="Average"/>
                <a:sym typeface="Average"/>
              </a:rPr>
              <a:t>50% de cobertura</a:t>
            </a:r>
            <a:endParaRPr sz="4800" b="1">
              <a:solidFill>
                <a:srgbClr val="E06666"/>
              </a:solidFill>
              <a:latin typeface="Average"/>
              <a:ea typeface="Average"/>
              <a:cs typeface="Average"/>
              <a:sym typeface="Averag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Cobertura de código em ação</a:t>
            </a:r>
            <a:endParaRPr/>
          </a:p>
          <a:p>
            <a:pPr marL="0" lvl="0" indent="0" algn="l" rtl="0">
              <a:spcBef>
                <a:spcPts val="0"/>
              </a:spcBef>
              <a:spcAft>
                <a:spcPts val="0"/>
              </a:spcAft>
              <a:buNone/>
            </a:pPr>
            <a:endParaRPr/>
          </a:p>
        </p:txBody>
      </p:sp>
      <p:sp>
        <p:nvSpPr>
          <p:cNvPr id="121" name="Google Shape;121;p18"/>
          <p:cNvSpPr txBox="1">
            <a:spLocks noGrp="1"/>
          </p:cNvSpPr>
          <p:nvPr>
            <p:ph type="body" idx="1"/>
          </p:nvPr>
        </p:nvSpPr>
        <p:spPr>
          <a:xfrm>
            <a:off x="311700" y="118105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grpSp>
        <p:nvGrpSpPr>
          <p:cNvPr id="122" name="Google Shape;122;p18"/>
          <p:cNvGrpSpPr/>
          <p:nvPr/>
        </p:nvGrpSpPr>
        <p:grpSpPr>
          <a:xfrm>
            <a:off x="3066650" y="1295375"/>
            <a:ext cx="3277118" cy="1719890"/>
            <a:chOff x="3437862" y="1656479"/>
            <a:chExt cx="3779400" cy="1238400"/>
          </a:xfrm>
        </p:grpSpPr>
        <p:sp>
          <p:nvSpPr>
            <p:cNvPr id="123" name="Google Shape;123;p18"/>
            <p:cNvSpPr txBox="1"/>
            <p:nvPr/>
          </p:nvSpPr>
          <p:spPr>
            <a:xfrm>
              <a:off x="3437862" y="1656479"/>
              <a:ext cx="3779400" cy="123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t-BR" sz="1800">
                  <a:solidFill>
                    <a:schemeClr val="dk1"/>
                  </a:solidFill>
                  <a:latin typeface="Average"/>
                  <a:ea typeface="Average"/>
                  <a:cs typeface="Average"/>
                  <a:sym typeface="Average"/>
                </a:rPr>
                <a:t>int calcular_indice(valor)</a:t>
              </a:r>
              <a:endParaRPr sz="1800">
                <a:solidFill>
                  <a:schemeClr val="dk1"/>
                </a:solidFill>
                <a:latin typeface="Average"/>
                <a:ea typeface="Average"/>
                <a:cs typeface="Average"/>
                <a:sym typeface="Average"/>
              </a:endParaRPr>
            </a:p>
            <a:p>
              <a:pPr marL="0" lvl="0" indent="457200" algn="l" rtl="0">
                <a:spcBef>
                  <a:spcPts val="0"/>
                </a:spcBef>
                <a:spcAft>
                  <a:spcPts val="0"/>
                </a:spcAft>
                <a:buNone/>
              </a:pPr>
              <a:r>
                <a:rPr lang="pt-BR" sz="1800">
                  <a:solidFill>
                    <a:schemeClr val="dk1"/>
                  </a:solidFill>
                  <a:latin typeface="Average"/>
                  <a:ea typeface="Average"/>
                  <a:cs typeface="Average"/>
                  <a:sym typeface="Average"/>
                </a:rPr>
                <a:t>if valor &gt; 1 and valor &lt; 500</a:t>
              </a:r>
              <a:endParaRPr sz="1800">
                <a:solidFill>
                  <a:schemeClr val="dk1"/>
                </a:solidFill>
                <a:latin typeface="Average"/>
                <a:ea typeface="Average"/>
                <a:cs typeface="Average"/>
                <a:sym typeface="Average"/>
              </a:endParaRPr>
            </a:p>
            <a:p>
              <a:pPr marL="457200" lvl="0" indent="457200" algn="l" rtl="0">
                <a:spcBef>
                  <a:spcPts val="0"/>
                </a:spcBef>
                <a:spcAft>
                  <a:spcPts val="0"/>
                </a:spcAft>
                <a:buNone/>
              </a:pPr>
              <a:r>
                <a:rPr lang="pt-BR" sz="1800">
                  <a:solidFill>
                    <a:schemeClr val="dk1"/>
                  </a:solidFill>
                  <a:latin typeface="Average"/>
                  <a:ea typeface="Average"/>
                  <a:cs typeface="Average"/>
                  <a:sym typeface="Average"/>
                </a:rPr>
                <a:t>return valor</a:t>
              </a:r>
              <a:endParaRPr sz="1800">
                <a:solidFill>
                  <a:schemeClr val="dk1"/>
                </a:solidFill>
                <a:latin typeface="Average"/>
                <a:ea typeface="Average"/>
                <a:cs typeface="Average"/>
                <a:sym typeface="Average"/>
              </a:endParaRPr>
            </a:p>
            <a:p>
              <a:pPr marL="0" lvl="0" indent="457200" algn="l" rtl="0">
                <a:spcBef>
                  <a:spcPts val="0"/>
                </a:spcBef>
                <a:spcAft>
                  <a:spcPts val="0"/>
                </a:spcAft>
                <a:buNone/>
              </a:pPr>
              <a:r>
                <a:rPr lang="pt-BR" sz="1800">
                  <a:solidFill>
                    <a:schemeClr val="dk1"/>
                  </a:solidFill>
                  <a:latin typeface="Average"/>
                  <a:ea typeface="Average"/>
                  <a:cs typeface="Average"/>
                  <a:sym typeface="Average"/>
                </a:rPr>
                <a:t>else</a:t>
              </a:r>
              <a:endParaRPr sz="1800">
                <a:solidFill>
                  <a:schemeClr val="dk1"/>
                </a:solidFill>
                <a:latin typeface="Average"/>
                <a:ea typeface="Average"/>
                <a:cs typeface="Average"/>
                <a:sym typeface="Average"/>
              </a:endParaRPr>
            </a:p>
            <a:p>
              <a:pPr marL="457200" lvl="0" indent="457200" algn="l" rtl="0">
                <a:spcBef>
                  <a:spcPts val="0"/>
                </a:spcBef>
                <a:spcAft>
                  <a:spcPts val="0"/>
                </a:spcAft>
                <a:buNone/>
              </a:pPr>
              <a:r>
                <a:rPr lang="pt-BR" sz="1800">
                  <a:solidFill>
                    <a:schemeClr val="dk1"/>
                  </a:solidFill>
                  <a:latin typeface="Average"/>
                  <a:ea typeface="Average"/>
                  <a:cs typeface="Average"/>
                  <a:sym typeface="Average"/>
                </a:rPr>
                <a:t>return 999</a:t>
              </a:r>
              <a:endParaRPr sz="1800">
                <a:solidFill>
                  <a:schemeClr val="dk1"/>
                </a:solidFill>
                <a:latin typeface="Average"/>
                <a:ea typeface="Average"/>
                <a:cs typeface="Average"/>
                <a:sym typeface="Average"/>
              </a:endParaRPr>
            </a:p>
            <a:p>
              <a:pPr marL="0" lvl="0" indent="457200" algn="l" rtl="0">
                <a:spcBef>
                  <a:spcPts val="0"/>
                </a:spcBef>
                <a:spcAft>
                  <a:spcPts val="0"/>
                </a:spcAft>
                <a:buNone/>
              </a:pPr>
              <a:endParaRPr sz="1800">
                <a:solidFill>
                  <a:schemeClr val="dk1"/>
                </a:solidFill>
                <a:latin typeface="Average"/>
                <a:ea typeface="Average"/>
                <a:cs typeface="Average"/>
                <a:sym typeface="Average"/>
              </a:endParaRPr>
            </a:p>
            <a:p>
              <a:pPr marL="0" lvl="0" indent="457200" algn="l" rtl="0">
                <a:spcBef>
                  <a:spcPts val="0"/>
                </a:spcBef>
                <a:spcAft>
                  <a:spcPts val="0"/>
                </a:spcAft>
                <a:buNone/>
              </a:pPr>
              <a:endParaRPr sz="1800">
                <a:solidFill>
                  <a:schemeClr val="dk1"/>
                </a:solidFill>
                <a:latin typeface="Average"/>
                <a:ea typeface="Average"/>
                <a:cs typeface="Average"/>
                <a:sym typeface="Average"/>
              </a:endParaRPr>
            </a:p>
          </p:txBody>
        </p:sp>
        <p:sp>
          <p:nvSpPr>
            <p:cNvPr id="124" name="Google Shape;124;p18"/>
            <p:cNvSpPr/>
            <p:nvPr/>
          </p:nvSpPr>
          <p:spPr>
            <a:xfrm>
              <a:off x="3437868" y="1951295"/>
              <a:ext cx="71400" cy="371100"/>
            </a:xfrm>
            <a:prstGeom prst="rect">
              <a:avLst/>
            </a:prstGeom>
            <a:solidFill>
              <a:srgbClr val="6AA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8"/>
            <p:cNvSpPr/>
            <p:nvPr/>
          </p:nvSpPr>
          <p:spPr>
            <a:xfrm>
              <a:off x="3437866" y="2339515"/>
              <a:ext cx="71400" cy="412500"/>
            </a:xfrm>
            <a:prstGeom prst="rect">
              <a:avLst/>
            </a:prstGeom>
            <a:solidFill>
              <a:srgbClr val="6AA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18"/>
          <p:cNvSpPr txBox="1"/>
          <p:nvPr/>
        </p:nvSpPr>
        <p:spPr>
          <a:xfrm>
            <a:off x="762000" y="2924175"/>
            <a:ext cx="7410300" cy="90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t-BR" sz="1800">
                <a:solidFill>
                  <a:schemeClr val="dk1"/>
                </a:solidFill>
                <a:latin typeface="Average"/>
                <a:ea typeface="Average"/>
                <a:cs typeface="Average"/>
                <a:sym typeface="Average"/>
              </a:rPr>
              <a:t>Suíte de teste:</a:t>
            </a:r>
            <a:endParaRPr sz="1800">
              <a:solidFill>
                <a:schemeClr val="dk1"/>
              </a:solidFill>
              <a:latin typeface="Average"/>
              <a:ea typeface="Average"/>
              <a:cs typeface="Average"/>
              <a:sym typeface="Average"/>
            </a:endParaRPr>
          </a:p>
          <a:p>
            <a:pPr marL="457200" lvl="0" indent="-342900" algn="l" rtl="0">
              <a:spcBef>
                <a:spcPts val="0"/>
              </a:spcBef>
              <a:spcAft>
                <a:spcPts val="0"/>
              </a:spcAft>
              <a:buClr>
                <a:schemeClr val="dk1"/>
              </a:buClr>
              <a:buSzPts val="1800"/>
              <a:buFont typeface="Average"/>
              <a:buChar char="●"/>
            </a:pPr>
            <a:r>
              <a:rPr lang="pt-BR" sz="1800">
                <a:solidFill>
                  <a:schemeClr val="dk1"/>
                </a:solidFill>
                <a:latin typeface="Average"/>
                <a:ea typeface="Average"/>
                <a:cs typeface="Average"/>
                <a:sym typeface="Average"/>
              </a:rPr>
              <a:t>assert calcular_indice(2) == 2</a:t>
            </a:r>
            <a:endParaRPr sz="1800">
              <a:solidFill>
                <a:schemeClr val="dk1"/>
              </a:solidFill>
              <a:latin typeface="Average"/>
              <a:ea typeface="Average"/>
              <a:cs typeface="Average"/>
              <a:sym typeface="Average"/>
            </a:endParaRPr>
          </a:p>
          <a:p>
            <a:pPr marL="457200" lvl="0" indent="-342900" algn="l" rtl="0">
              <a:spcBef>
                <a:spcPts val="0"/>
              </a:spcBef>
              <a:spcAft>
                <a:spcPts val="0"/>
              </a:spcAft>
              <a:buClr>
                <a:schemeClr val="dk1"/>
              </a:buClr>
              <a:buSzPts val="1800"/>
              <a:buFont typeface="Average"/>
              <a:buChar char="●"/>
            </a:pPr>
            <a:r>
              <a:rPr lang="pt-BR" sz="1800">
                <a:solidFill>
                  <a:schemeClr val="dk1"/>
                </a:solidFill>
                <a:latin typeface="Average"/>
                <a:ea typeface="Average"/>
                <a:cs typeface="Average"/>
                <a:sym typeface="Average"/>
              </a:rPr>
              <a:t>assert calcular_indice(1000) == 999</a:t>
            </a:r>
            <a:endParaRPr sz="1800">
              <a:solidFill>
                <a:schemeClr val="dk1"/>
              </a:solidFill>
              <a:latin typeface="Average"/>
              <a:ea typeface="Average"/>
              <a:cs typeface="Average"/>
              <a:sym typeface="Average"/>
            </a:endParaRPr>
          </a:p>
        </p:txBody>
      </p:sp>
      <p:sp>
        <p:nvSpPr>
          <p:cNvPr id="127" name="Google Shape;127;p18"/>
          <p:cNvSpPr txBox="1"/>
          <p:nvPr/>
        </p:nvSpPr>
        <p:spPr>
          <a:xfrm>
            <a:off x="762000" y="4038675"/>
            <a:ext cx="5239200" cy="117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t-BR" sz="4800" b="1">
                <a:solidFill>
                  <a:srgbClr val="6AA84F"/>
                </a:solidFill>
                <a:latin typeface="Average"/>
                <a:ea typeface="Average"/>
                <a:cs typeface="Average"/>
                <a:sym typeface="Average"/>
              </a:rPr>
              <a:t>100% de cobertura</a:t>
            </a:r>
            <a:endParaRPr sz="4800" b="1">
              <a:solidFill>
                <a:srgbClr val="6AA84F"/>
              </a:solidFill>
              <a:latin typeface="Average"/>
              <a:ea typeface="Average"/>
              <a:cs typeface="Average"/>
              <a:sym typeface="Averag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Cobertura de código em ação</a:t>
            </a:r>
            <a:endParaRPr/>
          </a:p>
        </p:txBody>
      </p:sp>
      <p:sp>
        <p:nvSpPr>
          <p:cNvPr id="133" name="Google Shape;133;p19"/>
          <p:cNvSpPr txBox="1">
            <a:spLocks noGrp="1"/>
          </p:cNvSpPr>
          <p:nvPr>
            <p:ph type="body" idx="1"/>
          </p:nvPr>
        </p:nvSpPr>
        <p:spPr>
          <a:xfrm>
            <a:off x="311700" y="118105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grpSp>
        <p:nvGrpSpPr>
          <p:cNvPr id="134" name="Google Shape;134;p19"/>
          <p:cNvGrpSpPr/>
          <p:nvPr/>
        </p:nvGrpSpPr>
        <p:grpSpPr>
          <a:xfrm>
            <a:off x="3066650" y="1295375"/>
            <a:ext cx="3277118" cy="1719890"/>
            <a:chOff x="3437862" y="1656479"/>
            <a:chExt cx="3779400" cy="1238400"/>
          </a:xfrm>
        </p:grpSpPr>
        <p:sp>
          <p:nvSpPr>
            <p:cNvPr id="135" name="Google Shape;135;p19"/>
            <p:cNvSpPr txBox="1"/>
            <p:nvPr/>
          </p:nvSpPr>
          <p:spPr>
            <a:xfrm>
              <a:off x="3437862" y="1656479"/>
              <a:ext cx="3779400" cy="123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t-BR" sz="1800">
                  <a:solidFill>
                    <a:schemeClr val="dk1"/>
                  </a:solidFill>
                  <a:latin typeface="Average"/>
                  <a:ea typeface="Average"/>
                  <a:cs typeface="Average"/>
                  <a:sym typeface="Average"/>
                </a:rPr>
                <a:t>int calcular_indice(valor)</a:t>
              </a:r>
              <a:endParaRPr sz="1800">
                <a:solidFill>
                  <a:schemeClr val="dk1"/>
                </a:solidFill>
                <a:latin typeface="Average"/>
                <a:ea typeface="Average"/>
                <a:cs typeface="Average"/>
                <a:sym typeface="Average"/>
              </a:endParaRPr>
            </a:p>
            <a:p>
              <a:pPr marL="0" lvl="0" indent="457200" algn="l" rtl="0">
                <a:spcBef>
                  <a:spcPts val="0"/>
                </a:spcBef>
                <a:spcAft>
                  <a:spcPts val="0"/>
                </a:spcAft>
                <a:buNone/>
              </a:pPr>
              <a:r>
                <a:rPr lang="pt-BR" sz="1800">
                  <a:solidFill>
                    <a:schemeClr val="dk1"/>
                  </a:solidFill>
                  <a:latin typeface="Average"/>
                  <a:ea typeface="Average"/>
                  <a:cs typeface="Average"/>
                  <a:sym typeface="Average"/>
                </a:rPr>
                <a:t>if valor &gt; 1 and valor &lt; 500</a:t>
              </a:r>
              <a:endParaRPr sz="1800">
                <a:solidFill>
                  <a:schemeClr val="dk1"/>
                </a:solidFill>
                <a:latin typeface="Average"/>
                <a:ea typeface="Average"/>
                <a:cs typeface="Average"/>
                <a:sym typeface="Average"/>
              </a:endParaRPr>
            </a:p>
            <a:p>
              <a:pPr marL="457200" lvl="0" indent="457200" algn="l" rtl="0">
                <a:spcBef>
                  <a:spcPts val="0"/>
                </a:spcBef>
                <a:spcAft>
                  <a:spcPts val="0"/>
                </a:spcAft>
                <a:buNone/>
              </a:pPr>
              <a:r>
                <a:rPr lang="pt-BR" sz="1800">
                  <a:solidFill>
                    <a:schemeClr val="dk1"/>
                  </a:solidFill>
                  <a:latin typeface="Average"/>
                  <a:ea typeface="Average"/>
                  <a:cs typeface="Average"/>
                  <a:sym typeface="Average"/>
                </a:rPr>
                <a:t>return valor</a:t>
              </a:r>
              <a:endParaRPr sz="1800">
                <a:solidFill>
                  <a:schemeClr val="dk1"/>
                </a:solidFill>
                <a:latin typeface="Average"/>
                <a:ea typeface="Average"/>
                <a:cs typeface="Average"/>
                <a:sym typeface="Average"/>
              </a:endParaRPr>
            </a:p>
            <a:p>
              <a:pPr marL="0" lvl="0" indent="457200" algn="l" rtl="0">
                <a:spcBef>
                  <a:spcPts val="0"/>
                </a:spcBef>
                <a:spcAft>
                  <a:spcPts val="0"/>
                </a:spcAft>
                <a:buNone/>
              </a:pPr>
              <a:r>
                <a:rPr lang="pt-BR" sz="1800">
                  <a:solidFill>
                    <a:schemeClr val="dk1"/>
                  </a:solidFill>
                  <a:latin typeface="Average"/>
                  <a:ea typeface="Average"/>
                  <a:cs typeface="Average"/>
                  <a:sym typeface="Average"/>
                </a:rPr>
                <a:t>else</a:t>
              </a:r>
              <a:endParaRPr sz="1800">
                <a:solidFill>
                  <a:schemeClr val="dk1"/>
                </a:solidFill>
                <a:latin typeface="Average"/>
                <a:ea typeface="Average"/>
                <a:cs typeface="Average"/>
                <a:sym typeface="Average"/>
              </a:endParaRPr>
            </a:p>
            <a:p>
              <a:pPr marL="457200" lvl="0" indent="457200" algn="l" rtl="0">
                <a:spcBef>
                  <a:spcPts val="0"/>
                </a:spcBef>
                <a:spcAft>
                  <a:spcPts val="0"/>
                </a:spcAft>
                <a:buNone/>
              </a:pPr>
              <a:r>
                <a:rPr lang="pt-BR" sz="1800">
                  <a:solidFill>
                    <a:schemeClr val="dk1"/>
                  </a:solidFill>
                  <a:latin typeface="Average"/>
                  <a:ea typeface="Average"/>
                  <a:cs typeface="Average"/>
                  <a:sym typeface="Average"/>
                </a:rPr>
                <a:t>return 999</a:t>
              </a:r>
              <a:endParaRPr sz="1800">
                <a:solidFill>
                  <a:schemeClr val="dk1"/>
                </a:solidFill>
                <a:latin typeface="Average"/>
                <a:ea typeface="Average"/>
                <a:cs typeface="Average"/>
                <a:sym typeface="Average"/>
              </a:endParaRPr>
            </a:p>
            <a:p>
              <a:pPr marL="0" lvl="0" indent="457200" algn="l" rtl="0">
                <a:spcBef>
                  <a:spcPts val="0"/>
                </a:spcBef>
                <a:spcAft>
                  <a:spcPts val="0"/>
                </a:spcAft>
                <a:buNone/>
              </a:pPr>
              <a:endParaRPr sz="1800">
                <a:solidFill>
                  <a:schemeClr val="dk1"/>
                </a:solidFill>
                <a:latin typeface="Average"/>
                <a:ea typeface="Average"/>
                <a:cs typeface="Average"/>
                <a:sym typeface="Average"/>
              </a:endParaRPr>
            </a:p>
            <a:p>
              <a:pPr marL="0" lvl="0" indent="457200" algn="l" rtl="0">
                <a:spcBef>
                  <a:spcPts val="0"/>
                </a:spcBef>
                <a:spcAft>
                  <a:spcPts val="0"/>
                </a:spcAft>
                <a:buNone/>
              </a:pPr>
              <a:endParaRPr sz="1800">
                <a:solidFill>
                  <a:schemeClr val="dk1"/>
                </a:solidFill>
                <a:latin typeface="Average"/>
                <a:ea typeface="Average"/>
                <a:cs typeface="Average"/>
                <a:sym typeface="Average"/>
              </a:endParaRPr>
            </a:p>
          </p:txBody>
        </p:sp>
        <p:sp>
          <p:nvSpPr>
            <p:cNvPr id="136" name="Google Shape;136;p19"/>
            <p:cNvSpPr/>
            <p:nvPr/>
          </p:nvSpPr>
          <p:spPr>
            <a:xfrm>
              <a:off x="3437868" y="1951295"/>
              <a:ext cx="71400" cy="371100"/>
            </a:xfrm>
            <a:prstGeom prst="rect">
              <a:avLst/>
            </a:prstGeom>
            <a:solidFill>
              <a:srgbClr val="6AA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9"/>
            <p:cNvSpPr/>
            <p:nvPr/>
          </p:nvSpPr>
          <p:spPr>
            <a:xfrm>
              <a:off x="3437867" y="2339511"/>
              <a:ext cx="71400" cy="412500"/>
            </a:xfrm>
            <a:prstGeom prst="rect">
              <a:avLst/>
            </a:prstGeom>
            <a:solidFill>
              <a:srgbClr val="6AA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 name="Google Shape;138;p19"/>
          <p:cNvSpPr txBox="1"/>
          <p:nvPr/>
        </p:nvSpPr>
        <p:spPr>
          <a:xfrm>
            <a:off x="762000" y="2924175"/>
            <a:ext cx="7410300" cy="90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t-BR" sz="1800">
                <a:solidFill>
                  <a:schemeClr val="dk1"/>
                </a:solidFill>
                <a:latin typeface="Average"/>
                <a:ea typeface="Average"/>
                <a:cs typeface="Average"/>
                <a:sym typeface="Average"/>
              </a:rPr>
              <a:t>Suíte de teste:</a:t>
            </a:r>
            <a:endParaRPr sz="1800">
              <a:solidFill>
                <a:schemeClr val="dk1"/>
              </a:solidFill>
              <a:latin typeface="Average"/>
              <a:ea typeface="Average"/>
              <a:cs typeface="Average"/>
              <a:sym typeface="Average"/>
            </a:endParaRPr>
          </a:p>
          <a:p>
            <a:pPr marL="457200" lvl="0" indent="-342900" algn="l" rtl="0">
              <a:spcBef>
                <a:spcPts val="0"/>
              </a:spcBef>
              <a:spcAft>
                <a:spcPts val="0"/>
              </a:spcAft>
              <a:buClr>
                <a:schemeClr val="dk1"/>
              </a:buClr>
              <a:buSzPts val="1800"/>
              <a:buFont typeface="Average"/>
              <a:buChar char="●"/>
            </a:pPr>
            <a:r>
              <a:rPr lang="pt-BR" sz="1800">
                <a:solidFill>
                  <a:schemeClr val="dk1"/>
                </a:solidFill>
                <a:latin typeface="Average"/>
                <a:ea typeface="Average"/>
                <a:cs typeface="Average"/>
                <a:sym typeface="Average"/>
              </a:rPr>
              <a:t>assert calcular_indice(2) == 2</a:t>
            </a:r>
            <a:endParaRPr sz="1800">
              <a:solidFill>
                <a:schemeClr val="dk1"/>
              </a:solidFill>
              <a:latin typeface="Average"/>
              <a:ea typeface="Average"/>
              <a:cs typeface="Average"/>
              <a:sym typeface="Average"/>
            </a:endParaRPr>
          </a:p>
          <a:p>
            <a:pPr marL="457200" lvl="0" indent="-342900" algn="l" rtl="0">
              <a:spcBef>
                <a:spcPts val="0"/>
              </a:spcBef>
              <a:spcAft>
                <a:spcPts val="0"/>
              </a:spcAft>
              <a:buClr>
                <a:schemeClr val="dk1"/>
              </a:buClr>
              <a:buSzPts val="1800"/>
              <a:buFont typeface="Average"/>
              <a:buChar char="●"/>
            </a:pPr>
            <a:r>
              <a:rPr lang="pt-BR" sz="1800">
                <a:solidFill>
                  <a:schemeClr val="dk1"/>
                </a:solidFill>
                <a:latin typeface="Average"/>
                <a:ea typeface="Average"/>
                <a:cs typeface="Average"/>
                <a:sym typeface="Average"/>
              </a:rPr>
              <a:t>assert calcular_indice(1000) == 999</a:t>
            </a:r>
            <a:endParaRPr sz="1800">
              <a:solidFill>
                <a:schemeClr val="dk1"/>
              </a:solidFill>
              <a:latin typeface="Average"/>
              <a:ea typeface="Average"/>
              <a:cs typeface="Average"/>
              <a:sym typeface="Average"/>
            </a:endParaRPr>
          </a:p>
          <a:p>
            <a:pPr marL="457200" lvl="0" indent="-342900" algn="l" rtl="0">
              <a:spcBef>
                <a:spcPts val="0"/>
              </a:spcBef>
              <a:spcAft>
                <a:spcPts val="0"/>
              </a:spcAft>
              <a:buClr>
                <a:srgbClr val="E06666"/>
              </a:buClr>
              <a:buSzPts val="1800"/>
              <a:buFont typeface="Average"/>
              <a:buChar char="●"/>
            </a:pPr>
            <a:r>
              <a:rPr lang="pt-BR" sz="1800">
                <a:solidFill>
                  <a:srgbClr val="E06666"/>
                </a:solidFill>
                <a:latin typeface="Average"/>
                <a:ea typeface="Average"/>
                <a:cs typeface="Average"/>
                <a:sym typeface="Average"/>
              </a:rPr>
              <a:t>???</a:t>
            </a:r>
            <a:endParaRPr sz="1800">
              <a:solidFill>
                <a:srgbClr val="E06666"/>
              </a:solidFill>
              <a:latin typeface="Average"/>
              <a:ea typeface="Average"/>
              <a:cs typeface="Average"/>
              <a:sym typeface="Average"/>
            </a:endParaRPr>
          </a:p>
        </p:txBody>
      </p:sp>
      <p:sp>
        <p:nvSpPr>
          <p:cNvPr id="139" name="Google Shape;139;p19"/>
          <p:cNvSpPr txBox="1"/>
          <p:nvPr/>
        </p:nvSpPr>
        <p:spPr>
          <a:xfrm>
            <a:off x="762000" y="4038675"/>
            <a:ext cx="8520600" cy="117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t-BR" sz="4800" b="1">
                <a:solidFill>
                  <a:srgbClr val="6AA84F"/>
                </a:solidFill>
                <a:latin typeface="Average"/>
                <a:ea typeface="Average"/>
                <a:cs typeface="Average"/>
                <a:sym typeface="Average"/>
              </a:rPr>
              <a:t>100% de cobertura</a:t>
            </a:r>
            <a:endParaRPr sz="4800" b="1" u="sng">
              <a:solidFill>
                <a:srgbClr val="6AA84F"/>
              </a:solidFill>
              <a:latin typeface="Average"/>
              <a:ea typeface="Average"/>
              <a:cs typeface="Average"/>
              <a:sym typeface="Averag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Shape 143"/>
        <p:cNvGrpSpPr/>
        <p:nvPr/>
      </p:nvGrpSpPr>
      <p:grpSpPr>
        <a:xfrm>
          <a:off x="0" y="0"/>
          <a:ext cx="0" cy="0"/>
          <a:chOff x="0" y="0"/>
          <a:chExt cx="0" cy="0"/>
        </a:xfrm>
      </p:grpSpPr>
      <p:sp>
        <p:nvSpPr>
          <p:cNvPr id="144" name="Google Shape;144;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A eficácia da cobertura de código</a:t>
            </a:r>
            <a:endParaRPr/>
          </a:p>
        </p:txBody>
      </p:sp>
      <p:sp>
        <p:nvSpPr>
          <p:cNvPr id="145" name="Google Shape;145;p20"/>
          <p:cNvSpPr txBox="1">
            <a:spLocks noGrp="1"/>
          </p:cNvSpPr>
          <p:nvPr>
            <p:ph type="body" idx="1"/>
          </p:nvPr>
        </p:nvSpPr>
        <p:spPr>
          <a:xfrm>
            <a:off x="311700" y="118105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
        <p:nvSpPr>
          <p:cNvPr id="146" name="Google Shape;146;p20"/>
          <p:cNvSpPr txBox="1"/>
          <p:nvPr/>
        </p:nvSpPr>
        <p:spPr>
          <a:xfrm>
            <a:off x="866850" y="1461125"/>
            <a:ext cx="7410300" cy="2815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pt-BR" sz="2400">
                <a:solidFill>
                  <a:srgbClr val="FFFFFF"/>
                </a:solidFill>
                <a:latin typeface="Average"/>
                <a:ea typeface="Average"/>
                <a:cs typeface="Average"/>
                <a:sym typeface="Average"/>
              </a:rPr>
              <a:t>Testes de cobertura cobrem:</a:t>
            </a:r>
            <a:endParaRPr sz="2400">
              <a:solidFill>
                <a:srgbClr val="FFFFFF"/>
              </a:solidFill>
              <a:latin typeface="Average"/>
              <a:ea typeface="Average"/>
              <a:cs typeface="Average"/>
              <a:sym typeface="Average"/>
            </a:endParaRPr>
          </a:p>
          <a:p>
            <a:pPr marL="457200" marR="0" lvl="0" indent="-381000" algn="l" rtl="0">
              <a:lnSpc>
                <a:spcPct val="115000"/>
              </a:lnSpc>
              <a:spcBef>
                <a:spcPts val="1600"/>
              </a:spcBef>
              <a:spcAft>
                <a:spcPts val="0"/>
              </a:spcAft>
              <a:buClr>
                <a:srgbClr val="FFFFFF"/>
              </a:buClr>
              <a:buSzPts val="2400"/>
              <a:buFont typeface="Average"/>
              <a:buChar char="●"/>
            </a:pPr>
            <a:r>
              <a:rPr lang="pt-BR" sz="2400">
                <a:solidFill>
                  <a:srgbClr val="FFFFFF"/>
                </a:solidFill>
                <a:latin typeface="Average"/>
                <a:ea typeface="Average"/>
                <a:cs typeface="Average"/>
                <a:sym typeface="Average"/>
              </a:rPr>
              <a:t>branches (ramificações)</a:t>
            </a:r>
            <a:endParaRPr sz="2400">
              <a:solidFill>
                <a:srgbClr val="FFFFFF"/>
              </a:solidFill>
              <a:latin typeface="Average"/>
              <a:ea typeface="Average"/>
              <a:cs typeface="Average"/>
              <a:sym typeface="Average"/>
            </a:endParaRPr>
          </a:p>
          <a:p>
            <a:pPr marL="457200" marR="0" lvl="0" indent="-381000" algn="l" rtl="0">
              <a:lnSpc>
                <a:spcPct val="115000"/>
              </a:lnSpc>
              <a:spcBef>
                <a:spcPts val="0"/>
              </a:spcBef>
              <a:spcAft>
                <a:spcPts val="0"/>
              </a:spcAft>
              <a:buClr>
                <a:srgbClr val="FFFFFF"/>
              </a:buClr>
              <a:buSzPts val="2400"/>
              <a:buFont typeface="Average"/>
              <a:buChar char="●"/>
            </a:pPr>
            <a:r>
              <a:rPr lang="pt-BR" sz="2400">
                <a:solidFill>
                  <a:srgbClr val="FFFFFF"/>
                </a:solidFill>
                <a:latin typeface="Average"/>
                <a:ea typeface="Average"/>
                <a:cs typeface="Average"/>
                <a:sym typeface="Average"/>
              </a:rPr>
              <a:t>functions (chamadas de funções)</a:t>
            </a:r>
            <a:endParaRPr sz="2400">
              <a:solidFill>
                <a:srgbClr val="FFFFFF"/>
              </a:solidFill>
              <a:latin typeface="Average"/>
              <a:ea typeface="Average"/>
              <a:cs typeface="Average"/>
              <a:sym typeface="Average"/>
            </a:endParaRPr>
          </a:p>
          <a:p>
            <a:pPr marL="457200" marR="0" lvl="0" indent="-381000" algn="l" rtl="0">
              <a:lnSpc>
                <a:spcPct val="115000"/>
              </a:lnSpc>
              <a:spcBef>
                <a:spcPts val="0"/>
              </a:spcBef>
              <a:spcAft>
                <a:spcPts val="0"/>
              </a:spcAft>
              <a:buClr>
                <a:srgbClr val="FFFFFF"/>
              </a:buClr>
              <a:buSzPts val="2400"/>
              <a:buFont typeface="Average"/>
              <a:buChar char="●"/>
            </a:pPr>
            <a:r>
              <a:rPr lang="pt-BR" sz="2400">
                <a:solidFill>
                  <a:srgbClr val="FFFFFF"/>
                </a:solidFill>
                <a:latin typeface="Average"/>
                <a:ea typeface="Average"/>
                <a:cs typeface="Average"/>
                <a:sym typeface="Average"/>
              </a:rPr>
              <a:t>statements (declarações)</a:t>
            </a:r>
            <a:endParaRPr sz="2400">
              <a:solidFill>
                <a:srgbClr val="FFFFFF"/>
              </a:solidFill>
              <a:latin typeface="Average"/>
              <a:ea typeface="Average"/>
              <a:cs typeface="Average"/>
              <a:sym typeface="Average"/>
            </a:endParaRPr>
          </a:p>
          <a:p>
            <a:pPr marL="457200" marR="0" lvl="0" indent="-381000" algn="l" rtl="0">
              <a:lnSpc>
                <a:spcPct val="115000"/>
              </a:lnSpc>
              <a:spcBef>
                <a:spcPts val="0"/>
              </a:spcBef>
              <a:spcAft>
                <a:spcPts val="0"/>
              </a:spcAft>
              <a:buClr>
                <a:srgbClr val="FFFFFF"/>
              </a:buClr>
              <a:buSzPts val="2400"/>
              <a:buFont typeface="Average"/>
              <a:buChar char="●"/>
            </a:pPr>
            <a:r>
              <a:rPr lang="pt-BR" sz="2400">
                <a:solidFill>
                  <a:srgbClr val="FFFFFF"/>
                </a:solidFill>
                <a:latin typeface="Average"/>
                <a:ea typeface="Average"/>
                <a:cs typeface="Average"/>
                <a:sym typeface="Average"/>
              </a:rPr>
              <a:t>loops</a:t>
            </a:r>
            <a:endParaRPr sz="1800">
              <a:solidFill>
                <a:srgbClr val="E06666"/>
              </a:solidFill>
              <a:latin typeface="Average"/>
              <a:ea typeface="Average"/>
              <a:cs typeface="Average"/>
              <a:sym typeface="Averag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Fragilidades</a:t>
            </a:r>
            <a:endParaRPr/>
          </a:p>
        </p:txBody>
      </p:sp>
      <p:sp>
        <p:nvSpPr>
          <p:cNvPr id="152" name="Google Shape;152;p21"/>
          <p:cNvSpPr txBox="1">
            <a:spLocks noGrp="1"/>
          </p:cNvSpPr>
          <p:nvPr>
            <p:ph type="body" idx="1"/>
          </p:nvPr>
        </p:nvSpPr>
        <p:spPr>
          <a:xfrm>
            <a:off x="311700" y="2626325"/>
            <a:ext cx="8520600" cy="162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2400" b="1" dirty="0">
                <a:solidFill>
                  <a:schemeClr val="accent5"/>
                </a:solidFill>
              </a:rPr>
              <a:t>Testes sem asserções </a:t>
            </a:r>
            <a:r>
              <a:rPr lang="pt-BR" sz="2400" dirty="0">
                <a:solidFill>
                  <a:schemeClr val="dk1"/>
                </a:solidFill>
              </a:rPr>
              <a:t>são um caso crônico:</a:t>
            </a:r>
            <a:endParaRPr sz="2400" b="1" dirty="0">
              <a:solidFill>
                <a:srgbClr val="FFFFFF"/>
              </a:solidFill>
            </a:endParaRPr>
          </a:p>
          <a:p>
            <a:pPr marL="457200" lvl="0" indent="-381000" algn="l" rtl="0">
              <a:spcBef>
                <a:spcPts val="1600"/>
              </a:spcBef>
              <a:spcAft>
                <a:spcPts val="0"/>
              </a:spcAft>
              <a:buClr>
                <a:srgbClr val="FFFFFF"/>
              </a:buClr>
              <a:buSzPts val="2400"/>
              <a:buAutoNum type="arabicParenR"/>
            </a:pPr>
            <a:r>
              <a:rPr lang="pt-BR" sz="2400" dirty="0">
                <a:solidFill>
                  <a:srgbClr val="FFFFFF"/>
                </a:solidFill>
              </a:rPr>
              <a:t>Nunca quebram</a:t>
            </a:r>
            <a:endParaRPr sz="2400" dirty="0">
              <a:solidFill>
                <a:srgbClr val="FFFFFF"/>
              </a:solidFill>
            </a:endParaRPr>
          </a:p>
          <a:p>
            <a:pPr marL="457200" lvl="0" indent="-381000" algn="l" rtl="0">
              <a:spcBef>
                <a:spcPts val="0"/>
              </a:spcBef>
              <a:spcAft>
                <a:spcPts val="0"/>
              </a:spcAft>
              <a:buClr>
                <a:srgbClr val="FFFFFF"/>
              </a:buClr>
              <a:buSzPts val="2400"/>
              <a:buAutoNum type="arabicParenR"/>
            </a:pPr>
            <a:r>
              <a:rPr lang="pt-BR" sz="2400" dirty="0">
                <a:solidFill>
                  <a:srgbClr val="FFFFFF"/>
                </a:solidFill>
              </a:rPr>
              <a:t>Geram </a:t>
            </a:r>
            <a:r>
              <a:rPr lang="pt-BR" sz="2400" dirty="0">
                <a:solidFill>
                  <a:schemeClr val="dk1"/>
                </a:solidFill>
              </a:rPr>
              <a:t>“falsa” </a:t>
            </a:r>
            <a:r>
              <a:rPr lang="pt-BR" sz="2400" dirty="0">
                <a:solidFill>
                  <a:srgbClr val="FFFFFF"/>
                </a:solidFill>
              </a:rPr>
              <a:t>cobertura</a:t>
            </a:r>
            <a:endParaRPr sz="2400" dirty="0">
              <a:solidFill>
                <a:srgbClr val="FFFFFF"/>
              </a:solidFill>
            </a:endParaRPr>
          </a:p>
          <a:p>
            <a:pPr marL="0" lvl="0" indent="0" algn="l" rtl="0">
              <a:spcBef>
                <a:spcPts val="1600"/>
              </a:spcBef>
              <a:spcAft>
                <a:spcPts val="0"/>
              </a:spcAft>
              <a:buNone/>
            </a:pPr>
            <a:endParaRPr sz="2400" dirty="0">
              <a:solidFill>
                <a:srgbClr val="FFFFFF"/>
              </a:solidFill>
            </a:endParaRPr>
          </a:p>
          <a:p>
            <a:pPr marL="0" lvl="0" indent="0" algn="l" rtl="0">
              <a:spcBef>
                <a:spcPts val="1600"/>
              </a:spcBef>
              <a:spcAft>
                <a:spcPts val="0"/>
              </a:spcAft>
              <a:buNone/>
            </a:pPr>
            <a:endParaRPr sz="2400" dirty="0">
              <a:solidFill>
                <a:srgbClr val="FFFFFF"/>
              </a:solidFill>
            </a:endParaRPr>
          </a:p>
          <a:p>
            <a:pPr marL="0" lvl="0" indent="0" algn="l" rtl="0">
              <a:spcBef>
                <a:spcPts val="1600"/>
              </a:spcBef>
              <a:spcAft>
                <a:spcPts val="0"/>
              </a:spcAft>
              <a:buNone/>
            </a:pPr>
            <a:endParaRPr sz="2400" dirty="0">
              <a:solidFill>
                <a:srgbClr val="FFFFFF"/>
              </a:solidFill>
            </a:endParaRPr>
          </a:p>
          <a:p>
            <a:pPr marL="0" lvl="0" indent="0" algn="l" rtl="0">
              <a:spcBef>
                <a:spcPts val="1600"/>
              </a:spcBef>
              <a:spcAft>
                <a:spcPts val="1600"/>
              </a:spcAft>
              <a:buNone/>
            </a:pPr>
            <a:endParaRPr sz="2400" dirty="0">
              <a:solidFill>
                <a:srgbClr val="FFFFFF"/>
              </a:solidFill>
            </a:endParaRPr>
          </a:p>
        </p:txBody>
      </p:sp>
      <p:sp>
        <p:nvSpPr>
          <p:cNvPr id="153" name="Google Shape;153;p21"/>
          <p:cNvSpPr txBox="1"/>
          <p:nvPr/>
        </p:nvSpPr>
        <p:spPr>
          <a:xfrm>
            <a:off x="2058300" y="1316175"/>
            <a:ext cx="5027400" cy="10920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pt-BR" sz="1800" b="1" dirty="0" err="1">
                <a:solidFill>
                  <a:schemeClr val="dk1"/>
                </a:solidFill>
                <a:latin typeface="Average"/>
                <a:ea typeface="Average"/>
                <a:cs typeface="Average"/>
                <a:sym typeface="Average"/>
              </a:rPr>
              <a:t>def</a:t>
            </a:r>
            <a:r>
              <a:rPr lang="pt-BR" sz="1800" b="1" dirty="0">
                <a:solidFill>
                  <a:schemeClr val="dk1"/>
                </a:solidFill>
                <a:latin typeface="Average"/>
                <a:ea typeface="Average"/>
                <a:cs typeface="Average"/>
                <a:sym typeface="Average"/>
              </a:rPr>
              <a:t> </a:t>
            </a:r>
            <a:r>
              <a:rPr lang="pt-BR" sz="1800" b="1" dirty="0" err="1">
                <a:solidFill>
                  <a:schemeClr val="dk1"/>
                </a:solidFill>
                <a:latin typeface="Average"/>
                <a:ea typeface="Average"/>
                <a:cs typeface="Average"/>
                <a:sym typeface="Average"/>
              </a:rPr>
              <a:t>test_x_maior_que_y</a:t>
            </a:r>
            <a:r>
              <a:rPr lang="pt-BR" sz="1800" b="1" dirty="0">
                <a:solidFill>
                  <a:schemeClr val="dk1"/>
                </a:solidFill>
                <a:latin typeface="Average"/>
                <a:ea typeface="Average"/>
                <a:cs typeface="Average"/>
                <a:sym typeface="Average"/>
              </a:rPr>
              <a:t>():</a:t>
            </a:r>
            <a:br>
              <a:rPr lang="pt-BR" sz="1800" dirty="0">
                <a:solidFill>
                  <a:schemeClr val="dk1"/>
                </a:solidFill>
                <a:latin typeface="Average"/>
                <a:ea typeface="Average"/>
                <a:cs typeface="Average"/>
                <a:sym typeface="Average"/>
              </a:rPr>
            </a:br>
            <a:r>
              <a:rPr lang="pt-BR" sz="1800" dirty="0">
                <a:solidFill>
                  <a:schemeClr val="dk1"/>
                </a:solidFill>
                <a:latin typeface="Average"/>
                <a:ea typeface="Average"/>
                <a:cs typeface="Average"/>
                <a:sym typeface="Average"/>
              </a:rPr>
              <a:t>    resultado = comparar(x: 2, y: 1) </a:t>
            </a:r>
            <a:r>
              <a:rPr lang="pt-BR" sz="1800" dirty="0">
                <a:solidFill>
                  <a:schemeClr val="accent5"/>
                </a:solidFill>
                <a:latin typeface="Average"/>
                <a:ea typeface="Average"/>
                <a:cs typeface="Average"/>
                <a:sym typeface="Average"/>
              </a:rPr>
              <a:t># gera cobertura</a:t>
            </a:r>
            <a:br>
              <a:rPr lang="pt-BR" sz="1800" dirty="0">
                <a:solidFill>
                  <a:srgbClr val="E06666"/>
                </a:solidFill>
                <a:latin typeface="Average"/>
                <a:ea typeface="Average"/>
                <a:cs typeface="Average"/>
                <a:sym typeface="Average"/>
              </a:rPr>
            </a:br>
            <a:r>
              <a:rPr lang="pt-BR" sz="1800" dirty="0">
                <a:solidFill>
                  <a:srgbClr val="E06666"/>
                </a:solidFill>
                <a:latin typeface="Average"/>
                <a:ea typeface="Average"/>
                <a:cs typeface="Average"/>
                <a:sym typeface="Average"/>
              </a:rPr>
              <a:t>    </a:t>
            </a:r>
            <a:r>
              <a:rPr lang="pt-BR" sz="1800" dirty="0">
                <a:solidFill>
                  <a:schemeClr val="accent5"/>
                </a:solidFill>
                <a:latin typeface="Average"/>
                <a:ea typeface="Average"/>
                <a:cs typeface="Average"/>
                <a:sym typeface="Average"/>
              </a:rPr>
              <a:t># </a:t>
            </a:r>
            <a:r>
              <a:rPr lang="pt-BR" sz="1800" dirty="0" err="1">
                <a:solidFill>
                  <a:schemeClr val="accent5"/>
                </a:solidFill>
                <a:latin typeface="Average"/>
                <a:ea typeface="Average"/>
                <a:cs typeface="Average"/>
                <a:sym typeface="Average"/>
              </a:rPr>
              <a:t>assert</a:t>
            </a:r>
            <a:r>
              <a:rPr lang="pt-BR" sz="1800" dirty="0">
                <a:solidFill>
                  <a:schemeClr val="accent5"/>
                </a:solidFill>
                <a:latin typeface="Average"/>
                <a:ea typeface="Average"/>
                <a:cs typeface="Average"/>
                <a:sym typeface="Average"/>
              </a:rPr>
              <a:t> resultado == 1</a:t>
            </a:r>
            <a:endParaRPr sz="800" dirty="0">
              <a:solidFill>
                <a:schemeClr val="accent5"/>
              </a:solidFill>
              <a:latin typeface="Average"/>
              <a:ea typeface="Average"/>
              <a:cs typeface="Average"/>
              <a:sym typeface="Average"/>
            </a:endParaRPr>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1145</TotalTime>
  <Words>2499</Words>
  <Application>Microsoft Office PowerPoint</Application>
  <PresentationFormat>Apresentação na tela (16:9)</PresentationFormat>
  <Paragraphs>325</Paragraphs>
  <Slides>36</Slides>
  <Notes>36</Notes>
  <HiddenSlides>5</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36</vt:i4>
      </vt:variant>
    </vt:vector>
  </HeadingPairs>
  <TitlesOfParts>
    <vt:vector size="42" baseType="lpstr">
      <vt:lpstr>Oswald</vt:lpstr>
      <vt:lpstr>Average</vt:lpstr>
      <vt:lpstr>Caveat</vt:lpstr>
      <vt:lpstr>Arial</vt:lpstr>
      <vt:lpstr>Roboto</vt:lpstr>
      <vt:lpstr>Slate</vt:lpstr>
      <vt:lpstr>Testes de Mutação como criar suítes de teste mais eficazes</vt:lpstr>
      <vt:lpstr>Apresentação pessoal</vt:lpstr>
      <vt:lpstr>É possível ir além dos 100% de cobertura de código?</vt:lpstr>
      <vt:lpstr>Cobertura de código</vt:lpstr>
      <vt:lpstr>Cobertura de código em ação</vt:lpstr>
      <vt:lpstr>Cobertura de código em ação </vt:lpstr>
      <vt:lpstr>Cobertura de código em ação</vt:lpstr>
      <vt:lpstr>A eficácia da cobertura de código</vt:lpstr>
      <vt:lpstr>Fragilidades</vt:lpstr>
      <vt:lpstr>Conclusão</vt:lpstr>
      <vt:lpstr>A questão da qualidade</vt:lpstr>
      <vt:lpstr>Testes de mutação</vt:lpstr>
      <vt:lpstr>Testes de mutação</vt:lpstr>
      <vt:lpstr>Testes de mutação</vt:lpstr>
      <vt:lpstr>Testes de mutação</vt:lpstr>
      <vt:lpstr>Hipótese do Programador Competente</vt:lpstr>
      <vt:lpstr>Hipótese do Efeito de Acoplamento</vt:lpstr>
      <vt:lpstr>Testes de mutação</vt:lpstr>
      <vt:lpstr>Testes de mutação ao resgate</vt:lpstr>
      <vt:lpstr>Testes de mutação ao resgate</vt:lpstr>
      <vt:lpstr>Testes de mutação</vt:lpstr>
      <vt:lpstr>Testes de mutação</vt:lpstr>
      <vt:lpstr>Testes de mutação</vt:lpstr>
      <vt:lpstr>Testes de mutação</vt:lpstr>
      <vt:lpstr>Testes de mutação</vt:lpstr>
      <vt:lpstr>Cálculo do Mutation Score</vt:lpstr>
      <vt:lpstr>Então quer dizer que…</vt:lpstr>
      <vt:lpstr>Ferramentas</vt:lpstr>
      <vt:lpstr>Operadores de mutação no Stryker.NET</vt:lpstr>
      <vt:lpstr>Testes de mutação</vt:lpstr>
      <vt:lpstr>Rodando Stryker via terminal</vt:lpstr>
      <vt:lpstr>Casos de uso do Mutation Score</vt:lpstr>
      <vt:lpstr>Qual o melhor cenário?</vt:lpstr>
      <vt:lpstr>Links </vt:lpstr>
      <vt:lpstr>Obrigado! </vt:lpstr>
      <vt:lpstr>Referências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Testes de Mutação como criar suítes de teste mais eficazes</dc:title>
  <cp:lastModifiedBy>Carlos Eduardo Millani</cp:lastModifiedBy>
  <cp:revision>2</cp:revision>
  <dcterms:modified xsi:type="dcterms:W3CDTF">2022-05-26T17:01:40Z</dcterms:modified>
</cp:coreProperties>
</file>