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9" r:id="rId2"/>
    <p:sldId id="263" r:id="rId3"/>
    <p:sldId id="266" r:id="rId4"/>
    <p:sldId id="279" r:id="rId5"/>
    <p:sldId id="262" r:id="rId6"/>
    <p:sldId id="292" r:id="rId7"/>
    <p:sldId id="293" r:id="rId8"/>
    <p:sldId id="288" r:id="rId9"/>
    <p:sldId id="289" r:id="rId10"/>
    <p:sldId id="271" r:id="rId11"/>
    <p:sldId id="272" r:id="rId12"/>
    <p:sldId id="260" r:id="rId13"/>
    <p:sldId id="291" r:id="rId14"/>
    <p:sldId id="275" r:id="rId15"/>
    <p:sldId id="284" r:id="rId16"/>
    <p:sldId id="290" r:id="rId17"/>
    <p:sldId id="277" r:id="rId18"/>
    <p:sldId id="294" r:id="rId19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  <p15:guide id="3" orient="horz" pos="2949">
          <p15:clr>
            <a:srgbClr val="A4A3A4"/>
          </p15:clr>
        </p15:guide>
        <p15:guide id="4" pos="222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a Stasio" initials="JS" lastIdx="2" clrIdx="0"/>
  <p:cmAuthor id="1" name="Conan Kezema (SR Technical Services)" initials="CK(TS" lastIdx="5" clrIdx="1">
    <p:extLst/>
  </p:cmAuthor>
  <p:cmAuthor id="2" name="Jamie Westover" initials="JW" lastIdx="7" clrIdx="2"/>
  <p:cmAuthor id="3" name="Martin DelRe" initials="MD" lastIdx="8" clrIdx="3">
    <p:extLst/>
  </p:cmAuthor>
  <p:cmAuthor id="4" name="Leah Ball" initials="LB" lastIdx="29" clrIdx="4">
    <p:extLst/>
  </p:cmAuthor>
  <p:cmAuthor id="5" name="Stan Reimer" initials="SR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28" autoAdjust="0"/>
    <p:restoredTop sz="66628" autoAdjust="0"/>
  </p:normalViewPr>
  <p:slideViewPr>
    <p:cSldViewPr>
      <p:cViewPr varScale="1">
        <p:scale>
          <a:sx n="51" d="100"/>
          <a:sy n="51" d="100"/>
        </p:scale>
        <p:origin x="-1662" y="-90"/>
      </p:cViewPr>
      <p:guideLst>
        <p:guide orient="horz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30" d="100"/>
          <a:sy n="130" d="100"/>
        </p:scale>
        <p:origin x="-1122" y="-72"/>
      </p:cViewPr>
      <p:guideLst>
        <p:guide orient="horz" pos="2932"/>
        <p:guide orient="horz" pos="2949"/>
        <p:guide pos="2212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66732" cy="468154"/>
          </a:xfrm>
          <a:prstGeom prst="rect">
            <a:avLst/>
          </a:prstGeom>
        </p:spPr>
        <p:txBody>
          <a:bodyPr vert="horz" lIns="93940" tIns="46970" rIns="93940" bIns="469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6" y="0"/>
            <a:ext cx="3066732" cy="468154"/>
          </a:xfrm>
          <a:prstGeom prst="rect">
            <a:avLst/>
          </a:prstGeom>
        </p:spPr>
        <p:txBody>
          <a:bodyPr vert="horz" lIns="93940" tIns="46970" rIns="93940" bIns="46970" rtlCol="0"/>
          <a:lstStyle>
            <a:lvl1pPr algn="r">
              <a:defRPr sz="1200"/>
            </a:lvl1pPr>
          </a:lstStyle>
          <a:p>
            <a:fld id="{865CA2D4-094E-48F7-9E06-42143F59D099}" type="datetimeFigureOut">
              <a:rPr lang="en-US" smtClean="0"/>
              <a:t>4/3/2014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93296"/>
            <a:ext cx="3066732" cy="468154"/>
          </a:xfrm>
          <a:prstGeom prst="rect">
            <a:avLst/>
          </a:prstGeom>
        </p:spPr>
        <p:txBody>
          <a:bodyPr vert="horz" lIns="93940" tIns="46970" rIns="93940" bIns="469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6" y="8893296"/>
            <a:ext cx="3066732" cy="468154"/>
          </a:xfrm>
          <a:prstGeom prst="rect">
            <a:avLst/>
          </a:prstGeom>
        </p:spPr>
        <p:txBody>
          <a:bodyPr vert="horz" lIns="93940" tIns="46970" rIns="93940" bIns="46970" rtlCol="0" anchor="b"/>
          <a:lstStyle>
            <a:lvl1pPr algn="r">
              <a:defRPr sz="1200"/>
            </a:lvl1pPr>
          </a:lstStyle>
          <a:p>
            <a:fld id="{51E7E98C-E50F-40A2-A561-002C91555A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6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66732" cy="468154"/>
          </a:xfrm>
          <a:prstGeom prst="rect">
            <a:avLst/>
          </a:prstGeom>
        </p:spPr>
        <p:txBody>
          <a:bodyPr vert="horz" lIns="93940" tIns="46970" rIns="93940" bIns="469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6" y="0"/>
            <a:ext cx="3066732" cy="468154"/>
          </a:xfrm>
          <a:prstGeom prst="rect">
            <a:avLst/>
          </a:prstGeom>
        </p:spPr>
        <p:txBody>
          <a:bodyPr vert="horz" lIns="93940" tIns="46970" rIns="93940" bIns="46970" rtlCol="0"/>
          <a:lstStyle>
            <a:lvl1pPr algn="r">
              <a:defRPr sz="1200"/>
            </a:lvl1pPr>
          </a:lstStyle>
          <a:p>
            <a:fld id="{E467C250-A218-43FB-AD95-3331D2A81DF1}" type="datetimeFigureOut">
              <a:rPr lang="en-US" smtClean="0"/>
              <a:t>4/3/2014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8563" y="703263"/>
            <a:ext cx="4679950" cy="3509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40" tIns="46970" rIns="93940" bIns="4697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2"/>
            <a:ext cx="5661660" cy="4213384"/>
          </a:xfrm>
          <a:prstGeom prst="rect">
            <a:avLst/>
          </a:prstGeom>
        </p:spPr>
        <p:txBody>
          <a:bodyPr vert="horz" lIns="93940" tIns="46970" rIns="93940" bIns="4697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93296"/>
            <a:ext cx="3066732" cy="468154"/>
          </a:xfrm>
          <a:prstGeom prst="rect">
            <a:avLst/>
          </a:prstGeom>
        </p:spPr>
        <p:txBody>
          <a:bodyPr vert="horz" lIns="93940" tIns="46970" rIns="93940" bIns="469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6" y="8893296"/>
            <a:ext cx="3066732" cy="468154"/>
          </a:xfrm>
          <a:prstGeom prst="rect">
            <a:avLst/>
          </a:prstGeom>
        </p:spPr>
        <p:txBody>
          <a:bodyPr vert="horz" lIns="93940" tIns="46970" rIns="93940" bIns="46970" rtlCol="0" anchor="b"/>
          <a:lstStyle>
            <a:lvl1pPr algn="r">
              <a:defRPr sz="1200"/>
            </a:lvl1pPr>
          </a:lstStyle>
          <a:p>
            <a:fld id="{E2FF7759-803D-4F76-9AEC-98B2D9A07B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7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companionmoc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introduction module provides students with an overview of the course content materials and logistics for Course </a:t>
            </a:r>
            <a:r>
              <a:rPr lang="en-US" dirty="0" smtClean="0"/>
              <a:t>20411D</a:t>
            </a:r>
            <a:r>
              <a:rPr lang="en-US" dirty="0"/>
              <a:t>, </a:t>
            </a:r>
            <a:r>
              <a:rPr lang="en-CA" i="1" dirty="0" smtClean="0"/>
              <a:t>Administering Windows </a:t>
            </a:r>
            <a:r>
              <a:rPr lang="en-CA" i="1" dirty="0"/>
              <a:t>Server</a:t>
            </a:r>
            <a:r>
              <a:rPr lang="en-CA" i="1" baseline="30000" dirty="0"/>
              <a:t>®</a:t>
            </a:r>
            <a:r>
              <a:rPr lang="en-CA" dirty="0"/>
              <a:t> </a:t>
            </a:r>
            <a:r>
              <a:rPr lang="en-CA" i="1" dirty="0"/>
              <a:t>2012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3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9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01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6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Inform students about the Microsoft Certified Professional (MCP) program, any certification exams that are related to this course, and the various certification options.</a:t>
            </a:r>
          </a:p>
          <a:p>
            <a:pPr eaLnBrk="0" hangingPunct="0"/>
            <a:endParaRPr lang="en-US" dirty="0"/>
          </a:p>
          <a:p>
            <a:pPr eaLnBrk="0" hangingPunct="0"/>
            <a:r>
              <a:rPr lang="en-US" dirty="0"/>
              <a:t>Explain the Microsoft Learning program, and present the list of additional recommended courses.</a:t>
            </a:r>
          </a:p>
          <a:p>
            <a:pPr eaLnBrk="0" hangingPunct="0"/>
            <a:endParaRPr lang="en-US" dirty="0" smtClean="0"/>
          </a:p>
          <a:p>
            <a:pPr eaLnBrk="0" hangingPunct="0"/>
            <a:r>
              <a:rPr lang="en-US" dirty="0" smtClean="0"/>
              <a:t>For </a:t>
            </a:r>
            <a:r>
              <a:rPr lang="en-US" dirty="0"/>
              <a:t>information about curriculum </a:t>
            </a:r>
            <a:r>
              <a:rPr lang="en-US" dirty="0" smtClean="0"/>
              <a:t>paths, refer </a:t>
            </a:r>
            <a:r>
              <a:rPr lang="en-US" dirty="0"/>
              <a:t>students to the Microsoft Learning webpage at http://www.microsoft.com/learning/.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73275" y="191156"/>
            <a:ext cx="2017542" cy="496993"/>
          </a:xfrm>
        </p:spPr>
        <p:txBody>
          <a:bodyPr/>
          <a:lstStyle/>
          <a:p>
            <a:pPr algn="l">
              <a:defRPr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Course 20411D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7762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Tell students whether the course labs will be run as on</a:t>
            </a:r>
            <a:r>
              <a:rPr lang="en-CA" dirty="0" smtClean="0"/>
              <a:t>‑</a:t>
            </a:r>
            <a:r>
              <a:rPr lang="en-US" dirty="0" smtClean="0"/>
              <a:t>premises (local) labs, or as Microsoft Labs Online (MLO) hosted labs. </a:t>
            </a:r>
            <a:endParaRPr lang="en-CA" dirty="0" smtClean="0"/>
          </a:p>
          <a:p>
            <a:r>
              <a:rPr lang="en-US" dirty="0" smtClean="0"/>
              <a:t>On</a:t>
            </a:r>
            <a:r>
              <a:rPr lang="en-CA" dirty="0" smtClean="0"/>
              <a:t>‑</a:t>
            </a:r>
            <a:r>
              <a:rPr lang="en-US" dirty="0" smtClean="0"/>
              <a:t>premises labs are run on the local host machines in Hyper</a:t>
            </a:r>
            <a:r>
              <a:rPr lang="en-CA" dirty="0" smtClean="0"/>
              <a:t>‑</a:t>
            </a:r>
            <a:r>
              <a:rPr lang="en-US" dirty="0" smtClean="0"/>
              <a:t>V.</a:t>
            </a:r>
            <a:endParaRPr lang="en-CA" dirty="0" smtClean="0"/>
          </a:p>
          <a:p>
            <a:r>
              <a:rPr lang="en-US" dirty="0" smtClean="0"/>
              <a:t>MLO labs are accessed on the local host machines via a web browser, such as the virtual machines that are running on a hosted platform and accessed via a browser.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70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These are the virtual machines that this course will use: </a:t>
            </a:r>
          </a:p>
          <a:p>
            <a:pPr marL="172582" indent="-172582">
              <a:buFont typeface="Arial" panose="020B0604020202020204" pitchFamily="34" charset="0"/>
              <a:buChar char="•"/>
            </a:pPr>
            <a:r>
              <a:rPr lang="fi-FI" dirty="0"/>
              <a:t>20411D‑LON‑DC1</a:t>
            </a:r>
            <a:endParaRPr lang="en-GB" dirty="0"/>
          </a:p>
          <a:p>
            <a:pPr marL="172582" indent="-172582" defTabSz="920435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20411D‑LON‑SVR1</a:t>
            </a:r>
            <a:endParaRPr lang="en-GB" dirty="0"/>
          </a:p>
          <a:p>
            <a:pPr marL="172582" indent="-172582">
              <a:buFont typeface="Arial" panose="020B0604020202020204" pitchFamily="34" charset="0"/>
              <a:buChar char="•"/>
            </a:pPr>
            <a:r>
              <a:rPr lang="en-US" dirty="0" smtClean="0"/>
              <a:t>20411D‑LON‑SVR3</a:t>
            </a:r>
            <a:endParaRPr lang="en-US" dirty="0"/>
          </a:p>
          <a:p>
            <a:pPr marL="172582" indent="-172582" defTabSz="920435">
              <a:buFont typeface="Arial" panose="020B0604020202020204" pitchFamily="34" charset="0"/>
              <a:buChar char="•"/>
              <a:defRPr/>
            </a:pPr>
            <a:r>
              <a:rPr lang="fi-FI" dirty="0" smtClean="0"/>
              <a:t>20411D‑LON‑SVR4</a:t>
            </a:r>
            <a:endParaRPr lang="en-GB" dirty="0"/>
          </a:p>
          <a:p>
            <a:pPr marL="172582" indent="-172582">
              <a:buFont typeface="Arial" panose="020B0604020202020204" pitchFamily="34" charset="0"/>
              <a:buChar char="•"/>
            </a:pPr>
            <a:r>
              <a:rPr lang="en-US" dirty="0" smtClean="0"/>
              <a:t>20411D‑LON‑RTR</a:t>
            </a:r>
            <a:endParaRPr lang="en-US" dirty="0"/>
          </a:p>
          <a:p>
            <a:pPr marL="172582" indent="-172582">
              <a:buFont typeface="Arial" panose="020B0604020202020204" pitchFamily="34" charset="0"/>
              <a:buChar char="•"/>
            </a:pPr>
            <a:r>
              <a:rPr lang="en-US" dirty="0" smtClean="0"/>
              <a:t>20411D‑LON‑CL1</a:t>
            </a:r>
            <a:endParaRPr lang="en-US" dirty="0"/>
          </a:p>
          <a:p>
            <a:pPr marL="172582" indent="-172582">
              <a:buFont typeface="Arial" panose="020B0604020202020204" pitchFamily="34" charset="0"/>
              <a:buChar char="•"/>
            </a:pPr>
            <a:r>
              <a:rPr lang="en-US" dirty="0" smtClean="0"/>
              <a:t>20411D‑LON‑CL2</a:t>
            </a:r>
            <a:endParaRPr lang="en-GB" dirty="0"/>
          </a:p>
          <a:p>
            <a:pPr marL="172582" indent="-172582">
              <a:buFont typeface="Arial" panose="020B0604020202020204" pitchFamily="34" charset="0"/>
              <a:buChar char="•"/>
            </a:pPr>
            <a:r>
              <a:rPr lang="en-US" dirty="0" smtClean="0"/>
              <a:t>20411D‑LON‑CL3</a:t>
            </a:r>
            <a:endParaRPr lang="en-US" dirty="0"/>
          </a:p>
          <a:p>
            <a:pPr marL="172582" indent="-172582">
              <a:buFont typeface="Arial" panose="020B0604020202020204" pitchFamily="34" charset="0"/>
              <a:buChar char="•"/>
            </a:pPr>
            <a:r>
              <a:rPr lang="en-US" dirty="0" smtClean="0"/>
              <a:t>20411D‑INET1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44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&lt;&lt;&lt; Use this slide for MLO, and the next slide for on-premises (local) labs. &gt;&gt;&gt;</a:t>
            </a:r>
            <a:endParaRPr lang="en-CA" dirty="0" smtClean="0"/>
          </a:p>
          <a:p>
            <a:r>
              <a:rPr lang="en-IE" dirty="0" smtClean="0"/>
              <a:t>&lt;&lt;&lt; Delete the slide that you are not using.&gt;&gt;&gt;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73275" y="191156"/>
            <a:ext cx="2017542" cy="496993"/>
          </a:xfrm>
        </p:spPr>
        <p:txBody>
          <a:bodyPr/>
          <a:lstStyle/>
          <a:p>
            <a:pPr algn="l">
              <a:defRPr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Course 20411D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1912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&lt;&lt;&lt; Use this slide for on-premises (local) labs and the previous slide for MLO.&gt;&gt;&gt;</a:t>
            </a:r>
            <a:endParaRPr lang="en-CA" dirty="0" smtClean="0"/>
          </a:p>
          <a:p>
            <a:r>
              <a:rPr lang="en-IE" dirty="0" smtClean="0"/>
              <a:t>&lt;&lt;&lt; Delete the slide that you are not using.&gt;&gt;&gt;</a:t>
            </a:r>
            <a:endParaRPr lang="en-C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70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00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Welcome students to the course and introduce yourself. Provide a brief overview of your background to establish credibility.</a:t>
            </a:r>
          </a:p>
          <a:p>
            <a:endParaRPr lang="en-CA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69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Ask students to introduce themselves and provide their backgrounds, product experience, and expectations for the course.</a:t>
            </a:r>
          </a:p>
          <a:p>
            <a:endParaRPr lang="en-CA" dirty="0"/>
          </a:p>
          <a:p>
            <a:r>
              <a:rPr lang="en-CA" dirty="0"/>
              <a:t>Record student expectations on a whiteboard or flip chart that you can reference during class.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47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Explain the: </a:t>
            </a:r>
          </a:p>
          <a:p>
            <a:pPr marL="172582" indent="-172582">
              <a:buFont typeface="Arial" pitchFamily="34" charset="0"/>
              <a:buChar char="•"/>
            </a:pPr>
            <a:r>
              <a:rPr lang="en-CA" dirty="0" smtClean="0"/>
              <a:t>Class hours</a:t>
            </a:r>
          </a:p>
          <a:p>
            <a:pPr marL="172582" indent="-172582">
              <a:buFont typeface="Arial" pitchFamily="34" charset="0"/>
              <a:buChar char="•"/>
            </a:pPr>
            <a:r>
              <a:rPr lang="en-CA" dirty="0" smtClean="0"/>
              <a:t>Extended building hours for labs</a:t>
            </a:r>
          </a:p>
          <a:p>
            <a:pPr marL="172582" indent="-172582">
              <a:buFont typeface="Arial" pitchFamily="34" charset="0"/>
              <a:buChar char="•"/>
            </a:pPr>
            <a:r>
              <a:rPr lang="en-CA" dirty="0" smtClean="0"/>
              <a:t>Parking</a:t>
            </a:r>
          </a:p>
          <a:p>
            <a:pPr marL="172582" indent="-172582">
              <a:buFont typeface="Arial" pitchFamily="34" charset="0"/>
              <a:buChar char="•"/>
            </a:pPr>
            <a:r>
              <a:rPr lang="en-CA" dirty="0" smtClean="0"/>
              <a:t>Restroom location</a:t>
            </a:r>
          </a:p>
          <a:p>
            <a:pPr marL="172582" indent="-172582">
              <a:buFont typeface="Arial" pitchFamily="34" charset="0"/>
              <a:buChar char="•"/>
            </a:pPr>
            <a:r>
              <a:rPr lang="en-CA" dirty="0" smtClean="0"/>
              <a:t>Meals</a:t>
            </a:r>
          </a:p>
          <a:p>
            <a:pPr marL="172582" indent="-172582">
              <a:buFont typeface="Arial" pitchFamily="34" charset="0"/>
              <a:buChar char="•"/>
            </a:pPr>
            <a:r>
              <a:rPr lang="en-CA" dirty="0" smtClean="0"/>
              <a:t>Phones</a:t>
            </a:r>
          </a:p>
          <a:p>
            <a:pPr marL="172582" indent="-172582">
              <a:buFont typeface="Arial" pitchFamily="34" charset="0"/>
              <a:buChar char="•"/>
            </a:pPr>
            <a:r>
              <a:rPr lang="en-CA" dirty="0" smtClean="0"/>
              <a:t>Message posting</a:t>
            </a:r>
          </a:p>
          <a:p>
            <a:pPr marL="172582" indent="-172582">
              <a:buFont typeface="Arial" pitchFamily="34" charset="0"/>
              <a:buChar char="•"/>
            </a:pPr>
            <a:r>
              <a:rPr lang="en-CA" dirty="0" smtClean="0"/>
              <a:t>Where smoking is or is not allowed</a:t>
            </a:r>
          </a:p>
          <a:p>
            <a:endParaRPr lang="en-CA" dirty="0" smtClean="0"/>
          </a:p>
          <a:p>
            <a:r>
              <a:rPr lang="en-CA" dirty="0" smtClean="0"/>
              <a:t>Let students know if your facility has Internet access that is available for them to use during class breaks.</a:t>
            </a:r>
          </a:p>
          <a:p>
            <a:endParaRPr lang="en-CA" dirty="0" smtClean="0"/>
          </a:p>
          <a:p>
            <a:r>
              <a:rPr lang="en-CA" dirty="0" smtClean="0"/>
              <a:t>Make sure that the students are aware of the recycling program if one is available.</a:t>
            </a:r>
          </a:p>
          <a:p>
            <a:endParaRPr lang="en-CA" dirty="0" smtClean="0"/>
          </a:p>
          <a:p>
            <a:r>
              <a:rPr lang="en-CA" dirty="0" smtClean="0"/>
              <a:t>Finally, inform students about any emergency </a:t>
            </a:r>
            <a:r>
              <a:rPr lang="en-US" dirty="0" smtClean="0"/>
              <a:t>procedures (for example, emergency exits) </a:t>
            </a:r>
            <a:r>
              <a:rPr lang="en-CA" baseline="0" dirty="0" smtClean="0"/>
              <a:t>and plans in the event of fire or other such emergency.</a:t>
            </a:r>
            <a:endParaRPr lang="en-C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33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0435">
              <a:defRPr/>
            </a:pPr>
            <a:r>
              <a:rPr lang="en-CA" dirty="0" smtClean="0"/>
              <a:t>Describe the audience for this course. This is an opportunity for you to identify students who may not have the appropriate background or experience to attend this course.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58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0435">
              <a:defRPr/>
            </a:pPr>
            <a:r>
              <a:rPr lang="en-CA" dirty="0" smtClean="0"/>
              <a:t>Describe the course prerequisites.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17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&lt;&lt;&lt; Use this slide for printed courseware and the next slide for digital courseware. &gt;&gt;&gt;</a:t>
            </a:r>
          </a:p>
          <a:p>
            <a:r>
              <a:rPr lang="en-IE" dirty="0" smtClean="0"/>
              <a:t>&lt;&lt;&lt; Delete the slide that you are not using.&gt;&gt;&gt;</a:t>
            </a:r>
          </a:p>
          <a:p>
            <a:endParaRPr lang="en-US" b="0" dirty="0" smtClean="0"/>
          </a:p>
          <a:p>
            <a:r>
              <a:rPr lang="en-US" b="0" dirty="0" smtClean="0"/>
              <a:t>Introduce the</a:t>
            </a:r>
            <a:r>
              <a:rPr lang="en-US" b="0" baseline="0" dirty="0" smtClean="0"/>
              <a:t> students to their course materials.</a:t>
            </a:r>
          </a:p>
          <a:p>
            <a:r>
              <a:rPr lang="en-US" b="0" dirty="0" smtClean="0"/>
              <a:t>Explain how you intend for students to use the Course Handbook in the class and the Digital Companion Content outside the class:</a:t>
            </a:r>
            <a:endParaRPr lang="en-US" b="0" dirty="0" smtClean="0">
              <a:solidFill>
                <a:srgbClr val="FF0000"/>
              </a:solidFill>
            </a:endParaRPr>
          </a:p>
          <a:p>
            <a:pPr marL="466609" lvl="1" indent="-233305">
              <a:buFont typeface="Arial" pitchFamily="34" charset="0"/>
              <a:buChar char="•"/>
            </a:pPr>
            <a:r>
              <a:rPr lang="en-US" b="0" dirty="0" smtClean="0"/>
              <a:t>Explain that during the lecture, the students can refer to the Course Handbook, </a:t>
            </a:r>
            <a:r>
              <a:rPr lang="en-US" dirty="0" smtClean="0"/>
              <a:t>because </a:t>
            </a:r>
            <a:r>
              <a:rPr lang="en-US" b="0" dirty="0" smtClean="0"/>
              <a:t>it contains all of the critical technical information that they need in a crisp, tightly-focused format, which is just right for effective in-class learning experience. </a:t>
            </a:r>
          </a:p>
          <a:p>
            <a:pPr marL="466609" lvl="1" indent="-233305">
              <a:buFont typeface="Arial" pitchFamily="34" charset="0"/>
              <a:buChar char="•"/>
            </a:pPr>
            <a:r>
              <a:rPr lang="en-US" b="0" dirty="0" smtClean="0"/>
              <a:t>Mention that the Digital Companion Content on the </a:t>
            </a:r>
            <a:r>
              <a:rPr lang="en-US" u="sng" dirty="0" smtClean="0">
                <a:hlinkClick r:id="rId3"/>
              </a:rPr>
              <a:t>http://www.microsoft.com/learning/companionmoc</a:t>
            </a:r>
            <a:r>
              <a:rPr lang="en-US" u="none" dirty="0" smtClean="0"/>
              <a:t> </a:t>
            </a:r>
            <a:r>
              <a:rPr lang="en-US" dirty="0" smtClean="0"/>
              <a:t>web</a:t>
            </a:r>
            <a:r>
              <a:rPr lang="en-US" b="0" dirty="0" smtClean="0"/>
              <a:t>site supplements the Course Handbook, and provides an opportunity for extended self-oriented learning beyond the classroom.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73275" y="191156"/>
            <a:ext cx="2017542" cy="496993"/>
          </a:xfrm>
        </p:spPr>
        <p:txBody>
          <a:bodyPr/>
          <a:lstStyle/>
          <a:p>
            <a:pPr algn="l">
              <a:defRPr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Course 20411D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339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&lt;&lt;Use this slide for digital courseware and the previous slide for printed courseware.&gt;&gt;</a:t>
            </a:r>
          </a:p>
          <a:p>
            <a:r>
              <a:rPr lang="en-IE" dirty="0" smtClean="0"/>
              <a:t>&lt;&lt;&lt; Delete the slide that you are not using.&gt;&gt;&gt;</a:t>
            </a:r>
          </a:p>
          <a:p>
            <a:endParaRPr lang="en-US" dirty="0" smtClean="0"/>
          </a:p>
          <a:p>
            <a:r>
              <a:rPr lang="en-US" dirty="0" smtClean="0"/>
              <a:t>Introduce the students to their course materials.</a:t>
            </a: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You</a:t>
            </a:r>
            <a:r>
              <a:rPr lang="en-IE" baseline="0" dirty="0" smtClean="0"/>
              <a:t> should take the opportunity to make sure that all students can log in and access their content, and also demonstrate some of the features and functionality. </a:t>
            </a:r>
          </a:p>
          <a:p>
            <a:endParaRPr lang="en-IE" baseline="0" dirty="0" smtClean="0"/>
          </a:p>
          <a:p>
            <a:r>
              <a:rPr lang="en-IE" baseline="0" dirty="0" smtClean="0"/>
              <a:t>You can also mention that the courseware is updated over time. Their content will also be updated so they always have the latest, most technically up-to-date content, and they will not lose any comments, notes, or highlights they have made.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34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3400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Microsoft</a:t>
            </a:r>
            <a:r>
              <a:rPr lang="en-US" baseline="10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®</a:t>
            </a:r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Official Course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&lt;Number&gt;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Course title starts here</a:t>
            </a:r>
            <a:endParaRPr lang="en-US" dirty="0"/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5758770"/>
            <a:ext cx="2590800" cy="95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c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&lt;Number&gt;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Course title starts here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93478"/>
            <a:ext cx="4710223" cy="1016322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998843"/>
            <a:ext cx="1814119" cy="69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93914" y="-76200"/>
            <a:ext cx="9448800" cy="7239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286000" y="2514600"/>
            <a:ext cx="6858000" cy="88174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590800" y="2514600"/>
            <a:ext cx="5638800" cy="88174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Module &lt;Number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2590800" y="3505200"/>
            <a:ext cx="5624732" cy="14325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Module title starts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2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32pt Slide Title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1817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pt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28 </a:t>
            </a:r>
            <a:r>
              <a:rPr lang="en-US" dirty="0" err="1" smtClean="0"/>
              <a:t>pt</a:t>
            </a:r>
            <a:r>
              <a:rPr lang="en-US" dirty="0" smtClean="0"/>
              <a:t> Slide Title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7819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32pt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1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0" r:id="rId4"/>
    <p:sldLayoutId id="2147483661" r:id="rId5"/>
    <p:sldLayoutId id="2147483655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certificati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companionmo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hyperlink" Target="http://www.microsoft.com/learning/companionmoc" TargetMode="External"/><Relationship Id="rId4" Type="http://schemas.openxmlformats.org/officeDocument/2006/relationships/hyperlink" Target="http://skillpipe.courseware-marketplace.com/read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20411D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Administering </a:t>
            </a:r>
            <a:r>
              <a:rPr lang="en-US" dirty="0" smtClean="0"/>
              <a:t>Windows </a:t>
            </a:r>
          </a:p>
          <a:p>
            <a:r>
              <a:rPr lang="en-US" dirty="0" smtClean="0"/>
              <a:t>Server</a:t>
            </a:r>
            <a:r>
              <a:rPr lang="en-US" baseline="30000" dirty="0" smtClean="0"/>
              <a:t>®</a:t>
            </a:r>
            <a:r>
              <a:rPr lang="en-US" dirty="0" smtClean="0"/>
              <a:t>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32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914400"/>
            <a:ext cx="8229600" cy="5105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 smtClean="0"/>
              <a:t>Module 1: </a:t>
            </a:r>
            <a:r>
              <a:rPr lang="en-US" sz="2400" dirty="0"/>
              <a:t>Configuring and Troubleshooting Domain Name System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Module 2: </a:t>
            </a:r>
            <a:r>
              <a:rPr lang="en-US" sz="2400" dirty="0"/>
              <a:t>Maintaining Active Directory Domain Services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Module 3: </a:t>
            </a:r>
            <a:r>
              <a:rPr lang="en-US" sz="2400" dirty="0"/>
              <a:t>Managing User and Service Accounts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Module 4: </a:t>
            </a:r>
            <a:r>
              <a:rPr lang="en-US" sz="2400" dirty="0"/>
              <a:t>Implementing a Group Policy Infrastructure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Module </a:t>
            </a:r>
            <a:r>
              <a:rPr lang="en-US" sz="2400" dirty="0"/>
              <a:t>5</a:t>
            </a:r>
            <a:r>
              <a:rPr lang="en-US" sz="2400" dirty="0" smtClean="0"/>
              <a:t>: </a:t>
            </a:r>
            <a:r>
              <a:rPr lang="en-US" sz="2400" dirty="0"/>
              <a:t>Managing User Desktops with Group Policy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Module 6: </a:t>
            </a:r>
            <a:r>
              <a:rPr lang="en-US" sz="2400" dirty="0"/>
              <a:t>Installing, Configuring, and Troubleshooting the Network Policy Server Role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Module 7: </a:t>
            </a:r>
            <a:r>
              <a:rPr lang="en-US" sz="2400" dirty="0"/>
              <a:t>Implementing </a:t>
            </a:r>
            <a:r>
              <a:rPr lang="en-US" sz="2400" dirty="0" smtClean="0"/>
              <a:t>Network Access </a:t>
            </a:r>
            <a:r>
              <a:rPr lang="en-US" sz="2400" dirty="0"/>
              <a:t>Protection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Module </a:t>
            </a:r>
            <a:r>
              <a:rPr lang="en-US" sz="2400" dirty="0" smtClean="0"/>
              <a:t>8: Implementing Remote Access</a:t>
            </a:r>
            <a:endParaRPr lang="en-US" sz="2400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844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 </a:t>
            </a:r>
            <a:r>
              <a:rPr lang="en-US" i="1" dirty="0" smtClean="0"/>
              <a:t>(continued)</a:t>
            </a:r>
            <a:endParaRPr lang="en-US" i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/>
              <a:t>Module 9: Optimizing File </a:t>
            </a:r>
            <a:r>
              <a:rPr lang="en-US" sz="2400" dirty="0" smtClean="0"/>
              <a:t>Services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Module 10: </a:t>
            </a:r>
            <a:r>
              <a:rPr lang="en-US" sz="2400" dirty="0"/>
              <a:t>Configuring Encryption and Advanced Auditing</a:t>
            </a:r>
            <a:r>
              <a:rPr lang="en-US" sz="2400" dirty="0" smtClean="0"/>
              <a:t> 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Module </a:t>
            </a:r>
            <a:r>
              <a:rPr lang="en-US" sz="2400" dirty="0" smtClean="0"/>
              <a:t>11: </a:t>
            </a:r>
            <a:r>
              <a:rPr lang="en-US" sz="2400" dirty="0"/>
              <a:t>Deploying and Maintaining Server Images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Module </a:t>
            </a:r>
            <a:r>
              <a:rPr lang="en-US" sz="2400" dirty="0" smtClean="0"/>
              <a:t>12: </a:t>
            </a:r>
            <a:r>
              <a:rPr lang="en-US" sz="2400" dirty="0"/>
              <a:t>Implementing Update Management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Module </a:t>
            </a:r>
            <a:r>
              <a:rPr lang="en-US" sz="2400" dirty="0" smtClean="0"/>
              <a:t>13: </a:t>
            </a:r>
            <a:r>
              <a:rPr lang="en-US" sz="2400" dirty="0"/>
              <a:t>Monitoring Windows Server </a:t>
            </a:r>
            <a:r>
              <a:rPr lang="en-US" sz="2400" dirty="0" smtClean="0"/>
              <a:t>2012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992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Certification Program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19200"/>
            <a:ext cx="4724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Get trained. Get certified. </a:t>
            </a:r>
          </a:p>
          <a:p>
            <a:r>
              <a:rPr lang="en-US" sz="3800" dirty="0" smtClean="0">
                <a:solidFill>
                  <a:srgbClr val="00B0F0"/>
                </a:solidFill>
              </a:rPr>
              <a:t>Get ahead.</a:t>
            </a:r>
          </a:p>
          <a:p>
            <a:endParaRPr lang="en-US" sz="1000" dirty="0"/>
          </a:p>
          <a:p>
            <a:endParaRPr lang="en-US" dirty="0" smtClean="0"/>
          </a:p>
          <a:p>
            <a:r>
              <a:rPr lang="en-US" dirty="0" smtClean="0"/>
              <a:t>Microsoft Certifications demonstrate you have the skills to design, deploy, and optimize the latest technology solutions. </a:t>
            </a:r>
          </a:p>
          <a:p>
            <a:endParaRPr lang="en-US" dirty="0"/>
          </a:p>
          <a:p>
            <a:r>
              <a:rPr lang="en-US" dirty="0" smtClean="0"/>
              <a:t>Ask your Microsoft Learning Partner how you can prepare for certification.</a:t>
            </a:r>
          </a:p>
          <a:p>
            <a:endParaRPr lang="en-US" dirty="0" smtClean="0"/>
          </a:p>
          <a:p>
            <a:r>
              <a:rPr lang="en-US" dirty="0" smtClean="0"/>
              <a:t>Also see:</a:t>
            </a:r>
            <a:endParaRPr lang="en-US" dirty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www.microsoft.com/learning/</a:t>
            </a:r>
          </a:p>
          <a:p>
            <a:r>
              <a:rPr lang="en-US" dirty="0" smtClean="0">
                <a:hlinkClick r:id="rId3"/>
              </a:rPr>
              <a:t>certification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45"/>
          <a:stretch/>
        </p:blipFill>
        <p:spPr>
          <a:xfrm>
            <a:off x="5153696" y="2057400"/>
            <a:ext cx="3160162" cy="30887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867400"/>
            <a:ext cx="1898910" cy="69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8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22960"/>
          </a:xfrm>
        </p:spPr>
        <p:txBody>
          <a:bodyPr/>
          <a:lstStyle/>
          <a:p>
            <a:r>
              <a:rPr lang="en-US" dirty="0" smtClean="0"/>
              <a:t>Windows Certification Paths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376622" y="4869160"/>
            <a:ext cx="8488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39510" y="3783729"/>
            <a:ext cx="49124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864"/>
            <a:r>
              <a:rPr lang="en-US" sz="2400" b="1" dirty="0" smtClean="0">
                <a:solidFill>
                  <a:srgbClr val="92D05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OR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8553" y="960983"/>
            <a:ext cx="33033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64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MCSA Windows Server 2012</a:t>
            </a:r>
            <a:endParaRPr lang="en-US" sz="2000" dirty="0">
              <a:solidFill>
                <a:schemeClr val="tx2">
                  <a:lumMod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376622" y="1271016"/>
            <a:ext cx="1256336" cy="1755964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5" tIns="34295" rIns="34295" bIns="3429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64"/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Exam </a:t>
            </a:r>
            <a:r>
              <a:rPr lang="en-US" sz="1500" dirty="0" smtClean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70-410</a:t>
            </a:r>
            <a:endParaRPr lang="en-US" sz="1500" dirty="0">
              <a:solidFill>
                <a:prstClr val="white"/>
              </a:solidFill>
              <a:ea typeface="Segoe UI" pitchFamily="34" charset="0"/>
              <a:cs typeface="Segoe UI" pitchFamily="34" charset="0"/>
            </a:endParaRPr>
          </a:p>
          <a:p>
            <a:pPr algn="ctr" defTabSz="685864"/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(</a:t>
            </a:r>
            <a:r>
              <a:rPr lang="en-US" sz="1500" i="1" dirty="0" smtClean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20410</a:t>
            </a:r>
            <a:r>
              <a:rPr lang="en-US" sz="1500" dirty="0" smtClean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)</a:t>
            </a:r>
            <a:endParaRPr lang="en-US" sz="1500" dirty="0">
              <a:solidFill>
                <a:prstClr val="white"/>
              </a:solidFill>
              <a:ea typeface="Segoe UI" pitchFamily="34" charset="0"/>
              <a:cs typeface="Segoe UI" pitchFamily="34" charset="0"/>
            </a:endParaRPr>
          </a:p>
          <a:p>
            <a:pPr algn="ctr" defTabSz="685864"/>
            <a:r>
              <a:rPr lang="en-US" sz="1500" dirty="0" smtClean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Installing and Configuring Windows </a:t>
            </a:r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Server </a:t>
            </a:r>
            <a:r>
              <a:rPr lang="en-US" sz="1500" dirty="0" smtClean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2012</a:t>
            </a:r>
            <a:endParaRPr lang="en-US" sz="1500" dirty="0">
              <a:solidFill>
                <a:prstClr val="white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Plus 2"/>
          <p:cNvSpPr>
            <a:spLocks/>
          </p:cNvSpPr>
          <p:nvPr/>
        </p:nvSpPr>
        <p:spPr>
          <a:xfrm>
            <a:off x="1698353" y="2015750"/>
            <a:ext cx="217111" cy="217111"/>
          </a:xfrm>
          <a:prstGeom prst="mathPlus">
            <a:avLst>
              <a:gd name="adj1" fmla="val 16957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1" name="Plus 50"/>
          <p:cNvSpPr>
            <a:spLocks/>
          </p:cNvSpPr>
          <p:nvPr/>
        </p:nvSpPr>
        <p:spPr>
          <a:xfrm>
            <a:off x="3219443" y="2043413"/>
            <a:ext cx="217111" cy="217111"/>
          </a:xfrm>
          <a:prstGeom prst="mathPlus">
            <a:avLst>
              <a:gd name="adj1" fmla="val 16957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1967761" y="1273702"/>
            <a:ext cx="1236087" cy="1751021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5" rIns="0" bIns="3429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Exam 70-411</a:t>
            </a:r>
          </a:p>
          <a:p>
            <a:pPr algn="ctr"/>
            <a:r>
              <a:rPr lang="en-US" sz="1500" dirty="0"/>
              <a:t>(</a:t>
            </a:r>
            <a:r>
              <a:rPr lang="en-US" sz="1500" i="1" dirty="0"/>
              <a:t>20411</a:t>
            </a:r>
            <a:r>
              <a:rPr lang="en-US" sz="1500" dirty="0"/>
              <a:t>)</a:t>
            </a:r>
          </a:p>
          <a:p>
            <a:pPr algn="ctr" defTabSz="685864"/>
            <a:r>
              <a:rPr lang="en-US" sz="1500" dirty="0" smtClean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Administering </a:t>
            </a:r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Windows Server 2012</a:t>
            </a:r>
          </a:p>
        </p:txBody>
      </p:sp>
      <p:sp>
        <p:nvSpPr>
          <p:cNvPr id="17" name="Rectangle 16"/>
          <p:cNvSpPr>
            <a:spLocks/>
          </p:cNvSpPr>
          <p:nvPr/>
        </p:nvSpPr>
        <p:spPr bwMode="auto">
          <a:xfrm>
            <a:off x="3512907" y="1279454"/>
            <a:ext cx="1211291" cy="1665859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5" tIns="34295" rIns="34295" bIns="3429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64"/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Exam 70-412</a:t>
            </a:r>
          </a:p>
          <a:p>
            <a:pPr algn="ctr" defTabSz="685864"/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(</a:t>
            </a:r>
            <a:r>
              <a:rPr lang="en-US" sz="1500" i="1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20412</a:t>
            </a:r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)</a:t>
            </a:r>
          </a:p>
          <a:p>
            <a:pPr algn="ctr" defTabSz="685864"/>
            <a:r>
              <a:rPr lang="en-US" sz="1500" dirty="0" smtClean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Configuring </a:t>
            </a:r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Advanced Windows Server 2012 Services</a:t>
            </a:r>
          </a:p>
        </p:txBody>
      </p:sp>
      <p:sp>
        <p:nvSpPr>
          <p:cNvPr id="27" name="Rectangle 26"/>
          <p:cNvSpPr>
            <a:spLocks/>
          </p:cNvSpPr>
          <p:nvPr/>
        </p:nvSpPr>
        <p:spPr bwMode="auto">
          <a:xfrm>
            <a:off x="3328480" y="3320542"/>
            <a:ext cx="1347712" cy="1332594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5" tIns="34295" rIns="34295" bIns="3429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64"/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Exam 70-417</a:t>
            </a:r>
          </a:p>
          <a:p>
            <a:pPr algn="ctr" defTabSz="685864"/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(</a:t>
            </a:r>
            <a:r>
              <a:rPr lang="en-US" sz="1500" i="1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20417</a:t>
            </a:r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)</a:t>
            </a:r>
          </a:p>
          <a:p>
            <a:pPr algn="ctr" defTabSz="685864">
              <a:lnSpc>
                <a:spcPct val="90000"/>
              </a:lnSpc>
            </a:pPr>
            <a:r>
              <a:rPr lang="en-US" sz="1500" dirty="0" smtClean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Upgrading </a:t>
            </a:r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US" sz="1500" dirty="0" smtClean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Your </a:t>
            </a:r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Skills to MCSA Windows Server 2012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37448" y="960983"/>
            <a:ext cx="3067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64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MCSE Server Infrastructure</a:t>
            </a:r>
            <a:endParaRPr lang="en-US" sz="2000" dirty="0">
              <a:solidFill>
                <a:schemeClr val="tx2">
                  <a:lumMod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5449392" y="1287006"/>
            <a:ext cx="1438925" cy="1493922"/>
          </a:xfrm>
          <a:prstGeom prst="rect">
            <a:avLst/>
          </a:prstGeom>
          <a:solidFill>
            <a:srgbClr val="4668C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5" tIns="34295" rIns="34295" bIns="3429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64"/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Exam 70-413</a:t>
            </a:r>
          </a:p>
          <a:p>
            <a:pPr algn="ctr" defTabSz="685864"/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(</a:t>
            </a:r>
            <a:r>
              <a:rPr lang="en-US" sz="1500" i="1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20413</a:t>
            </a:r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) </a:t>
            </a:r>
            <a:endParaRPr lang="en-US" sz="1500" dirty="0" smtClean="0">
              <a:solidFill>
                <a:prstClr val="white"/>
              </a:solidFill>
              <a:ea typeface="Segoe UI" pitchFamily="34" charset="0"/>
              <a:cs typeface="Segoe UI" pitchFamily="34" charset="0"/>
            </a:endParaRPr>
          </a:p>
          <a:p>
            <a:pPr algn="ctr" defTabSz="685864"/>
            <a:r>
              <a:rPr lang="en-US" sz="1500" dirty="0" smtClean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Designing </a:t>
            </a:r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and </a:t>
            </a:r>
            <a:r>
              <a:rPr lang="en-US" sz="1500" dirty="0" smtClean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Implementing a Server Infrastructure</a:t>
            </a:r>
            <a:endParaRPr lang="en-US" sz="1500" dirty="0">
              <a:solidFill>
                <a:prstClr val="white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7304746" y="1268760"/>
            <a:ext cx="1368153" cy="1512167"/>
          </a:xfrm>
          <a:prstGeom prst="rect">
            <a:avLst/>
          </a:prstGeom>
          <a:solidFill>
            <a:srgbClr val="4668C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5" tIns="34295" rIns="34295" bIns="3429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64"/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Exam 70-414</a:t>
            </a:r>
          </a:p>
          <a:p>
            <a:pPr algn="ctr" defTabSz="685864"/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(</a:t>
            </a:r>
            <a:r>
              <a:rPr lang="en-US" sz="1500" i="1" dirty="0" smtClean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20414</a:t>
            </a:r>
            <a:r>
              <a:rPr lang="en-US" sz="1500" dirty="0" smtClean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) </a:t>
            </a:r>
          </a:p>
          <a:p>
            <a:pPr algn="ctr" defTabSz="685864"/>
            <a:r>
              <a:rPr lang="en-US" sz="1500" dirty="0" smtClean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Implementing </a:t>
            </a:r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an Advanced Server </a:t>
            </a:r>
            <a:r>
              <a:rPr lang="en-US" sz="1500" dirty="0" smtClean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Infrastructure</a:t>
            </a:r>
            <a:endParaRPr lang="en-US" sz="1500" dirty="0">
              <a:solidFill>
                <a:prstClr val="white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Plus 70"/>
          <p:cNvSpPr>
            <a:spLocks/>
          </p:cNvSpPr>
          <p:nvPr/>
        </p:nvSpPr>
        <p:spPr>
          <a:xfrm>
            <a:off x="6976702" y="1923633"/>
            <a:ext cx="217111" cy="217111"/>
          </a:xfrm>
          <a:prstGeom prst="mathPlus">
            <a:avLst>
              <a:gd name="adj1" fmla="val 16957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439839" y="3010073"/>
            <a:ext cx="330862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64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MCSE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Desktop Infrastructure</a:t>
            </a:r>
          </a:p>
        </p:txBody>
      </p:sp>
      <p:sp>
        <p:nvSpPr>
          <p:cNvPr id="86" name="Plus 85"/>
          <p:cNvSpPr/>
          <p:nvPr/>
        </p:nvSpPr>
        <p:spPr>
          <a:xfrm>
            <a:off x="4996845" y="3925093"/>
            <a:ext cx="217111" cy="217111"/>
          </a:xfrm>
          <a:prstGeom prst="mathPlus">
            <a:avLst>
              <a:gd name="adj1" fmla="val 16957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>
            <a:spLocks/>
          </p:cNvSpPr>
          <p:nvPr/>
        </p:nvSpPr>
        <p:spPr bwMode="auto">
          <a:xfrm>
            <a:off x="5449393" y="3350092"/>
            <a:ext cx="1282900" cy="1393681"/>
          </a:xfrm>
          <a:prstGeom prst="rect">
            <a:avLst/>
          </a:prstGeom>
          <a:solidFill>
            <a:srgbClr val="4668C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5" tIns="34295" rIns="34295" bIns="3429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64"/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Exam 70-415</a:t>
            </a:r>
          </a:p>
          <a:p>
            <a:pPr algn="ctr" defTabSz="685864"/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(</a:t>
            </a:r>
            <a:r>
              <a:rPr lang="en-US" sz="1500" i="1" dirty="0" smtClean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20415</a:t>
            </a:r>
            <a:r>
              <a:rPr lang="en-US" sz="1500" dirty="0" smtClean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)</a:t>
            </a:r>
          </a:p>
          <a:p>
            <a:pPr algn="ctr" defTabSz="685864"/>
            <a:r>
              <a:rPr lang="en-US" sz="1500" dirty="0" smtClean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Implementing </a:t>
            </a:r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a Desktop </a:t>
            </a:r>
            <a:r>
              <a:rPr lang="en-US" sz="1500" dirty="0" smtClean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Infrastructure</a:t>
            </a:r>
            <a:endParaRPr lang="en-US" sz="1500" dirty="0">
              <a:solidFill>
                <a:prstClr val="white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Rectangle 93"/>
          <p:cNvSpPr>
            <a:spLocks/>
          </p:cNvSpPr>
          <p:nvPr/>
        </p:nvSpPr>
        <p:spPr bwMode="auto">
          <a:xfrm>
            <a:off x="7092279" y="3356992"/>
            <a:ext cx="1584177" cy="1351386"/>
          </a:xfrm>
          <a:prstGeom prst="rect">
            <a:avLst/>
          </a:prstGeom>
          <a:solidFill>
            <a:srgbClr val="4668C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5" tIns="34295" rIns="34295" bIns="3429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64"/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Exam 70-416</a:t>
            </a:r>
          </a:p>
          <a:p>
            <a:pPr algn="ctr" defTabSz="685864"/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(</a:t>
            </a:r>
            <a:r>
              <a:rPr lang="en-US" sz="1500" i="1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20416</a:t>
            </a:r>
            <a:r>
              <a:rPr lang="en-US" sz="1500" dirty="0" smtClean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)</a:t>
            </a:r>
          </a:p>
          <a:p>
            <a:pPr algn="ctr" defTabSz="685864">
              <a:lnSpc>
                <a:spcPct val="90000"/>
              </a:lnSpc>
            </a:pPr>
            <a:r>
              <a:rPr lang="en-US" sz="1500" dirty="0" smtClean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Implementing </a:t>
            </a:r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Desktop Application Environments</a:t>
            </a:r>
          </a:p>
        </p:txBody>
      </p:sp>
      <p:sp>
        <p:nvSpPr>
          <p:cNvPr id="90" name="Plus 89"/>
          <p:cNvSpPr>
            <a:spLocks/>
          </p:cNvSpPr>
          <p:nvPr/>
        </p:nvSpPr>
        <p:spPr>
          <a:xfrm>
            <a:off x="6779762" y="3943060"/>
            <a:ext cx="217111" cy="217111"/>
          </a:xfrm>
          <a:prstGeom prst="mathPlus">
            <a:avLst>
              <a:gd name="adj1" fmla="val 16957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>
            <a:spLocks/>
          </p:cNvSpPr>
          <p:nvPr/>
        </p:nvSpPr>
        <p:spPr bwMode="auto">
          <a:xfrm>
            <a:off x="535854" y="5292626"/>
            <a:ext cx="1336895" cy="116071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5" tIns="34295" rIns="34295" bIns="3429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64"/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Exam 70-687</a:t>
            </a:r>
          </a:p>
          <a:p>
            <a:pPr algn="ctr" defTabSz="685864"/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(</a:t>
            </a:r>
            <a:r>
              <a:rPr lang="en-US" sz="1500" i="1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20687</a:t>
            </a:r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)</a:t>
            </a:r>
          </a:p>
          <a:p>
            <a:pPr algn="ctr" defTabSz="685864"/>
            <a:r>
              <a:rPr lang="en-US" sz="1500" dirty="0" smtClean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Configuring Windows 8.1</a:t>
            </a:r>
            <a:endParaRPr lang="en-US" sz="1500" dirty="0">
              <a:solidFill>
                <a:prstClr val="white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/>
          <p:cNvSpPr>
            <a:spLocks/>
          </p:cNvSpPr>
          <p:nvPr/>
        </p:nvSpPr>
        <p:spPr bwMode="auto">
          <a:xfrm>
            <a:off x="2329138" y="5292626"/>
            <a:ext cx="1442547" cy="116071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5" tIns="34295" rIns="34295" bIns="3429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64"/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Exam 70-688</a:t>
            </a:r>
          </a:p>
          <a:p>
            <a:pPr algn="ctr" defTabSz="685864"/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(</a:t>
            </a:r>
            <a:r>
              <a:rPr lang="en-US" sz="1500" i="1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20688</a:t>
            </a:r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)</a:t>
            </a:r>
          </a:p>
          <a:p>
            <a:pPr algn="ctr" defTabSz="685864"/>
            <a:r>
              <a:rPr lang="en-US" sz="1500" dirty="0" smtClean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Supporting Windows 8.1</a:t>
            </a:r>
            <a:endParaRPr lang="en-US" sz="1500" dirty="0">
              <a:solidFill>
                <a:prstClr val="white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0058" y="4921423"/>
            <a:ext cx="26737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64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MCSA Windows 8</a:t>
            </a:r>
          </a:p>
        </p:txBody>
      </p:sp>
      <p:sp>
        <p:nvSpPr>
          <p:cNvPr id="46" name="Plus 45"/>
          <p:cNvSpPr/>
          <p:nvPr/>
        </p:nvSpPr>
        <p:spPr>
          <a:xfrm>
            <a:off x="1976014" y="5772563"/>
            <a:ext cx="217111" cy="217111"/>
          </a:xfrm>
          <a:prstGeom prst="mathPlus">
            <a:avLst>
              <a:gd name="adj1" fmla="val 16957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>
            <a:spLocks/>
          </p:cNvSpPr>
          <p:nvPr/>
        </p:nvSpPr>
        <p:spPr bwMode="auto">
          <a:xfrm>
            <a:off x="4617987" y="5305543"/>
            <a:ext cx="1682205" cy="1147793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5" tIns="34295" rIns="34295" bIns="3429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64"/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Exam 70-689</a:t>
            </a:r>
          </a:p>
          <a:p>
            <a:pPr algn="ctr" defTabSz="685864"/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(</a:t>
            </a:r>
            <a:r>
              <a:rPr lang="en-US" sz="1500" i="1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20689</a:t>
            </a:r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)</a:t>
            </a:r>
          </a:p>
          <a:p>
            <a:pPr algn="ctr" defTabSz="685864">
              <a:lnSpc>
                <a:spcPct val="90000"/>
              </a:lnSpc>
            </a:pPr>
            <a:r>
              <a:rPr lang="en-US" sz="1500" dirty="0" smtClean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Upgrading Your </a:t>
            </a:r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Skills to MCSA Windows 8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995936" y="5688315"/>
            <a:ext cx="49124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864"/>
            <a:r>
              <a:rPr lang="en-US" sz="2400" b="1" dirty="0" smtClean="0">
                <a:solidFill>
                  <a:srgbClr val="92D05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</a:t>
            </a:r>
          </a:p>
        </p:txBody>
      </p:sp>
      <p:sp>
        <p:nvSpPr>
          <p:cNvPr id="58" name="Right Arrow 57"/>
          <p:cNvSpPr/>
          <p:nvPr/>
        </p:nvSpPr>
        <p:spPr>
          <a:xfrm rot="2515756" flipV="1">
            <a:off x="4700782" y="3354112"/>
            <a:ext cx="718437" cy="19804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ight Arrow 47"/>
          <p:cNvSpPr/>
          <p:nvPr/>
        </p:nvSpPr>
        <p:spPr>
          <a:xfrm rot="18918188" flipV="1">
            <a:off x="4689731" y="2645470"/>
            <a:ext cx="720000" cy="1980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0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for the Labs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Your lab activities will be centered around a fictitious company that we will call A. Datum Corporation 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400" dirty="0"/>
              <a:t>By working through the labs, you will learn how to administer Windows Server 2012 R2. 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400" dirty="0"/>
              <a:t>To complete the labs, you will work in a virtual machine environment. </a:t>
            </a:r>
          </a:p>
          <a:p>
            <a:pPr marL="0" indent="0">
              <a:spcAft>
                <a:spcPts val="600"/>
              </a:spcAft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724400"/>
            <a:ext cx="103632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9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 Environment</a:t>
            </a:r>
            <a:endParaRPr lang="en-US" dirty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204347"/>
              </p:ext>
            </p:extLst>
          </p:nvPr>
        </p:nvGraphicFramePr>
        <p:xfrm>
          <a:off x="482600" y="1030014"/>
          <a:ext cx="8153400" cy="5673907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413000"/>
                <a:gridCol w="5740400"/>
              </a:tblGrid>
              <a:tr h="472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Virtual machine name: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91421" marB="9142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Use as: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91421" marB="91421" anchor="ctr" horzOverflow="overflow"/>
                </a:tc>
              </a:tr>
              <a:tr h="4466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20411D-LON-DC1</a:t>
                      </a:r>
                    </a:p>
                  </a:txBody>
                  <a:tcPr marT="91421" marB="9142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Windows Server 2012 R2 Domain Controller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the Adatum.com domain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1421" marB="91421" anchor="ctr" horzOverflow="overflow"/>
                </a:tc>
              </a:tr>
              <a:tr h="5288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20411D-LON-SVR1</a:t>
                      </a:r>
                    </a:p>
                  </a:txBody>
                  <a:tcPr marT="91421" marB="9142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Windows Server 2012 R2 member server in Adatum.com domain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1421" marB="91421" anchor="ctr" horzOverflow="overflow"/>
                </a:tc>
              </a:tr>
              <a:tr h="5102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20411D-LON-SVR3</a:t>
                      </a:r>
                    </a:p>
                  </a:txBody>
                  <a:tcPr marT="91421" marB="9142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blank virtual machine for use in labs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1421" marB="91421" anchor="ctr" horzOverflow="overflow"/>
                </a:tc>
              </a:tr>
              <a:tr h="5102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20411D-LON-SVR4</a:t>
                      </a:r>
                    </a:p>
                  </a:txBody>
                  <a:tcPr marT="91421" marB="9142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Windows Server 2012 R2 member server in Adatum.com domain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1421" marB="91421" anchor="ctr" horzOverflow="overflow"/>
                </a:tc>
              </a:tr>
              <a:tr h="5102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20411D-LON-RTR</a:t>
                      </a:r>
                    </a:p>
                  </a:txBody>
                  <a:tcPr marT="91421" marB="9142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router that is used for network activities that require a separate subnet. Also running Windows Server 2012 R2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1421" marB="91421" anchor="ctr" horzOverflow="overflow"/>
                </a:tc>
              </a:tr>
              <a:tr h="5102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20411D-LON-CL1</a:t>
                      </a:r>
                    </a:p>
                  </a:txBody>
                  <a:tcPr marT="91421" marB="9142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Windows 8.1 client joined to Adatum.com domain.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1421" marB="91421" anchor="ctr" horzOverflow="overflow"/>
                </a:tc>
              </a:tr>
              <a:tr h="562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20411D-LON-CL2</a:t>
                      </a:r>
                    </a:p>
                  </a:txBody>
                  <a:tcPr marT="91421" marB="9142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Windows 8.1 client joined to Adatum.com domain.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1421" marB="91421" anchor="ctr" horzOverflow="overflow"/>
                </a:tc>
              </a:tr>
              <a:tr h="5102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20411D-LON-CL3</a:t>
                      </a:r>
                    </a:p>
                  </a:txBody>
                  <a:tcPr marT="91421" marB="9142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Windows 7 client joined to Adatum.com domain.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1421" marB="91421" anchor="ctr" horzOverflow="overflow"/>
                </a:tc>
              </a:tr>
              <a:tr h="5102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20411D-INET1</a:t>
                      </a:r>
                    </a:p>
                  </a:txBody>
                  <a:tcPr marT="91421" marB="9142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lang="en-GB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hr-H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Server 2012 R2 server simulating</a:t>
                      </a:r>
                      <a:endParaRPr lang="en-GB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lang="hr-H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Internet Web and DNS server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1421" marB="91421" anchor="ctr" horzOverflow="overflow"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105400"/>
            <a:ext cx="904344" cy="159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0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Using Microsoft Labs Online </a:t>
            </a:r>
            <a:endParaRPr lang="en-US" i="1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Bef>
                <a:spcPts val="400"/>
              </a:spcBef>
              <a:spcAft>
                <a:spcPts val="600"/>
              </a:spcAft>
              <a:buNone/>
            </a:pPr>
            <a:r>
              <a:rPr lang="en-US" sz="2200" dirty="0" smtClean="0"/>
              <a:t>In this demonstration, you will learn how to: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dirty="0" smtClean="0"/>
              <a:t>Access the MLO lab environment</a:t>
            </a:r>
          </a:p>
          <a:p>
            <a:pPr>
              <a:spcBef>
                <a:spcPts val="400"/>
              </a:spcBef>
            </a:pPr>
            <a:r>
              <a:rPr lang="en-US" sz="2200" dirty="0" smtClean="0"/>
              <a:t>Switch between virtual machines</a:t>
            </a:r>
          </a:p>
          <a:p>
            <a:pPr>
              <a:spcBef>
                <a:spcPts val="400"/>
              </a:spcBef>
            </a:pPr>
            <a:endParaRPr lang="en-US" sz="2200" dirty="0" smtClean="0"/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 smtClean="0"/>
              <a:t>Carefully </a:t>
            </a:r>
            <a:r>
              <a:rPr lang="en-US" sz="2200" dirty="0"/>
              <a:t>read the online </a:t>
            </a:r>
            <a:r>
              <a:rPr lang="en-US" sz="2200" dirty="0" smtClean="0"/>
              <a:t>Lab </a:t>
            </a:r>
            <a:r>
              <a:rPr lang="en-US" sz="2200" dirty="0"/>
              <a:t>Notes because some procedures related to on-premises versus online labs may be different and have slightly different steps. Any differences will be called out in the Lab Notes</a:t>
            </a:r>
          </a:p>
        </p:txBody>
      </p:sp>
    </p:spTree>
    <p:extLst>
      <p:ext uri="{BB962C8B-B14F-4D97-AF65-F5344CB8AC3E}">
        <p14:creationId xmlns:p14="http://schemas.microsoft.com/office/powerpoint/2010/main" val="33580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Using Hyper-V Manager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838200"/>
            <a:ext cx="8229600" cy="5105400"/>
          </a:xfrm>
        </p:spPr>
        <p:txBody>
          <a:bodyPr/>
          <a:lstStyle/>
          <a:p>
            <a:pPr marL="0" indent="0">
              <a:spcBef>
                <a:spcPts val="400"/>
              </a:spcBef>
              <a:buNone/>
            </a:pPr>
            <a:r>
              <a:rPr lang="en-US" sz="2200" dirty="0" smtClean="0"/>
              <a:t>In this demonstration, you will learn how to:</a:t>
            </a:r>
          </a:p>
          <a:p>
            <a:pPr>
              <a:spcBef>
                <a:spcPts val="400"/>
              </a:spcBef>
            </a:pPr>
            <a:r>
              <a:rPr lang="en-US" sz="2200" dirty="0" smtClean="0"/>
              <a:t>Open </a:t>
            </a:r>
            <a:r>
              <a:rPr lang="en-US" sz="2200" dirty="0"/>
              <a:t>Hyper</a:t>
            </a:r>
            <a:r>
              <a:rPr lang="en-CA" sz="2400" dirty="0"/>
              <a:t>‑</a:t>
            </a:r>
            <a:r>
              <a:rPr lang="en-US" sz="2200" dirty="0"/>
              <a:t>V </a:t>
            </a:r>
            <a:r>
              <a:rPr lang="en-US" sz="2200" dirty="0" smtClean="0"/>
              <a:t>Manager</a:t>
            </a:r>
          </a:p>
          <a:p>
            <a:pPr>
              <a:spcBef>
                <a:spcPts val="400"/>
              </a:spcBef>
            </a:pPr>
            <a:r>
              <a:rPr lang="en-US" sz="2200" dirty="0" smtClean="0"/>
              <a:t>Navigate the various sections/panes within Hyper</a:t>
            </a:r>
            <a:r>
              <a:rPr lang="en-CA" sz="2400" dirty="0" smtClean="0"/>
              <a:t>‑</a:t>
            </a:r>
            <a:r>
              <a:rPr lang="en-US" sz="2200" dirty="0" smtClean="0"/>
              <a:t>V Manager:</a:t>
            </a:r>
          </a:p>
          <a:p>
            <a:pPr lvl="1">
              <a:spcBef>
                <a:spcPts val="400"/>
              </a:spcBef>
            </a:pPr>
            <a:r>
              <a:rPr lang="en-US" sz="2200" dirty="0" smtClean="0"/>
              <a:t>Virtual machines, snapshots, and actions: server-specific and virtual machines-specific</a:t>
            </a:r>
          </a:p>
          <a:p>
            <a:pPr>
              <a:spcBef>
                <a:spcPts val="400"/>
              </a:spcBef>
            </a:pPr>
            <a:r>
              <a:rPr lang="en-US" sz="2200" dirty="0" smtClean="0"/>
              <a:t>Identify the virtual machines used in the labs for this course</a:t>
            </a:r>
          </a:p>
          <a:p>
            <a:pPr>
              <a:spcBef>
                <a:spcPts val="400"/>
              </a:spcBef>
            </a:pPr>
            <a:r>
              <a:rPr lang="en-US" sz="2200" dirty="0" smtClean="0"/>
              <a:t>Take a snapshot and apply a snapshot</a:t>
            </a:r>
          </a:p>
          <a:p>
            <a:pPr>
              <a:spcBef>
                <a:spcPts val="400"/>
              </a:spcBef>
            </a:pPr>
            <a:r>
              <a:rPr lang="en-US" sz="2200" dirty="0" smtClean="0"/>
              <a:t>Connect to a </a:t>
            </a:r>
            <a:r>
              <a:rPr lang="en-US" sz="2200" dirty="0"/>
              <a:t>virtual </a:t>
            </a:r>
            <a:r>
              <a:rPr lang="en-US" sz="2200" dirty="0" smtClean="0"/>
              <a:t>machine </a:t>
            </a:r>
          </a:p>
          <a:p>
            <a:pPr>
              <a:spcBef>
                <a:spcPts val="400"/>
              </a:spcBef>
            </a:pPr>
            <a:r>
              <a:rPr lang="en-US" sz="2200" dirty="0" smtClean="0"/>
              <a:t>Start and sign in to a </a:t>
            </a:r>
            <a:r>
              <a:rPr lang="en-US" sz="2200" dirty="0"/>
              <a:t>virtual </a:t>
            </a:r>
            <a:r>
              <a:rPr lang="en-US" sz="2200" dirty="0" smtClean="0"/>
              <a:t>machine </a:t>
            </a:r>
          </a:p>
          <a:p>
            <a:pPr>
              <a:spcBef>
                <a:spcPts val="400"/>
              </a:spcBef>
            </a:pPr>
            <a:r>
              <a:rPr lang="en-US" sz="2200" dirty="0" smtClean="0"/>
              <a:t>Switch between full screen and window modes</a:t>
            </a:r>
          </a:p>
          <a:p>
            <a:pPr>
              <a:spcBef>
                <a:spcPts val="400"/>
              </a:spcBef>
            </a:pPr>
            <a:r>
              <a:rPr lang="en-US" sz="2200" dirty="0" smtClean="0"/>
              <a:t>Revert to the previous snapshot</a:t>
            </a:r>
          </a:p>
          <a:p>
            <a:pPr>
              <a:spcBef>
                <a:spcPts val="400"/>
              </a:spcBef>
            </a:pPr>
            <a:r>
              <a:rPr lang="en-US" sz="2200" dirty="0" smtClean="0"/>
              <a:t>Shut down a </a:t>
            </a:r>
            <a:r>
              <a:rPr lang="en-US" sz="2200" dirty="0"/>
              <a:t>virtual </a:t>
            </a:r>
            <a:r>
              <a:rPr lang="en-US" sz="2200" dirty="0" smtClean="0"/>
              <a:t>machine</a:t>
            </a:r>
          </a:p>
          <a:p>
            <a:pPr lvl="1">
              <a:spcBef>
                <a:spcPts val="400"/>
              </a:spcBef>
            </a:pPr>
            <a:r>
              <a:rPr lang="en-US" sz="2200" dirty="0" smtClean="0"/>
              <a:t>When to use shut down or turn off</a:t>
            </a:r>
          </a:p>
          <a:p>
            <a:pPr>
              <a:spcBef>
                <a:spcPts val="400"/>
              </a:spcBef>
            </a:pPr>
            <a:r>
              <a:rPr lang="en-US" sz="2200" dirty="0" smtClean="0"/>
              <a:t>Close Hyper-V Manager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5898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Demonstration: Navigation in</a:t>
            </a:r>
            <a:br>
              <a:rPr lang="en-US" dirty="0"/>
            </a:br>
            <a:r>
              <a:rPr lang="en-US" dirty="0"/>
              <a:t>Windows Server </a:t>
            </a:r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In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this demonstration, you will learn how to:</a:t>
            </a:r>
          </a:p>
          <a:p>
            <a:pPr marL="800100" lvl="1" indent="-342900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ea typeface="Segoe UI" pitchFamily="34" charset="0"/>
                <a:cs typeface="Calibri" pitchFamily="34" charset="0"/>
              </a:rPr>
              <a:t>Configure Hyper-V to use Windows key combinations in the virtual machine</a:t>
            </a:r>
          </a:p>
          <a:p>
            <a:pPr marL="800100" lvl="1" indent="-342900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ea typeface="Segoe UI" pitchFamily="34" charset="0"/>
                <a:cs typeface="Calibri" pitchFamily="34" charset="0"/>
              </a:rPr>
              <a:t>Sign in and sign out</a:t>
            </a:r>
          </a:p>
          <a:p>
            <a:pPr marL="800100" lvl="1" indent="-342900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ea typeface="Segoe UI" pitchFamily="34" charset="0"/>
                <a:cs typeface="Calibri" pitchFamily="34" charset="0"/>
              </a:rPr>
              <a:t>Access applications </a:t>
            </a:r>
          </a:p>
          <a:p>
            <a:pPr marL="800100" lvl="1" indent="-342900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ea typeface="Segoe UI" pitchFamily="34" charset="0"/>
                <a:cs typeface="Calibri" pitchFamily="34" charset="0"/>
              </a:rPr>
              <a:t>Access Control Panel</a:t>
            </a:r>
          </a:p>
          <a:p>
            <a:pPr marL="800100" lvl="1" indent="-342900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ea typeface="Segoe UI" pitchFamily="34" charset="0"/>
                <a:cs typeface="Calibri" pitchFamily="34" charset="0"/>
              </a:rPr>
              <a:t>Use shortcut keys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197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 numCol="2" spcCol="45720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Thank you for joining us today.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We’ve worked together with Microsoft Learning Partners and Microsoft IT Academies to bring you a world-class learning experience, including: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Certified Trainers + Instructors. </a:t>
            </a: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Your instructor is a premier technical and instructional expert who meets ongoing certification requirements.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Customer Satisfaction Guarantee. </a:t>
            </a: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Our Partners offer a satisfaction guarantee and we hold them accountable for it. At the end of class, please complete an evaluation of 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today’s experience. We value your feedback!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Certification Benefits. </a:t>
            </a: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After training, consider pursuing a Microsoft Certification to help distinguish your technical expertise and experience. Ask your instructor about available exam promotions and discounts.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We wish you a great learning experience and ongoing career success!</a:t>
            </a:r>
          </a:p>
          <a:p>
            <a:pPr marL="0" indent="0">
              <a:lnSpc>
                <a:spcPct val="97000"/>
              </a:lnSpc>
              <a:buNone/>
            </a:pPr>
            <a:endParaRPr lang="en-US" sz="1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47" y="5867400"/>
            <a:ext cx="2193219" cy="80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4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Instructor: </a:t>
            </a:r>
            <a:r>
              <a:rPr lang="en-US" dirty="0" smtClean="0"/>
              <a:t>&lt;Instructor Name&gt;</a:t>
            </a:r>
          </a:p>
          <a:p>
            <a:r>
              <a:rPr lang="en-US" dirty="0" smtClean="0"/>
              <a:t>&lt;Title or other credentials, e.g., Microsoft Certified Trainer&gt;</a:t>
            </a:r>
          </a:p>
          <a:p>
            <a:r>
              <a:rPr lang="en-US" dirty="0" smtClean="0"/>
              <a:t>&lt;Affiliation/Company&gt;</a:t>
            </a:r>
          </a:p>
          <a:p>
            <a:r>
              <a:rPr lang="en-US" dirty="0" smtClean="0"/>
              <a:t>&lt;A few words about my technical and professional experience&gt; </a:t>
            </a:r>
          </a:p>
        </p:txBody>
      </p:sp>
    </p:spTree>
    <p:extLst>
      <p:ext uri="{BB962C8B-B14F-4D97-AF65-F5344CB8AC3E}">
        <p14:creationId xmlns:p14="http://schemas.microsoft.com/office/powerpoint/2010/main" val="50387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Introductions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Company affiliation</a:t>
            </a:r>
          </a:p>
          <a:p>
            <a:r>
              <a:rPr lang="en-US" dirty="0"/>
              <a:t>Title/function</a:t>
            </a:r>
          </a:p>
          <a:p>
            <a:r>
              <a:rPr lang="en-US" dirty="0"/>
              <a:t>Job responsibility</a:t>
            </a:r>
          </a:p>
          <a:p>
            <a:r>
              <a:rPr lang="en-US" dirty="0"/>
              <a:t>Network administration, help desk, system </a:t>
            </a:r>
            <a:r>
              <a:rPr lang="en-US" dirty="0" smtClean="0"/>
              <a:t>administration </a:t>
            </a:r>
            <a:r>
              <a:rPr lang="en-US" dirty="0"/>
              <a:t>experience</a:t>
            </a:r>
          </a:p>
          <a:p>
            <a:r>
              <a:rPr lang="en-US" dirty="0" smtClean="0"/>
              <a:t>Windows Server 2012 R2 experience</a:t>
            </a:r>
            <a:endParaRPr lang="en-US" dirty="0"/>
          </a:p>
          <a:p>
            <a:r>
              <a:rPr lang="en-US" dirty="0"/>
              <a:t>Your expectations for the course</a:t>
            </a:r>
          </a:p>
        </p:txBody>
      </p:sp>
    </p:spTree>
    <p:extLst>
      <p:ext uri="{BB962C8B-B14F-4D97-AF65-F5344CB8AC3E}">
        <p14:creationId xmlns:p14="http://schemas.microsoft.com/office/powerpoint/2010/main" val="38040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Facilities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914400"/>
            <a:ext cx="8534400" cy="5105400"/>
          </a:xfrm>
        </p:spPr>
        <p:txBody>
          <a:bodyPr/>
          <a:lstStyle/>
          <a:p>
            <a:r>
              <a:rPr lang="en-US" dirty="0"/>
              <a:t>Class hours</a:t>
            </a:r>
          </a:p>
          <a:p>
            <a:r>
              <a:rPr lang="en-US" dirty="0"/>
              <a:t>Building hours</a:t>
            </a:r>
          </a:p>
          <a:p>
            <a:r>
              <a:rPr lang="en-US" dirty="0"/>
              <a:t>Parking</a:t>
            </a:r>
          </a:p>
          <a:p>
            <a:r>
              <a:rPr lang="en-US" dirty="0"/>
              <a:t>Restrooms</a:t>
            </a:r>
          </a:p>
          <a:p>
            <a:r>
              <a:rPr lang="en-US" dirty="0"/>
              <a:t>Meals</a:t>
            </a:r>
          </a:p>
          <a:p>
            <a:r>
              <a:rPr lang="en-US" dirty="0"/>
              <a:t>Phones</a:t>
            </a:r>
          </a:p>
          <a:p>
            <a:r>
              <a:rPr lang="en-US" dirty="0"/>
              <a:t>Messages</a:t>
            </a:r>
          </a:p>
          <a:p>
            <a:r>
              <a:rPr lang="en-US" dirty="0"/>
              <a:t>Smoking</a:t>
            </a:r>
          </a:p>
          <a:p>
            <a:r>
              <a:rPr lang="en-US" dirty="0"/>
              <a:t>Internet access </a:t>
            </a:r>
          </a:p>
          <a:p>
            <a:r>
              <a:rPr lang="en-US" dirty="0"/>
              <a:t>Recycling</a:t>
            </a:r>
          </a:p>
          <a:p>
            <a:r>
              <a:rPr lang="en-US" dirty="0"/>
              <a:t>Emergency procedures</a:t>
            </a:r>
          </a:p>
        </p:txBody>
      </p:sp>
    </p:spTree>
    <p:extLst>
      <p:ext uri="{BB962C8B-B14F-4D97-AF65-F5344CB8AC3E}">
        <p14:creationId xmlns:p14="http://schemas.microsoft.com/office/powerpoint/2010/main" val="203473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Course – Audience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400" dirty="0"/>
              <a:t>Candidates </a:t>
            </a:r>
            <a:r>
              <a:rPr lang="en-CA" sz="2400" dirty="0" smtClean="0"/>
              <a:t>who attend </a:t>
            </a:r>
            <a:r>
              <a:rPr lang="en-CA" sz="2400" dirty="0"/>
              <a:t>this course </a:t>
            </a:r>
            <a:r>
              <a:rPr lang="en-CA" sz="2400" dirty="0" smtClean="0"/>
              <a:t>typically are</a:t>
            </a:r>
            <a:r>
              <a:rPr lang="en-CA" sz="2400" dirty="0"/>
              <a:t>:</a:t>
            </a:r>
          </a:p>
          <a:p>
            <a:pPr lvl="0"/>
            <a:r>
              <a:rPr lang="en-CA" sz="2400" dirty="0"/>
              <a:t>Windows Server administrators who </a:t>
            </a:r>
            <a:r>
              <a:rPr lang="en-CA" sz="2400" dirty="0" smtClean="0"/>
              <a:t>are relatively </a:t>
            </a:r>
            <a:r>
              <a:rPr lang="en-US" sz="2400" dirty="0" smtClean="0"/>
              <a:t>new </a:t>
            </a:r>
            <a:r>
              <a:rPr lang="en-US" sz="2400" dirty="0"/>
              <a:t>to Windows Server administration and related </a:t>
            </a:r>
            <a:r>
              <a:rPr lang="en-US" sz="2400" dirty="0" smtClean="0"/>
              <a:t>technologies</a:t>
            </a:r>
            <a:endParaRPr lang="en-CA" sz="2400" dirty="0"/>
          </a:p>
          <a:p>
            <a:r>
              <a:rPr lang="en-CA" sz="2400" dirty="0"/>
              <a:t>IT professionals who are experienced </a:t>
            </a:r>
            <a:r>
              <a:rPr lang="en-US" sz="2400" dirty="0"/>
              <a:t>in non-Microsoft technologies</a:t>
            </a:r>
          </a:p>
          <a:p>
            <a:pPr lvl="0"/>
            <a:r>
              <a:rPr lang="en-CA" sz="2400" dirty="0" smtClean="0"/>
              <a:t>IT </a:t>
            </a:r>
            <a:r>
              <a:rPr lang="en-CA" sz="2400" dirty="0"/>
              <a:t>professionals who have some knowledge and experience working with Windows operating systems</a:t>
            </a:r>
            <a:endParaRPr lang="en-CA" sz="2400" dirty="0" smtClean="0"/>
          </a:p>
          <a:p>
            <a:pPr lvl="0"/>
            <a:r>
              <a:rPr lang="en-CA" sz="2400" dirty="0" smtClean="0"/>
              <a:t>IT </a:t>
            </a:r>
            <a:r>
              <a:rPr lang="en-CA" sz="2400" dirty="0"/>
              <a:t>professionals who </a:t>
            </a:r>
            <a:r>
              <a:rPr lang="en-CA" sz="2400" dirty="0" smtClean="0"/>
              <a:t>want </a:t>
            </a:r>
            <a:r>
              <a:rPr lang="en-US" sz="2400" dirty="0" smtClean="0"/>
              <a:t>to </a:t>
            </a:r>
            <a:r>
              <a:rPr lang="en-US" sz="2400" dirty="0"/>
              <a:t>take the relevant exams or </a:t>
            </a:r>
            <a:r>
              <a:rPr lang="en-US" sz="2400" dirty="0" smtClean="0"/>
              <a:t>certifications</a:t>
            </a:r>
            <a:endParaRPr lang="en-CA" sz="2400" dirty="0" smtClean="0"/>
          </a:p>
          <a:p>
            <a:pPr marL="0" indent="0">
              <a:buNone/>
            </a:pPr>
            <a:endParaRPr lang="en-CA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168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Course - Prerequisites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CA" sz="2400" dirty="0" smtClean="0">
                <a:latin typeface="Calibri" pitchFamily="34" charset="0"/>
                <a:cs typeface="Calibri" pitchFamily="34" charset="0"/>
              </a:rPr>
              <a:t>Before </a:t>
            </a:r>
            <a:r>
              <a:rPr lang="en-CA" sz="2400" dirty="0">
                <a:latin typeface="Calibri" pitchFamily="34" charset="0"/>
                <a:cs typeface="Calibri" pitchFamily="34" charset="0"/>
              </a:rPr>
              <a:t>attending this course, students must have:</a:t>
            </a:r>
          </a:p>
          <a:p>
            <a:pPr marL="174625" lvl="1" indent="-174625">
              <a:buSzPct val="90000"/>
            </a:pPr>
            <a:r>
              <a:rPr lang="en-CA" dirty="0" smtClean="0">
                <a:latin typeface="Calibri" pitchFamily="34" charset="0"/>
                <a:cs typeface="Calibri" pitchFamily="34" charset="0"/>
              </a:rPr>
              <a:t>An understanding </a:t>
            </a:r>
            <a:r>
              <a:rPr lang="en-CA" dirty="0">
                <a:latin typeface="Calibri" pitchFamily="34" charset="0"/>
                <a:cs typeface="Calibri" pitchFamily="34" charset="0"/>
              </a:rPr>
              <a:t>of networking fundamentals</a:t>
            </a:r>
          </a:p>
          <a:p>
            <a:pPr marL="174625" lvl="1" indent="-174625">
              <a:buSzPct val="90000"/>
            </a:pPr>
            <a:r>
              <a:rPr lang="en-CA" dirty="0">
                <a:latin typeface="Calibri" pitchFamily="34" charset="0"/>
                <a:cs typeface="Calibri" pitchFamily="34" charset="0"/>
              </a:rPr>
              <a:t>An understanding </a:t>
            </a:r>
            <a:r>
              <a:rPr lang="en-CA" dirty="0" smtClean="0">
                <a:latin typeface="Calibri" pitchFamily="34" charset="0"/>
                <a:cs typeface="Calibri" pitchFamily="34" charset="0"/>
              </a:rPr>
              <a:t>of basic </a:t>
            </a:r>
            <a:r>
              <a:rPr lang="en-CA" dirty="0">
                <a:latin typeface="Calibri" pitchFamily="34" charset="0"/>
                <a:cs typeface="Calibri" pitchFamily="34" charset="0"/>
              </a:rPr>
              <a:t>Active </a:t>
            </a:r>
            <a:r>
              <a:rPr lang="en-CA" dirty="0" smtClean="0">
                <a:latin typeface="Calibri" pitchFamily="34" charset="0"/>
                <a:cs typeface="Calibri" pitchFamily="34" charset="0"/>
              </a:rPr>
              <a:t>Directory concepts</a:t>
            </a:r>
            <a:endParaRPr lang="en-CA" dirty="0">
              <a:latin typeface="Calibri" pitchFamily="34" charset="0"/>
              <a:cs typeface="Calibri" pitchFamily="34" charset="0"/>
            </a:endParaRPr>
          </a:p>
          <a:p>
            <a:pPr marL="174625" lvl="1" indent="-174625">
              <a:buSzPct val="90000"/>
            </a:pPr>
            <a:r>
              <a:rPr lang="en-CA" dirty="0" smtClean="0">
                <a:latin typeface="Calibri" pitchFamily="34" charset="0"/>
                <a:cs typeface="Calibri" pitchFamily="34" charset="0"/>
              </a:rPr>
              <a:t>An awareness and understanding of security best practices</a:t>
            </a:r>
          </a:p>
          <a:p>
            <a:pPr marL="174625" lvl="1" indent="-174625">
              <a:buSzPct val="90000"/>
            </a:pPr>
            <a:r>
              <a:rPr lang="en-CA" dirty="0" smtClean="0">
                <a:latin typeface="Calibri" pitchFamily="34" charset="0"/>
                <a:cs typeface="Calibri" pitchFamily="34" charset="0"/>
              </a:rPr>
              <a:t>Basic knowledge of server hardware</a:t>
            </a:r>
            <a:endParaRPr lang="en-CA" dirty="0">
              <a:latin typeface="Calibri" pitchFamily="34" charset="0"/>
              <a:cs typeface="Calibri" pitchFamily="34" charset="0"/>
            </a:endParaRPr>
          </a:p>
          <a:p>
            <a:pPr marL="174625" lvl="1" indent="-174625">
              <a:buSzPct val="90000"/>
            </a:pPr>
            <a:r>
              <a:rPr lang="en-CA" dirty="0">
                <a:latin typeface="Calibri" pitchFamily="34" charset="0"/>
                <a:cs typeface="Calibri" pitchFamily="34" charset="0"/>
              </a:rPr>
              <a:t>Experience working with, and </a:t>
            </a:r>
            <a:r>
              <a:rPr lang="en-CA" dirty="0" smtClean="0">
                <a:latin typeface="Calibri" pitchFamily="34" charset="0"/>
                <a:cs typeface="Calibri" pitchFamily="34" charset="0"/>
              </a:rPr>
              <a:t>configuring, </a:t>
            </a:r>
            <a:r>
              <a:rPr lang="en-CA" dirty="0">
                <a:latin typeface="Calibri" pitchFamily="34" charset="0"/>
                <a:cs typeface="Calibri" pitchFamily="34" charset="0"/>
              </a:rPr>
              <a:t>Windows client operating systems, such as Windows 7 or Windows 8</a:t>
            </a:r>
          </a:p>
          <a:p>
            <a:pPr marL="0" lvl="1" indent="0">
              <a:buSzPct val="90000"/>
              <a:buNone/>
            </a:pPr>
            <a:endParaRPr lang="en-CA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40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133600" y="2057399"/>
            <a:ext cx="6019800" cy="206532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Microsoft Official Course Handbook</a:t>
            </a:r>
          </a:p>
          <a:p>
            <a:pPr marL="560070" indent="-285750"/>
            <a:r>
              <a:rPr lang="en-US" sz="1800" dirty="0" smtClean="0"/>
              <a:t>Printed Courseware book</a:t>
            </a:r>
          </a:p>
          <a:p>
            <a:pPr marL="560070" indent="-285750"/>
            <a:r>
              <a:rPr lang="en-US" sz="1800" dirty="0" smtClean="0"/>
              <a:t>Organized by modules</a:t>
            </a:r>
          </a:p>
          <a:p>
            <a:pPr marL="560070" indent="-285750"/>
            <a:r>
              <a:rPr lang="en-US" sz="1800" dirty="0" smtClean="0"/>
              <a:t>Includes Labs and Lab Answer Keys</a:t>
            </a:r>
          </a:p>
          <a:p>
            <a:pPr marL="560070" indent="-285750">
              <a:spcBef>
                <a:spcPts val="432"/>
              </a:spcBef>
            </a:pPr>
            <a:r>
              <a:rPr lang="en-US" sz="1800" dirty="0" smtClean="0"/>
              <a:t>Module Reviews and Takeaways—great for              on-the-job reference </a:t>
            </a:r>
          </a:p>
          <a:p>
            <a:pPr marL="0" indent="0">
              <a:buNone/>
            </a:pPr>
            <a:endParaRPr lang="en-US" sz="18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Digital Companion Content</a:t>
            </a:r>
          </a:p>
          <a:p>
            <a:pPr marL="560070" indent="-285750"/>
            <a:r>
              <a:rPr lang="en-US" sz="1800" dirty="0" smtClean="0"/>
              <a:t>Supplemental content and helpful links</a:t>
            </a:r>
          </a:p>
          <a:p>
            <a:pPr marL="560070" indent="-285750"/>
            <a:r>
              <a:rPr lang="en-US" sz="1800" dirty="0" smtClean="0"/>
              <a:t>Download at: </a:t>
            </a:r>
            <a:r>
              <a:rPr lang="en-US" sz="1800" dirty="0" smtClean="0">
                <a:solidFill>
                  <a:srgbClr val="0070C0"/>
                </a:solidFill>
                <a:hlinkClick r:id="rId3"/>
              </a:rPr>
              <a:t>http://www.microsoft.com/learning/companionmoc</a:t>
            </a:r>
            <a:endParaRPr lang="en-US" sz="1800" dirty="0" smtClean="0">
              <a:solidFill>
                <a:srgbClr val="0070C0"/>
              </a:solidFill>
            </a:endParaRPr>
          </a:p>
          <a:p>
            <a:pPr indent="-182880"/>
            <a:endParaRPr lang="en-US" sz="18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5909" y="0"/>
            <a:ext cx="8229600" cy="822960"/>
          </a:xfrm>
        </p:spPr>
        <p:txBody>
          <a:bodyPr/>
          <a:lstStyle/>
          <a:p>
            <a:r>
              <a:rPr lang="en-US" dirty="0" smtClean="0"/>
              <a:t>Your Course Materials (Optional)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424" y="4122727"/>
            <a:ext cx="978803" cy="8742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1066800"/>
            <a:ext cx="6351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Designed to optimize your classroom learning experience and support you back on the job.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65" y="2133600"/>
            <a:ext cx="1322869" cy="169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4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Course </a:t>
            </a:r>
            <a:r>
              <a:rPr lang="en-US" dirty="0" smtClean="0"/>
              <a:t>Materials </a:t>
            </a:r>
            <a:r>
              <a:rPr lang="en-IE" dirty="0" smtClean="0"/>
              <a:t>(Optional)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08" y="1717447"/>
            <a:ext cx="1461374" cy="1872208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483768" y="1196752"/>
            <a:ext cx="6198386" cy="515959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Microsoft Official Course Handbook</a:t>
            </a:r>
          </a:p>
          <a:p>
            <a:pPr marL="560070" indent="-285750"/>
            <a:r>
              <a:rPr lang="en-US" sz="1800" dirty="0" smtClean="0"/>
              <a:t>Accessed online using the Arvato Skillpipe reader at </a:t>
            </a:r>
            <a:r>
              <a:rPr lang="en-US" sz="1800" dirty="0" smtClean="0">
                <a:hlinkClick r:id="rId4"/>
              </a:rPr>
              <a:t>http://skillpipe.courseware-marketplace.com/reader</a:t>
            </a:r>
            <a:r>
              <a:rPr lang="en-US" sz="1800" dirty="0" smtClean="0"/>
              <a:t> </a:t>
            </a:r>
            <a:endParaRPr lang="en-US" sz="1800" dirty="0"/>
          </a:p>
          <a:p>
            <a:pPr marL="560070" indent="-285750"/>
            <a:r>
              <a:rPr lang="en-US" sz="1800" dirty="0" smtClean="0"/>
              <a:t>Registration/Login and redeem your digital courseware</a:t>
            </a:r>
          </a:p>
          <a:p>
            <a:pPr marL="560070" indent="-285750"/>
            <a:r>
              <a:rPr lang="en-US" sz="1800" dirty="0" smtClean="0"/>
              <a:t>Add notes, add comments, and highlight content just as you would with printed materials</a:t>
            </a:r>
          </a:p>
          <a:p>
            <a:pPr marL="560070" indent="-285750"/>
            <a:r>
              <a:rPr lang="en-US" sz="1800" dirty="0" smtClean="0"/>
              <a:t>Organized by modules</a:t>
            </a:r>
          </a:p>
          <a:p>
            <a:pPr marL="560070" indent="-285750"/>
            <a:r>
              <a:rPr lang="en-US" sz="1800" dirty="0" smtClean="0"/>
              <a:t>Includes Labs and Lab </a:t>
            </a:r>
            <a:r>
              <a:rPr lang="en-US" sz="1800" dirty="0"/>
              <a:t>Answer </a:t>
            </a:r>
            <a:r>
              <a:rPr lang="en-US" sz="1800" dirty="0" smtClean="0"/>
              <a:t>Keys</a:t>
            </a:r>
          </a:p>
          <a:p>
            <a:pPr marL="560070" indent="-285750">
              <a:spcBef>
                <a:spcPts val="432"/>
              </a:spcBef>
            </a:pPr>
            <a:r>
              <a:rPr lang="en-US" sz="1800" dirty="0" smtClean="0"/>
              <a:t>Module Reviews and Takeaways—great for              on-the-job reference </a:t>
            </a:r>
          </a:p>
          <a:p>
            <a:pPr marL="0" indent="0">
              <a:buNone/>
            </a:pPr>
            <a:endParaRPr lang="en-US" sz="18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Digital Companion Content</a:t>
            </a:r>
          </a:p>
          <a:p>
            <a:pPr marL="560070" indent="-285750"/>
            <a:r>
              <a:rPr lang="en-US" sz="1800" dirty="0" smtClean="0"/>
              <a:t>Supplemental content and helpful links</a:t>
            </a:r>
          </a:p>
          <a:p>
            <a:pPr marL="560070" indent="-285750"/>
            <a:r>
              <a:rPr lang="en-US" sz="1800" dirty="0" smtClean="0"/>
              <a:t>Download at: </a:t>
            </a:r>
            <a:r>
              <a:rPr lang="en-US" sz="1800" dirty="0" smtClean="0">
                <a:solidFill>
                  <a:srgbClr val="0070C0"/>
                </a:solidFill>
                <a:hlinkClick r:id="rId5"/>
              </a:rPr>
              <a:t>http://www.microsoft.com/learning/companionmoc</a:t>
            </a:r>
            <a:endParaRPr lang="en-US" sz="1800" dirty="0" smtClean="0">
              <a:solidFill>
                <a:srgbClr val="0070C0"/>
              </a:solidFill>
            </a:endParaRPr>
          </a:p>
          <a:p>
            <a:pPr indent="-182880"/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03" y="5482078"/>
            <a:ext cx="978803" cy="87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0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ule 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C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 0 Template</Template>
  <TotalTime>3750</TotalTime>
  <Words>1759</Words>
  <Application>Microsoft Office PowerPoint</Application>
  <PresentationFormat>On-screen Show (4:3)</PresentationFormat>
  <Paragraphs>284</Paragraphs>
  <Slides>18</Slides>
  <Notes>17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Module 0 Template</vt:lpstr>
      <vt:lpstr>PowerPoint Presentation</vt:lpstr>
      <vt:lpstr>Welcome!</vt:lpstr>
      <vt:lpstr>Hello</vt:lpstr>
      <vt:lpstr>Student Introductions</vt:lpstr>
      <vt:lpstr>Facilities</vt:lpstr>
      <vt:lpstr>About This Course – Audience</vt:lpstr>
      <vt:lpstr>About This Course - Prerequisites</vt:lpstr>
      <vt:lpstr>Your Course Materials (Optional)</vt:lpstr>
      <vt:lpstr>Your Course Materials (Optional)</vt:lpstr>
      <vt:lpstr>Course Outline</vt:lpstr>
      <vt:lpstr>Course Outline (continued)</vt:lpstr>
      <vt:lpstr>Microsoft Certification Program</vt:lpstr>
      <vt:lpstr>Windows Certification Paths</vt:lpstr>
      <vt:lpstr>Preparing for the Labs</vt:lpstr>
      <vt:lpstr>Virtual Machine Environment</vt:lpstr>
      <vt:lpstr>Demonstration: Using Microsoft Labs Online </vt:lpstr>
      <vt:lpstr>Demonstration: Using Hyper-V Manager</vt:lpstr>
      <vt:lpstr>Demonstration: Navigation in Windows Server 2012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Margaret</dc:creator>
  <cp:lastModifiedBy>Jamie Westover</cp:lastModifiedBy>
  <cp:revision>80</cp:revision>
  <cp:lastPrinted>2014-03-28T15:28:33Z</cp:lastPrinted>
  <dcterms:created xsi:type="dcterms:W3CDTF">2013-01-15T16:20:29Z</dcterms:created>
  <dcterms:modified xsi:type="dcterms:W3CDTF">2014-04-03T17:28:05Z</dcterms:modified>
</cp:coreProperties>
</file>