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3"/>
  </p:notesMasterIdLst>
  <p:sldIdLst>
    <p:sldId id="256" r:id="rId2"/>
    <p:sldId id="298" r:id="rId3"/>
    <p:sldId id="257" r:id="rId4"/>
    <p:sldId id="258" r:id="rId5"/>
    <p:sldId id="259" r:id="rId6"/>
    <p:sldId id="260" r:id="rId7"/>
    <p:sldId id="261" r:id="rId8"/>
    <p:sldId id="262" r:id="rId9"/>
    <p:sldId id="263" r:id="rId10"/>
    <p:sldId id="307" r:id="rId11"/>
    <p:sldId id="265" r:id="rId12"/>
    <p:sldId id="299" r:id="rId13"/>
    <p:sldId id="300" r:id="rId14"/>
    <p:sldId id="308" r:id="rId15"/>
    <p:sldId id="267" r:id="rId16"/>
    <p:sldId id="268" r:id="rId17"/>
    <p:sldId id="269" r:id="rId18"/>
    <p:sldId id="270" r:id="rId19"/>
    <p:sldId id="271" r:id="rId20"/>
    <p:sldId id="309" r:id="rId21"/>
    <p:sldId id="273" r:id="rId22"/>
    <p:sldId id="274" r:id="rId23"/>
    <p:sldId id="275" r:id="rId24"/>
    <p:sldId id="301" r:id="rId25"/>
    <p:sldId id="302" r:id="rId26"/>
    <p:sldId id="276" r:id="rId27"/>
    <p:sldId id="277" r:id="rId28"/>
    <p:sldId id="278" r:id="rId29"/>
    <p:sldId id="279" r:id="rId30"/>
    <p:sldId id="280" r:id="rId31"/>
    <p:sldId id="281" r:id="rId32"/>
    <p:sldId id="282" r:id="rId33"/>
    <p:sldId id="283" r:id="rId34"/>
    <p:sldId id="284" r:id="rId35"/>
    <p:sldId id="303" r:id="rId36"/>
    <p:sldId id="30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305" r:id="rId51"/>
    <p:sldId id="306" r:id="rId52"/>
  </p:sldIdLst>
  <p:sldSz cx="9144000" cy="6858000" type="screen4x3"/>
  <p:notesSz cx="6858000" cy="9144000"/>
  <p:embeddedFontLst>
    <p:embeddedFont>
      <p:font typeface="Verdana" panose="020B0604030504040204" pitchFamily="34"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
      <p:font typeface="Segoe UI Light" panose="020B0502040204020203" pitchFamily="34" charset="0"/>
      <p:regular r:id="rId62"/>
      <p:italic r:id="rId63"/>
    </p:embeddedFont>
    <p:embeddedFont>
      <p:font typeface="Segoe Light" panose="020B0302040504020203" pitchFamily="34" charset="0"/>
      <p:regular r:id="rId64"/>
      <p:italic r:id="rId65"/>
    </p:embeddedFont>
    <p:embeddedFont>
      <p:font typeface="Calibri" panose="020F0502020204030204" pitchFamily="34" charset="0"/>
      <p:regular r:id="rId66"/>
      <p:bold r:id="rId67"/>
      <p:italic r:id="rId68"/>
      <p:boldItalic r:id="rId69"/>
    </p:embeddedFont>
    <p:embeddedFont>
      <p:font typeface="Arial Narrow" panose="020B0606020202030204" pitchFamily="34" charset="0"/>
      <p:regular r:id="rId70"/>
      <p:bold r:id="rId71"/>
      <p:italic r:id="rId72"/>
      <p:boldItalic r:id="rId73"/>
    </p:embeddedFont>
    <p:embeddedFont>
      <p:font typeface="Mangal" panose="02040503050203030202" pitchFamily="18" charset="0"/>
      <p:regular r:id="rId74"/>
      <p:bold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4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7BEEB3-64F6-43EC-9C65-98CC9D0ED992}" type="datetimeFigureOut">
              <a:rPr lang="en-US" smtClean="0"/>
              <a:t>4/7/2014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DD2B0-001F-43BB-8F9D-83CD389D15AA}" type="slidenum">
              <a:rPr lang="en-US" smtClean="0"/>
              <a:t>‹#›</a:t>
            </a:fld>
            <a:endParaRPr lang="en-US"/>
          </a:p>
        </p:txBody>
      </p:sp>
    </p:spTree>
    <p:extLst>
      <p:ext uri="{BB962C8B-B14F-4D97-AF65-F5344CB8AC3E}">
        <p14:creationId xmlns:p14="http://schemas.microsoft.com/office/powerpoint/2010/main" val="49579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Presentation:</a:t>
            </a:r>
            <a:r>
              <a:rPr lang="en-US" sz="1000">
                <a:latin typeface="Arial"/>
                <a:ea typeface="Calibri"/>
                <a:cs typeface="Segoe UI"/>
              </a:rPr>
              <a:t> </a:t>
            </a:r>
            <a:r>
              <a:rPr lang="en-US" sz="1000" b="1">
                <a:latin typeface="Arial"/>
                <a:ea typeface="Calibri"/>
                <a:cs typeface="Times New Roman"/>
              </a:rPr>
              <a:t>90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Lab:</a:t>
            </a:r>
            <a:r>
              <a:rPr lang="en-US" sz="1000">
                <a:latin typeface="Arial"/>
                <a:ea typeface="Calibri"/>
                <a:cs typeface="Segoe UI"/>
              </a:rPr>
              <a:t> </a:t>
            </a:r>
            <a:r>
              <a:rPr lang="en-US" sz="1000" b="1">
                <a:latin typeface="Arial"/>
                <a:ea typeface="Calibri"/>
                <a:cs typeface="Times New Roman"/>
              </a:rPr>
              <a:t>60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completing this module, students will be able to:</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Install and configure the Domain Name System (DNS) server role.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Create and configure DNS zones.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Configure DNS zone transfers.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Manage and troubleshoot DNS.</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Required materials</a:t>
            </a:r>
          </a:p>
          <a:p>
            <a:pPr>
              <a:lnSpc>
                <a:spcPct val="115000"/>
              </a:lnSpc>
              <a:spcAft>
                <a:spcPts val="1000"/>
              </a:spcAft>
            </a:pPr>
            <a:r>
              <a:rPr lang="en-US" sz="1000">
                <a:latin typeface="Arial"/>
                <a:ea typeface="Calibri"/>
                <a:cs typeface="Segoe UI"/>
              </a:rPr>
              <a:t>To teach this module, you need the Microsoft</a:t>
            </a:r>
            <a:r>
              <a:rPr lang="en-US" sz="1000" baseline="30000">
                <a:latin typeface="Arial"/>
                <a:ea typeface="Calibri"/>
                <a:cs typeface="Segoe UI"/>
              </a:rPr>
              <a:t>®</a:t>
            </a:r>
            <a:r>
              <a:rPr lang="en-US" sz="1000">
                <a:latin typeface="Arial"/>
                <a:ea typeface="Calibri"/>
                <a:cs typeface="Segoe UI"/>
              </a:rPr>
              <a:t> Office PowerPoint</a:t>
            </a:r>
            <a:r>
              <a:rPr lang="en-US" sz="1000" baseline="30000">
                <a:latin typeface="Arial"/>
                <a:ea typeface="Calibri"/>
                <a:cs typeface="Segoe UI"/>
              </a:rPr>
              <a:t>®</a:t>
            </a:r>
            <a:r>
              <a:rPr lang="en-US" sz="1000">
                <a:latin typeface="Arial"/>
                <a:ea typeface="Calibri"/>
                <a:cs typeface="Segoe UI"/>
              </a:rPr>
              <a:t> file 20411D_01.pptx.</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Important:</a:t>
            </a:r>
            <a:r>
              <a:rPr lang="en-US" sz="1000">
                <a:latin typeface="Arial"/>
                <a:ea typeface="Calibri"/>
                <a:cs typeface="Segoe UI"/>
              </a:rPr>
              <a:t> We recommend that you use PowerPoint 2007 or a newer version to display the slides for this course. If you use PowerPoint Viewer or an older version of PowerPoint, all the features of the slides might not display correctly.</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Preparation tasks</a:t>
            </a:r>
          </a:p>
          <a:p>
            <a:pPr>
              <a:lnSpc>
                <a:spcPct val="115000"/>
              </a:lnSpc>
              <a:spcAft>
                <a:spcPts val="1000"/>
              </a:spcAft>
            </a:pPr>
            <a:r>
              <a:rPr lang="en-US" sz="1000">
                <a:latin typeface="Arial"/>
                <a:ea typeface="Calibri"/>
                <a:cs typeface="Segoe UI"/>
              </a:rPr>
              <a:t>To prepare for this module: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Read all of the materials for this module.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Practice performing the demonstrations and the lab exercises.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 </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Preparation for Demos</a:t>
            </a:r>
          </a:p>
          <a:p>
            <a:pPr>
              <a:lnSpc>
                <a:spcPct val="115000"/>
              </a:lnSpc>
              <a:spcAft>
                <a:spcPts val="1000"/>
              </a:spcAft>
            </a:pPr>
            <a:r>
              <a:rPr lang="en-US" sz="1000">
                <a:latin typeface="Arial"/>
                <a:ea typeface="Calibri"/>
                <a:cs typeface="Segoe UI"/>
              </a:rPr>
              <a:t>There are six demonstrations in this module, and they require the virtual machines 20411D-LON-DC1, 20411D-LON-SVR1, and 20411D-LON-CL1. You should launch these virtual machines before each class begins, and sign in to them so that you can prepare for the demonstrations.</a:t>
            </a:r>
            <a:endParaRPr lang="en-US" sz="1000">
              <a:latin typeface="Arial"/>
              <a:ea typeface="Calibri"/>
              <a:cs typeface="Times New Roman"/>
            </a:endParaRPr>
          </a:p>
          <a:p>
            <a:pPr>
              <a:lnSpc>
                <a:spcPts val="1300"/>
              </a:lnSpc>
              <a:spcBef>
                <a:spcPts val="900"/>
              </a:spcBef>
              <a:spcAft>
                <a:spcPts val="300"/>
              </a:spcAft>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663075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852F133-A357-40BB-AF64-279971D98D82}" type="slidenum">
              <a:rPr lang="en-US" smtClean="0"/>
              <a:pPr/>
              <a:t>10</a:t>
            </a:fld>
            <a:endParaRPr lang="en-US" dirty="0"/>
          </a:p>
        </p:txBody>
      </p:sp>
    </p:spTree>
    <p:extLst>
      <p:ext uri="{BB962C8B-B14F-4D97-AF65-F5344CB8AC3E}">
        <p14:creationId xmlns:p14="http://schemas.microsoft.com/office/powerpoint/2010/main" val="14073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Leave the virtual machine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20411D-LON-DC1, 20411D-LON-SVR1, and 20411D-LON-CL1, should be running after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Configure DNS server properties</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LON-DC1.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necessary, sign in as </a:t>
            </a:r>
            <a:r>
              <a:rPr lang="en-US" sz="1000" b="1" smtClean="0">
                <a:effectLst/>
                <a:latin typeface="Arial"/>
                <a:ea typeface="Times New Roman"/>
                <a:cs typeface="Times New Roman"/>
              </a:rPr>
              <a:t>Adatum\Administrator</a:t>
            </a:r>
            <a:r>
              <a:rPr lang="en-US" sz="1000" smtClean="0">
                <a:effectLst/>
                <a:latin typeface="Arial"/>
                <a:ea typeface="Times New Roman"/>
                <a:cs typeface="Segoe UI"/>
              </a:rPr>
              <a:t> with the password </a:t>
            </a:r>
            <a:r>
              <a:rPr lang="en-US" sz="1000" b="1" smtClean="0">
                <a:effectLst/>
                <a:latin typeface="Arial"/>
                <a:ea typeface="Times New Roman"/>
                <a:cs typeface="Times New Roman"/>
              </a:rPr>
              <a:t>Pa$$w0rd</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Server Manager, click</a:t>
            </a:r>
            <a:r>
              <a:rPr lang="en-US" sz="1000" b="1" smtClean="0">
                <a:effectLst/>
                <a:latin typeface="Arial"/>
                <a:ea typeface="Times New Roman"/>
                <a:cs typeface="Times New Roman"/>
              </a:rPr>
              <a:t> Tools</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DNS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DNS Manager, expand </a:t>
            </a:r>
            <a:r>
              <a:rPr lang="en-US" sz="1000" b="1" smtClean="0">
                <a:effectLst/>
                <a:latin typeface="Arial"/>
                <a:ea typeface="Times New Roman"/>
                <a:cs typeface="Times New Roman"/>
              </a:rPr>
              <a:t>LON-DC1</a:t>
            </a:r>
            <a:r>
              <a:rPr lang="en-US" sz="1000" smtClean="0">
                <a:effectLst/>
                <a:latin typeface="Arial"/>
                <a:ea typeface="Times New Roman"/>
                <a:cs typeface="Segoe UI"/>
              </a:rPr>
              <a:t>, select and right-click </a:t>
            </a:r>
            <a:r>
              <a:rPr lang="en-US" sz="1000" b="1" smtClean="0">
                <a:effectLst/>
                <a:latin typeface="Arial"/>
                <a:ea typeface="Times New Roman"/>
                <a:cs typeface="Times New Roman"/>
              </a:rPr>
              <a:t>LON-DC1</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Properties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LON-DC1 Properties</a:t>
            </a:r>
            <a:r>
              <a:rPr lang="en-US" sz="1000" smtClean="0">
                <a:effectLst/>
                <a:latin typeface="Arial"/>
                <a:ea typeface="Times New Roman"/>
                <a:cs typeface="Segoe UI"/>
              </a:rPr>
              <a:t> dialog box, click the </a:t>
            </a:r>
            <a:r>
              <a:rPr lang="en-US" sz="1000" b="1" smtClean="0">
                <a:effectLst/>
                <a:latin typeface="Arial"/>
                <a:ea typeface="Times New Roman"/>
                <a:cs typeface="Times New Roman"/>
              </a:rPr>
              <a:t>Forwarders</a:t>
            </a:r>
            <a:r>
              <a:rPr lang="en-US" sz="1000" smtClean="0">
                <a:effectLst/>
                <a:latin typeface="Arial"/>
                <a:ea typeface="Times New Roman"/>
                <a:cs typeface="Segoe UI"/>
              </a:rPr>
              <a:t> tab.</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Forwarders</a:t>
            </a:r>
            <a:r>
              <a:rPr lang="en-US" sz="1000" smtClean="0">
                <a:effectLst/>
                <a:latin typeface="Arial"/>
                <a:ea typeface="Times New Roman"/>
                <a:cs typeface="Segoe UI"/>
              </a:rPr>
              <a:t> tab, click </a:t>
            </a:r>
            <a:r>
              <a:rPr lang="en-US" sz="1000" b="1" smtClean="0">
                <a:effectLst/>
                <a:latin typeface="Arial"/>
                <a:ea typeface="Times New Roman"/>
                <a:cs typeface="Times New Roman"/>
              </a:rPr>
              <a:t>Edit</a:t>
            </a:r>
            <a:r>
              <a:rPr lang="en-US" sz="1000" smtClean="0">
                <a:effectLst/>
                <a:latin typeface="Arial"/>
                <a:ea typeface="Times New Roman"/>
                <a:cs typeface="Segoe UI"/>
              </a:rPr>
              <a:t>. You can configure forwarding by typing the forwarding server’s IP address. Click </a:t>
            </a:r>
            <a:r>
              <a:rPr lang="en-US" sz="1000" b="1" smtClean="0">
                <a:effectLst/>
                <a:latin typeface="Arial"/>
                <a:ea typeface="Times New Roman"/>
                <a:cs typeface="Times New Roman"/>
              </a:rPr>
              <a:t>Cancel</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a:t>
            </a:r>
            <a:r>
              <a:rPr lang="en-US" sz="1000" b="1" smtClean="0">
                <a:effectLst/>
                <a:latin typeface="Arial"/>
                <a:ea typeface="Times New Roman"/>
                <a:cs typeface="Times New Roman"/>
              </a:rPr>
              <a:t>Advanced</a:t>
            </a:r>
            <a:r>
              <a:rPr lang="en-US" sz="1000" smtClean="0">
                <a:effectLst/>
                <a:latin typeface="Arial"/>
                <a:ea typeface="Times New Roman"/>
                <a:cs typeface="Segoe UI"/>
              </a:rPr>
              <a:t> tab. You can configure options including securing the cache against pollution.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a:t>
            </a:r>
            <a:r>
              <a:rPr lang="en-US" sz="1000" b="1" smtClean="0">
                <a:effectLst/>
                <a:latin typeface="Arial"/>
                <a:ea typeface="Times New Roman"/>
                <a:cs typeface="Times New Roman"/>
              </a:rPr>
              <a:t>Root Hints</a:t>
            </a:r>
            <a:r>
              <a:rPr lang="en-US" sz="1000" smtClean="0">
                <a:effectLst/>
                <a:latin typeface="Arial"/>
                <a:ea typeface="Times New Roman"/>
                <a:cs typeface="Segoe UI"/>
              </a:rPr>
              <a:t> tab. You can see the configuration for the root hints servers here.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a:t>
            </a:r>
            <a:r>
              <a:rPr lang="en-US" sz="1000" b="1" smtClean="0">
                <a:effectLst/>
                <a:latin typeface="Arial"/>
                <a:ea typeface="Times New Roman"/>
                <a:cs typeface="Times New Roman"/>
              </a:rPr>
              <a:t>Debug Logging</a:t>
            </a:r>
            <a:r>
              <a:rPr lang="en-US" sz="1000" smtClean="0">
                <a:effectLst/>
                <a:latin typeface="Arial"/>
                <a:ea typeface="Times New Roman"/>
                <a:cs typeface="Segoe UI"/>
              </a:rPr>
              <a:t> tab, and then select the </a:t>
            </a:r>
            <a:r>
              <a:rPr lang="en-US" sz="1000" b="1" smtClean="0">
                <a:effectLst/>
                <a:latin typeface="Arial"/>
                <a:ea typeface="Times New Roman"/>
                <a:cs typeface="Times New Roman"/>
              </a:rPr>
              <a:t>Log packets for debugging</a:t>
            </a:r>
            <a:r>
              <a:rPr lang="en-US" sz="1000" smtClean="0">
                <a:effectLst/>
                <a:latin typeface="Arial"/>
                <a:ea typeface="Times New Roman"/>
                <a:cs typeface="Segoe UI"/>
              </a:rPr>
              <a:t> check box. You can configure debug logging options here.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Clear the </a:t>
            </a:r>
            <a:r>
              <a:rPr lang="en-US" sz="1000" b="1" smtClean="0">
                <a:effectLst/>
                <a:latin typeface="Arial"/>
                <a:ea typeface="Times New Roman"/>
                <a:cs typeface="Times New Roman"/>
              </a:rPr>
              <a:t>Log packets for debugging</a:t>
            </a:r>
            <a:r>
              <a:rPr lang="en-US" sz="1000" smtClean="0">
                <a:effectLst/>
                <a:latin typeface="Arial"/>
                <a:ea typeface="Times New Roman"/>
                <a:cs typeface="Segoe UI"/>
              </a:rPr>
              <a:t> check box, and then click the </a:t>
            </a:r>
            <a:r>
              <a:rPr lang="en-US" sz="1000" b="1" smtClean="0">
                <a:effectLst/>
                <a:latin typeface="Arial"/>
                <a:ea typeface="Times New Roman"/>
                <a:cs typeface="Times New Roman"/>
              </a:rPr>
              <a:t>Event</a:t>
            </a:r>
            <a:r>
              <a:rPr lang="en-US" sz="1000" smtClean="0">
                <a:effectLst/>
                <a:latin typeface="Arial"/>
                <a:ea typeface="Times New Roman"/>
                <a:cs typeface="Segoe UI"/>
              </a:rPr>
              <a:t> </a:t>
            </a:r>
            <a:r>
              <a:rPr lang="en-US" sz="1000" b="1" smtClean="0">
                <a:effectLst/>
                <a:latin typeface="Arial"/>
                <a:ea typeface="Times New Roman"/>
                <a:cs typeface="Times New Roman"/>
              </a:rPr>
              <a:t>Logging</a:t>
            </a:r>
            <a:r>
              <a:rPr lang="en-US" sz="1000" smtClean="0">
                <a:effectLst/>
                <a:latin typeface="Arial"/>
                <a:ea typeface="Times New Roman"/>
                <a:cs typeface="Segoe UI"/>
              </a:rPr>
              <a:t> tab.</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a:t>
            </a:r>
            <a:r>
              <a:rPr lang="en-US" sz="1000" b="1" smtClean="0">
                <a:effectLst/>
                <a:latin typeface="Arial"/>
                <a:ea typeface="Times New Roman"/>
                <a:cs typeface="Times New Roman"/>
              </a:rPr>
              <a:t>Errors and Warnings</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a:t>
            </a:r>
            <a:r>
              <a:rPr lang="en-US" sz="1000" b="1" smtClean="0">
                <a:effectLst/>
                <a:latin typeface="Arial"/>
                <a:ea typeface="Times New Roman"/>
                <a:cs typeface="Times New Roman"/>
              </a:rPr>
              <a:t>Monitoring</a:t>
            </a:r>
            <a:r>
              <a:rPr lang="en-US" sz="1000" smtClean="0">
                <a:effectLst/>
                <a:latin typeface="Arial"/>
                <a:ea typeface="Times New Roman"/>
                <a:cs typeface="Segoe UI"/>
              </a:rPr>
              <a:t> tab. You can perform simple and recursive tests against the server by using the </a:t>
            </a:r>
            <a:r>
              <a:rPr lang="en-US" sz="1000" b="1" smtClean="0">
                <a:effectLst/>
                <a:latin typeface="Arial"/>
                <a:ea typeface="Times New Roman"/>
                <a:cs typeface="Times New Roman"/>
              </a:rPr>
              <a:t>Monitoring</a:t>
            </a:r>
            <a:r>
              <a:rPr lang="en-US" sz="1000" smtClean="0">
                <a:effectLst/>
                <a:latin typeface="Arial"/>
                <a:ea typeface="Times New Roman"/>
                <a:cs typeface="Segoe UI"/>
              </a:rPr>
              <a:t> tab. Select the </a:t>
            </a:r>
            <a:r>
              <a:rPr lang="en-US" sz="1000" b="1" smtClean="0">
                <a:effectLst/>
                <a:latin typeface="Arial"/>
                <a:ea typeface="Times New Roman"/>
                <a:cs typeface="Times New Roman"/>
              </a:rPr>
              <a:t>A simple query against this DNS server</a:t>
            </a:r>
            <a:r>
              <a:rPr lang="en-US" sz="1000" smtClean="0">
                <a:effectLst/>
                <a:latin typeface="Arial"/>
                <a:ea typeface="Times New Roman"/>
                <a:cs typeface="Segoe UI"/>
              </a:rPr>
              <a:t> check box, and then click </a:t>
            </a:r>
            <a:r>
              <a:rPr lang="en-US" sz="1000" b="1" smtClean="0">
                <a:effectLst/>
                <a:latin typeface="Arial"/>
                <a:ea typeface="Times New Roman"/>
                <a:cs typeface="Times New Roman"/>
              </a:rPr>
              <a:t>Test Now</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a:t>
            </a:r>
            <a:r>
              <a:rPr lang="en-US" sz="1000" b="1" smtClean="0">
                <a:effectLst/>
                <a:latin typeface="Arial"/>
                <a:ea typeface="Times New Roman"/>
                <a:cs typeface="Times New Roman"/>
              </a:rPr>
              <a:t>Security</a:t>
            </a:r>
            <a:r>
              <a:rPr lang="en-US" sz="1000" smtClean="0">
                <a:effectLst/>
                <a:latin typeface="Arial"/>
                <a:ea typeface="Times New Roman"/>
                <a:cs typeface="Segoe UI"/>
              </a:rPr>
              <a:t> tab. You can define permissions on the DNS infrastructure here. Click </a:t>
            </a:r>
            <a:r>
              <a:rPr lang="en-US" sz="1000" b="1" smtClean="0">
                <a:effectLst/>
                <a:latin typeface="Arial"/>
                <a:ea typeface="Times New Roman"/>
                <a:cs typeface="Times New Roman"/>
              </a:rPr>
              <a:t>Cancel</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ts val="1300"/>
              </a:lnSpc>
              <a:spcBef>
                <a:spcPts val="900"/>
              </a:spcBef>
              <a:spcAft>
                <a:spcPts val="300"/>
              </a:spcAft>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08596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Times New Roman"/>
                <a:cs typeface="Segoe UI"/>
              </a:rPr>
              <a:t>Configure conditional forwarding </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navigation pane, click </a:t>
            </a:r>
            <a:r>
              <a:rPr lang="en-US" sz="1000" b="1">
                <a:solidFill>
                  <a:prstClr val="black"/>
                </a:solidFill>
                <a:latin typeface="Arial"/>
                <a:ea typeface="Times New Roman"/>
                <a:cs typeface="Times New Roman"/>
              </a:rPr>
              <a:t>Conditional Forwarders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Conditional Forwarders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New Conditional</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Forwarder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a:t>
            </a:r>
            <a:r>
              <a:rPr lang="en-US" sz="1000" b="1">
                <a:solidFill>
                  <a:prstClr val="black"/>
                </a:solidFill>
                <a:latin typeface="Arial"/>
                <a:ea typeface="Times New Roman"/>
                <a:cs typeface="Times New Roman"/>
              </a:rPr>
              <a:t>New Conditional Forwarder</a:t>
            </a:r>
            <a:r>
              <a:rPr lang="en-US" sz="1000">
                <a:solidFill>
                  <a:prstClr val="black"/>
                </a:solidFill>
                <a:latin typeface="Arial"/>
                <a:ea typeface="Times New Roman"/>
                <a:cs typeface="Segoe UI"/>
              </a:rPr>
              <a:t> dialog box, in the </a:t>
            </a:r>
            <a:r>
              <a:rPr lang="en-US" sz="1000" b="1">
                <a:solidFill>
                  <a:prstClr val="black"/>
                </a:solidFill>
                <a:latin typeface="Arial"/>
                <a:ea typeface="Times New Roman"/>
                <a:cs typeface="Times New Roman"/>
              </a:rPr>
              <a:t>DNS Domain</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contoso.com</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the </a:t>
            </a:r>
            <a:r>
              <a:rPr lang="en-US" sz="1000" b="1">
                <a:solidFill>
                  <a:prstClr val="black"/>
                </a:solidFill>
                <a:latin typeface="Arial"/>
                <a:ea typeface="Times New Roman"/>
                <a:cs typeface="Times New Roman"/>
              </a:rPr>
              <a:t>&lt;Click here to add an IP Address or DNS Name&gt;</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131.107.1.2</a:t>
            </a:r>
            <a:r>
              <a:rPr lang="en-US" sz="1000">
                <a:solidFill>
                  <a:prstClr val="black"/>
                </a:solidFill>
                <a:latin typeface="Arial"/>
                <a:ea typeface="Times New Roman"/>
                <a:cs typeface="Segoe UI"/>
              </a:rPr>
              <a:t>, and then press Enter. Validation will fail because this is an example configuration.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Times New Roman"/>
                <a:cs typeface="Segoe UI"/>
              </a:rPr>
              <a:t>Clear the DNS cache</a:t>
            </a:r>
          </a:p>
          <a:p>
            <a:pPr marL="342900" lvl="0" indent="-342900">
              <a:lnSpc>
                <a:spcPct val="115000"/>
              </a:lnSpc>
              <a:spcAft>
                <a:spcPts val="995"/>
              </a:spcAft>
              <a:buFont typeface="Symbol"/>
              <a:buChar char=""/>
            </a:pPr>
            <a:r>
              <a:rPr lang="en-US" sz="1000">
                <a:solidFill>
                  <a:srgbClr val="000000"/>
                </a:solidFill>
                <a:latin typeface="Arial"/>
                <a:ea typeface="Times New Roman"/>
                <a:cs typeface="Segoe UI"/>
              </a:rPr>
              <a:t>In the navigation pane, right-click </a:t>
            </a:r>
            <a:r>
              <a:rPr lang="en-US" sz="1000" b="1">
                <a:solidFill>
                  <a:prstClr val="black"/>
                </a:solidFill>
                <a:latin typeface="Arial"/>
                <a:ea typeface="Times New Roman"/>
                <a:cs typeface="Times New Roman"/>
              </a:rPr>
              <a:t>LON-DC1</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Clear Cache</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Calibri"/>
                <a:cs typeface="Times New Roman"/>
              </a:rPr>
              <a:t>Use Windows PowerShell® to configure the DNS server role</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taskbar, click the </a:t>
            </a:r>
            <a:r>
              <a:rPr lang="en-US" sz="1000" b="1">
                <a:solidFill>
                  <a:prstClr val="black"/>
                </a:solidFill>
                <a:latin typeface="Arial"/>
                <a:ea typeface="Times New Roman"/>
                <a:cs typeface="Times New Roman"/>
              </a:rPr>
              <a:t>Windows PowerShell</a:t>
            </a:r>
            <a:r>
              <a:rPr lang="en-US" sz="1000">
                <a:solidFill>
                  <a:prstClr val="black"/>
                </a:solidFill>
                <a:latin typeface="Arial"/>
                <a:ea typeface="Times New Roman"/>
                <a:cs typeface="Segoe UI"/>
              </a:rPr>
              <a:t> icon.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At the </a:t>
            </a:r>
            <a:r>
              <a:rPr lang="en-US" sz="1000">
                <a:solidFill>
                  <a:prstClr val="black"/>
                </a:solidFill>
                <a:latin typeface="Arial"/>
                <a:ea typeface="Times New Roman"/>
                <a:cs typeface="Times New Roman"/>
              </a:rPr>
              <a:t>Windows PowerShell command prompt</a:t>
            </a:r>
            <a:r>
              <a:rPr lang="en-US" sz="1000">
                <a:solidFill>
                  <a:prstClr val="black"/>
                </a:solidFill>
                <a:latin typeface="Arial"/>
                <a:ea typeface="Times New Roman"/>
                <a:cs typeface="Segoe UI"/>
              </a:rPr>
              <a:t>, type </a:t>
            </a:r>
            <a:r>
              <a:rPr lang="en-US" sz="1000" b="1">
                <a:solidFill>
                  <a:prstClr val="black"/>
                </a:solidFill>
                <a:latin typeface="Arial"/>
                <a:ea typeface="Times New Roman"/>
                <a:cs typeface="Times New Roman"/>
              </a:rPr>
              <a:t>Get-DnsServer</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press Enter.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Observe the list of information that returns. You need to scroll up and down to read this information.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To see the same information one page at a time, you can pipe the output through the </a:t>
            </a:r>
            <a:r>
              <a:rPr lang="en-US" sz="1000" b="1">
                <a:solidFill>
                  <a:prstClr val="black"/>
                </a:solidFill>
                <a:latin typeface="Arial"/>
                <a:ea typeface="Times New Roman"/>
                <a:cs typeface="Times New Roman"/>
              </a:rPr>
              <a:t>more</a:t>
            </a:r>
            <a:r>
              <a:rPr lang="en-US" sz="1000">
                <a:solidFill>
                  <a:prstClr val="black"/>
                </a:solidFill>
                <a:latin typeface="Arial"/>
                <a:ea typeface="Times New Roman"/>
                <a:cs typeface="Segoe UI"/>
              </a:rPr>
              <a:t> function. Type </a:t>
            </a:r>
            <a:r>
              <a:rPr lang="en-US" sz="1000" b="1">
                <a:solidFill>
                  <a:prstClr val="black"/>
                </a:solidFill>
                <a:latin typeface="Arial"/>
                <a:ea typeface="Times New Roman"/>
                <a:cs typeface="Times New Roman"/>
              </a:rPr>
              <a:t>Get-DnsServer | more</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press Enter. Use the spacebar to advance one screen of text at a time or Enter to advance one line at a time.</a:t>
            </a:r>
            <a:r>
              <a:rPr lang="en-US" sz="1000">
                <a:solidFill>
                  <a:prstClr val="black"/>
                </a:solidFill>
                <a:latin typeface="Arial"/>
                <a:ea typeface="Times New Roman"/>
                <a:cs typeface="Times New Roman"/>
              </a:rPr>
              <a:t> You can also pipe the output of the </a:t>
            </a:r>
            <a:r>
              <a:rPr lang="en-US" sz="1000" b="1">
                <a:solidFill>
                  <a:prstClr val="black"/>
                </a:solidFill>
                <a:latin typeface="Arial"/>
                <a:ea typeface="Times New Roman"/>
                <a:cs typeface="Times New Roman"/>
              </a:rPr>
              <a:t>Get-DnsServer</a:t>
            </a:r>
            <a:r>
              <a:rPr lang="en-US" sz="1000">
                <a:solidFill>
                  <a:prstClr val="black"/>
                </a:solidFill>
                <a:latin typeface="Arial"/>
                <a:ea typeface="Times New Roman"/>
                <a:cs typeface="Times New Roman"/>
              </a:rPr>
              <a:t> cmdlet to the </a:t>
            </a:r>
            <a:r>
              <a:rPr lang="en-US" sz="1000" b="1">
                <a:solidFill>
                  <a:prstClr val="black"/>
                </a:solidFill>
                <a:latin typeface="Arial"/>
                <a:ea typeface="Times New Roman"/>
                <a:cs typeface="Times New Roman"/>
              </a:rPr>
              <a:t>Export-Clixml</a:t>
            </a:r>
            <a:r>
              <a:rPr lang="en-US" sz="1000">
                <a:solidFill>
                  <a:prstClr val="black"/>
                </a:solidFill>
                <a:latin typeface="Arial"/>
                <a:ea typeface="Times New Roman"/>
                <a:cs typeface="Times New Roman"/>
              </a:rPr>
              <a:t> cmdlet, which generates an XML file of the configuration. You can use the XML file to back up or transfer DNS settings between computers.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Type </a:t>
            </a:r>
            <a:r>
              <a:rPr lang="en-US" sz="1000" b="1">
                <a:solidFill>
                  <a:prstClr val="black"/>
                </a:solidFill>
                <a:latin typeface="Arial"/>
                <a:ea typeface="Times New Roman"/>
                <a:cs typeface="Times New Roman"/>
              </a:rPr>
              <a:t>Get-DnsServer | Export-Clixml –path c:\DNSExport.xml</a:t>
            </a:r>
            <a:r>
              <a:rPr lang="en-US" sz="1000">
                <a:solidFill>
                  <a:prstClr val="black"/>
                </a:solidFill>
                <a:latin typeface="Arial"/>
                <a:ea typeface="Times New Roman"/>
                <a:cs typeface="Times New Roman"/>
              </a:rPr>
              <a:t>, and then press Enter.</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Open File Explorer and the DNSExport.xml file. Point out some of the settings found there. Close the file and File Explorer.</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Use the Windows PowerShell command-line interface to add a conditional forwarder. Type the following: </a:t>
            </a:r>
            <a:r>
              <a:rPr lang="en-US" sz="1000" b="1">
                <a:solidFill>
                  <a:prstClr val="black"/>
                </a:solidFill>
                <a:latin typeface="Arial"/>
                <a:ea typeface="Times New Roman"/>
                <a:cs typeface="Times New Roman"/>
              </a:rPr>
              <a:t>Add-DnsServerConditionalForwarderZone –Name Fabrikam.com -MasterServers </a:t>
            </a:r>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12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074480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smtClean="0">
                <a:solidFill>
                  <a:prstClr val="black"/>
                </a:solidFill>
                <a:latin typeface="Arial"/>
                <a:ea typeface="Times New Roman"/>
                <a:cs typeface="Times New Roman"/>
              </a:rPr>
              <a:t>	131.107.5.6</a:t>
            </a:r>
            <a:r>
              <a:rPr lang="en-US" sz="1000">
                <a:solidFill>
                  <a:prstClr val="black"/>
                </a:solidFill>
                <a:latin typeface="Arial"/>
                <a:ea typeface="Times New Roman"/>
                <a:cs typeface="Times New Roman"/>
              </a:rPr>
              <a:t>, and then press Enter. </a:t>
            </a:r>
          </a:p>
          <a:p>
            <a:pPr marL="342900" lvl="0" indent="-342900">
              <a:lnSpc>
                <a:spcPct val="115000"/>
              </a:lnSpc>
              <a:spcAft>
                <a:spcPts val="995"/>
              </a:spcAft>
              <a:buFont typeface="+mj-lt"/>
              <a:buAutoNum type="arabicPeriod" startAt="8"/>
            </a:pPr>
            <a:r>
              <a:rPr lang="en-US" sz="1000">
                <a:solidFill>
                  <a:prstClr val="black"/>
                </a:solidFill>
                <a:latin typeface="Arial"/>
                <a:ea typeface="Times New Roman"/>
                <a:cs typeface="Times New Roman"/>
              </a:rPr>
              <a:t>Return to the DNS console. </a:t>
            </a:r>
            <a:r>
              <a:rPr lang="en-US" sz="1000">
                <a:solidFill>
                  <a:prstClr val="black"/>
                </a:solidFill>
                <a:latin typeface="Arial"/>
                <a:ea typeface="Times New Roman"/>
                <a:cs typeface="Segoe UI"/>
              </a:rPr>
              <a:t>In the navigation pane, click </a:t>
            </a:r>
            <a:r>
              <a:rPr lang="en-US" sz="1000" b="1">
                <a:solidFill>
                  <a:prstClr val="black"/>
                </a:solidFill>
                <a:latin typeface="Arial"/>
                <a:ea typeface="Times New Roman"/>
                <a:cs typeface="Times New Roman"/>
              </a:rPr>
              <a:t>Conditional Forwarders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228600" lvl="0" indent="-228600">
              <a:lnSpc>
                <a:spcPct val="115000"/>
              </a:lnSpc>
              <a:spcAft>
                <a:spcPts val="1000"/>
              </a:spcAft>
              <a:buAutoNum type="arabicPeriod" startAt="8"/>
            </a:pPr>
            <a:r>
              <a:rPr lang="en-US" sz="1000">
                <a:solidFill>
                  <a:prstClr val="black"/>
                </a:solidFill>
                <a:latin typeface="Arial"/>
                <a:ea typeface="Calibri"/>
                <a:cs typeface="Segoe UI"/>
              </a:rPr>
              <a:t>Click the </a:t>
            </a:r>
            <a:r>
              <a:rPr lang="en-US" sz="1000" b="1">
                <a:solidFill>
                  <a:prstClr val="black"/>
                </a:solidFill>
                <a:latin typeface="Arial"/>
                <a:ea typeface="Calibri"/>
                <a:cs typeface="Times New Roman"/>
              </a:rPr>
              <a:t>Refresh</a:t>
            </a:r>
            <a:r>
              <a:rPr lang="en-US" sz="1000">
                <a:solidFill>
                  <a:prstClr val="black"/>
                </a:solidFill>
                <a:latin typeface="Arial"/>
                <a:ea typeface="Calibri"/>
                <a:cs typeface="Segoe UI"/>
              </a:rPr>
              <a:t> icon on the Tools ribbon. You should see both the </a:t>
            </a:r>
            <a:r>
              <a:rPr lang="en-US" sz="1000" b="1">
                <a:solidFill>
                  <a:prstClr val="black"/>
                </a:solidFill>
                <a:latin typeface="Arial"/>
                <a:ea typeface="Calibri"/>
                <a:cs typeface="Times New Roman"/>
              </a:rPr>
              <a:t>Contoso.com</a:t>
            </a:r>
            <a:r>
              <a:rPr lang="en-US" sz="1000">
                <a:solidFill>
                  <a:prstClr val="black"/>
                </a:solidFill>
                <a:latin typeface="Arial"/>
                <a:ea typeface="Calibri"/>
                <a:cs typeface="Segoe UI"/>
              </a:rPr>
              <a:t> and </a:t>
            </a:r>
            <a:r>
              <a:rPr lang="en-US" sz="1000" b="1">
                <a:solidFill>
                  <a:prstClr val="black"/>
                </a:solidFill>
                <a:latin typeface="Arial"/>
                <a:ea typeface="Calibri"/>
                <a:cs typeface="Times New Roman"/>
              </a:rPr>
              <a:t>Fabrikam.com</a:t>
            </a:r>
            <a:r>
              <a:rPr lang="en-US" sz="1000">
                <a:solidFill>
                  <a:prstClr val="black"/>
                </a:solidFill>
                <a:latin typeface="Arial"/>
                <a:ea typeface="Calibri"/>
                <a:cs typeface="Segoe UI"/>
              </a:rPr>
              <a:t> conditional forwarders items. In the console tree, select each item and verify the IP address settings.</a:t>
            </a:r>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26408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3" name="Notes Placeholder 2"/>
          <p:cNvSpPr>
            <a:spLocks noGrp="1"/>
          </p:cNvSpPr>
          <p:nvPr>
            <p:ph type="body" idx="1"/>
          </p:nvPr>
        </p:nvSpPr>
        <p:spPr>
          <a:xfrm>
            <a:off x="307492" y="2093939"/>
            <a:ext cx="6149837" cy="6550389"/>
          </a:xfrm>
        </p:spPr>
        <p:txBody>
          <a:bodyPr/>
          <a:lstStyle/>
          <a:p>
            <a:pPr>
              <a:lnSpc>
                <a:spcPct val="115000"/>
              </a:lnSpc>
              <a:spcAft>
                <a:spcPts val="1000"/>
              </a:spcAft>
            </a:pPr>
            <a:endParaRPr lang="en-US" sz="1000" baseline="0" dirty="0" smtClean="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852F133-A357-40BB-AF64-279971D98D82}" type="slidenum">
              <a:rPr lang="en-US" smtClean="0"/>
              <a:pPr/>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2: Upgrading and Migrating to Windows 8</a:t>
            </a:r>
            <a:endParaRPr lang="en-US" sz="1200" b="1" dirty="0">
              <a:solidFill>
                <a:srgbClr val="336699"/>
              </a:solidFill>
              <a:latin typeface="Arial"/>
            </a:endParaRPr>
          </a:p>
        </p:txBody>
      </p:sp>
    </p:spTree>
    <p:extLst>
      <p:ext uri="{BB962C8B-B14F-4D97-AF65-F5344CB8AC3E}">
        <p14:creationId xmlns:p14="http://schemas.microsoft.com/office/powerpoint/2010/main" val="18604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The following questions are helpful when considering a DNS server–role deployment:</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If you are deploying DNS to support Active Directory Domain Services (AD DS), is the DNS server computer also a domain controller, or is it likely to be promoted to a domain controller in the future?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If the DNS server stops responding, are its local clients able to gain access to an alternate DNS server?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If the DNS server is located on a subnet that is remote to some clients, what other DNS servers or name-resolution options are available if the routed connection stops responding?</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Calibri"/>
                <a:cs typeface="Segoe UI"/>
              </a:rPr>
              <a:t>Mention that for many Active Directory issues, such as replication, nonfunctioning DNS servers can cause authentication problems.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853981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9ADD2B0-001F-43BB-8F9D-83CD389D15A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28900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DNS resource records store information on the DNS server that relates a domain name to an IP address. Review the record types.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407981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Define a DNS zone and explain its purpose. Discuss the characteristics of a DNS zone.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4154543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four DNS zone types: primary, secondary, stub, and Active Directory</a:t>
            </a:r>
            <a:r>
              <a:rPr lang="en-US" sz="1000">
                <a:latin typeface="Arial"/>
                <a:ea typeface="Calibri"/>
                <a:cs typeface="Times New Roman"/>
              </a:rPr>
              <a:t>–</a:t>
            </a:r>
            <a:r>
              <a:rPr lang="en-US" sz="1000">
                <a:latin typeface="Arial"/>
                <a:ea typeface="Calibri"/>
                <a:cs typeface="Segoe UI"/>
              </a:rPr>
              <a:t>integrated.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60419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a:solidFill>
                  <a:prstClr val="black"/>
                </a:solidFill>
                <a:latin typeface="Arial"/>
                <a:ea typeface="Times New Roman"/>
                <a:cs typeface="Segoe UI"/>
              </a:rPr>
              <a:t>Preparation for Labs</a:t>
            </a:r>
          </a:p>
          <a:p>
            <a:pPr lvl="0">
              <a:lnSpc>
                <a:spcPct val="115000"/>
              </a:lnSpc>
              <a:spcAft>
                <a:spcPts val="1000"/>
              </a:spcAft>
            </a:pPr>
            <a:r>
              <a:rPr lang="en-US" sz="1000">
                <a:solidFill>
                  <a:prstClr val="black"/>
                </a:solidFill>
                <a:latin typeface="Arial"/>
                <a:ea typeface="Calibri"/>
                <a:cs typeface="Segoe UI"/>
              </a:rPr>
              <a:t>There is one lab at the end of this module. It requires the virtual machines 20411D-LON-DC1, 20411D-LON-SVR1, and 20411D-LON-CL1. Ask students to launch these virtual machines immediately, and sign in by using the credentials on the lab slide. This will prepare them for the lab.</a:t>
            </a:r>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91174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solidFill>
                  <a:srgbClr val="7030A0"/>
                </a:solidFill>
              </a:rPr>
              <a:t>The slide title should be: “What </a:t>
            </a:r>
            <a:r>
              <a:rPr lang="en-US" dirty="0">
                <a:solidFill>
                  <a:srgbClr val="7030A0"/>
                </a:solidFill>
              </a:rPr>
              <a:t>Are </a:t>
            </a:r>
            <a:r>
              <a:rPr lang="en-US" dirty="0">
                <a:solidFill>
                  <a:srgbClr val="00B0F0"/>
                </a:solidFill>
              </a:rPr>
              <a:t>Active Directory–</a:t>
            </a:r>
            <a:r>
              <a:rPr lang="en-US" dirty="0">
                <a:solidFill>
                  <a:srgbClr val="7030A0"/>
                </a:solidFill>
              </a:rPr>
              <a:t>Integrated Zones</a:t>
            </a:r>
            <a:r>
              <a:rPr lang="en-US" dirty="0" smtClean="0">
                <a:solidFill>
                  <a:srgbClr val="7030A0"/>
                </a:solidFill>
              </a:rPr>
              <a:t>?”</a:t>
            </a:r>
          </a:p>
          <a:p>
            <a:pPr marL="171450" indent="-171450">
              <a:buFont typeface="Arial" panose="020B0604020202020204" pitchFamily="34" charset="0"/>
              <a:buChar char="•"/>
            </a:pPr>
            <a:r>
              <a:rPr lang="en-US" dirty="0" smtClean="0">
                <a:solidFill>
                  <a:srgbClr val="7030A0"/>
                </a:solidFill>
              </a:rPr>
              <a:t>“Zone </a:t>
            </a:r>
            <a:r>
              <a:rPr lang="en-US" dirty="0" smtClean="0">
                <a:solidFill>
                  <a:srgbClr val="00B0F0"/>
                </a:solidFill>
              </a:rPr>
              <a:t>t</a:t>
            </a:r>
            <a:r>
              <a:rPr lang="en-US" dirty="0" smtClean="0">
                <a:solidFill>
                  <a:srgbClr val="7030A0"/>
                </a:solidFill>
              </a:rPr>
              <a:t>ransfer”</a:t>
            </a:r>
          </a:p>
          <a:p>
            <a:pPr marL="171450" indent="-171450">
              <a:buFont typeface="Arial" panose="020B0604020202020204" pitchFamily="34" charset="0"/>
              <a:buChar char="•"/>
            </a:pPr>
            <a:r>
              <a:rPr lang="en-US" dirty="0" smtClean="0">
                <a:solidFill>
                  <a:srgbClr val="7030A0"/>
                </a:solidFill>
              </a:rPr>
              <a:t>“Primary DNS </a:t>
            </a:r>
            <a:r>
              <a:rPr lang="en-US" dirty="0" smtClean="0">
                <a:solidFill>
                  <a:srgbClr val="00B0F0"/>
                </a:solidFill>
              </a:rPr>
              <a:t>S</a:t>
            </a:r>
            <a:r>
              <a:rPr lang="en-US" dirty="0" smtClean="0">
                <a:solidFill>
                  <a:srgbClr val="7030A0"/>
                </a:solidFill>
              </a:rPr>
              <a:t>erver”</a:t>
            </a:r>
          </a:p>
          <a:p>
            <a:pPr marL="171450" indent="-171450">
              <a:buFont typeface="Arial" panose="020B0604020202020204" pitchFamily="34" charset="0"/>
              <a:buChar char="•"/>
            </a:pPr>
            <a:r>
              <a:rPr lang="en-US" dirty="0" smtClean="0">
                <a:solidFill>
                  <a:srgbClr val="7030A0"/>
                </a:solidFill>
              </a:rPr>
              <a:t>Do the narrative sentences (below) need to swap for the first two slides?</a:t>
            </a:r>
          </a:p>
          <a:p>
            <a:endParaRPr lang="en-US" dirty="0"/>
          </a:p>
          <a:p>
            <a:r>
              <a:rPr lang="en-US" dirty="0" smtClean="0"/>
              <a:t>Slide </a:t>
            </a:r>
            <a:r>
              <a:rPr lang="en-US" dirty="0" smtClean="0">
                <a:solidFill>
                  <a:srgbClr val="FF0000"/>
                </a:solidFill>
              </a:rPr>
              <a:t>2</a:t>
            </a:r>
            <a:r>
              <a:rPr lang="en-US" dirty="0" smtClean="0">
                <a:solidFill>
                  <a:srgbClr val="00B0F0"/>
                </a:solidFill>
              </a:rPr>
              <a:t>1</a:t>
            </a:r>
            <a:r>
              <a:rPr lang="en-US" dirty="0" smtClean="0"/>
              <a:t>:  The</a:t>
            </a:r>
            <a:r>
              <a:rPr lang="en-US" baseline="0" dirty="0" smtClean="0"/>
              <a:t> first click shows the a</a:t>
            </a:r>
            <a:r>
              <a:rPr lang="en-US" dirty="0" smtClean="0"/>
              <a:t>dded</a:t>
            </a:r>
            <a:r>
              <a:rPr lang="en-US" baseline="0" dirty="0" smtClean="0"/>
              <a:t> </a:t>
            </a:r>
            <a:r>
              <a:rPr lang="en-US" baseline="0" dirty="0" smtClean="0">
                <a:solidFill>
                  <a:srgbClr val="FF0000"/>
                </a:solidFill>
              </a:rPr>
              <a:t>the</a:t>
            </a:r>
            <a:r>
              <a:rPr lang="en-US" baseline="0" dirty="0" smtClean="0"/>
              <a:t> primary and secondary DNS servers and show</a:t>
            </a:r>
            <a:r>
              <a:rPr lang="en-US" baseline="0" dirty="0" smtClean="0">
                <a:solidFill>
                  <a:srgbClr val="00B0F0"/>
                </a:solidFill>
              </a:rPr>
              <a:t>s</a:t>
            </a:r>
            <a:r>
              <a:rPr lang="en-US" baseline="0" dirty="0" smtClean="0"/>
              <a:t> the one-way zone transfer process.</a:t>
            </a:r>
            <a:endParaRPr lang="en-US" dirty="0"/>
          </a:p>
        </p:txBody>
      </p:sp>
      <p:sp>
        <p:nvSpPr>
          <p:cNvPr id="4" name="Slide Number Placeholder 3"/>
          <p:cNvSpPr>
            <a:spLocks noGrp="1"/>
          </p:cNvSpPr>
          <p:nvPr>
            <p:ph type="sldNum" sz="quarter" idx="10"/>
          </p:nvPr>
        </p:nvSpPr>
        <p:spPr/>
        <p:txBody>
          <a:bodyPr/>
          <a:lstStyle/>
          <a:p>
            <a:fld id="{0852F133-A357-40BB-AF64-279971D98D82}" type="slidenum">
              <a:rPr lang="en-US" smtClean="0"/>
              <a:pPr/>
              <a:t>20</a:t>
            </a:fld>
            <a:endParaRPr lang="en-US" dirty="0"/>
          </a:p>
        </p:txBody>
      </p:sp>
    </p:spTree>
    <p:extLst>
      <p:ext uri="{BB962C8B-B14F-4D97-AF65-F5344CB8AC3E}">
        <p14:creationId xmlns:p14="http://schemas.microsoft.com/office/powerpoint/2010/main" val="3278344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Explain the purpose of DNS forward and reverse lookup zones.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109126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When a zone that a DNS server hosts is a stub zone, the DNS server is a source only for information about the zone’s authoritative name servers. The zone on this server must be obtained from another DNS server that hosts the zone.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DNS server must have network access to the remote DNS server to copy the zone’s authoritative name server information. Ensure that students understand that you use the stub zone mainly to shorten the delay in querying for records in a foreign zone, while also being made aware of changes to the NS records in that foreign zone.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Begin a classroom discussion by explaining that stub zones and conditional forwarding provide similar functions.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793040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Leave the virtual machine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20411D-LON-DC1, 20411D-LON-SVR1, and 20411D-LON-CL1, should be running after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Create a reverse lookup zone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LON-DC1, in DNS Manager, in the navigation pane, click </a:t>
            </a:r>
            <a:r>
              <a:rPr lang="en-US" sz="1000" b="1" smtClean="0">
                <a:effectLst/>
                <a:latin typeface="Arial"/>
                <a:ea typeface="Times New Roman"/>
                <a:cs typeface="Times New Roman"/>
              </a:rPr>
              <a:t>Reverse Lookup Zones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Right-click </a:t>
            </a:r>
            <a:r>
              <a:rPr lang="en-US" sz="1000" b="1" smtClean="0">
                <a:effectLst/>
                <a:latin typeface="Arial"/>
                <a:ea typeface="Times New Roman"/>
                <a:cs typeface="Times New Roman"/>
              </a:rPr>
              <a:t>Reverse Lookup Zones</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New Zone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smtClean="0">
                <a:effectLst/>
                <a:latin typeface="Arial"/>
                <a:ea typeface="Times New Roman"/>
                <a:cs typeface="Times New Roman"/>
              </a:rPr>
              <a:t>New Zone Wizard</a:t>
            </a:r>
            <a:r>
              <a:rPr lang="en-US" sz="1000" smtClean="0">
                <a:effectLst/>
                <a:latin typeface="Arial"/>
                <a:ea typeface="Times New Roman"/>
                <a:cs typeface="Segoe UI"/>
              </a:rPr>
              <a:t>,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Zone Type</a:t>
            </a:r>
            <a:r>
              <a:rPr lang="en-US" sz="1000" smtClean="0">
                <a:effectLst/>
                <a:latin typeface="Arial"/>
                <a:ea typeface="Times New Roman"/>
                <a:cs typeface="Segoe UI"/>
              </a:rPr>
              <a:t> page, click </a:t>
            </a:r>
            <a:r>
              <a:rPr lang="en-US" sz="1000" b="1" smtClean="0">
                <a:effectLst/>
                <a:latin typeface="Arial"/>
                <a:ea typeface="Times New Roman"/>
                <a:cs typeface="Times New Roman"/>
              </a:rPr>
              <a:t>Primary zone</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Active Directory Zone Replication Scope</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Reverse Lookup Zone Name</a:t>
            </a:r>
            <a:r>
              <a:rPr lang="en-US" sz="1000" smtClean="0">
                <a:effectLst/>
                <a:latin typeface="Arial"/>
                <a:ea typeface="Times New Roman"/>
                <a:cs typeface="Segoe UI"/>
              </a:rPr>
              <a:t> page, click </a:t>
            </a:r>
            <a:r>
              <a:rPr lang="en-US" sz="1000" b="1" smtClean="0">
                <a:effectLst/>
                <a:latin typeface="Arial"/>
                <a:ea typeface="Times New Roman"/>
                <a:cs typeface="Times New Roman"/>
              </a:rPr>
              <a:t>IPv4 Reverse Lookup</a:t>
            </a:r>
            <a:r>
              <a:rPr lang="en-US" sz="1000" smtClean="0">
                <a:effectLst/>
                <a:latin typeface="Arial"/>
                <a:ea typeface="Times New Roman"/>
                <a:cs typeface="Segoe UI"/>
              </a:rPr>
              <a:t> </a:t>
            </a:r>
            <a:r>
              <a:rPr lang="en-US" sz="1000" b="1" smtClean="0">
                <a:effectLst/>
                <a:latin typeface="Arial"/>
                <a:ea typeface="Times New Roman"/>
                <a:cs typeface="Times New Roman"/>
              </a:rPr>
              <a:t>Zone</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second </a:t>
            </a:r>
            <a:r>
              <a:rPr lang="en-US" sz="1000" b="1" smtClean="0">
                <a:effectLst/>
                <a:latin typeface="Arial"/>
                <a:ea typeface="Times New Roman"/>
                <a:cs typeface="Times New Roman"/>
              </a:rPr>
              <a:t>Reverse Lookup Zone</a:t>
            </a:r>
            <a:r>
              <a:rPr lang="en-US" sz="1000" smtClean="0">
                <a:effectLst/>
                <a:latin typeface="Arial"/>
                <a:ea typeface="Times New Roman"/>
                <a:cs typeface="Segoe UI"/>
              </a:rPr>
              <a:t> </a:t>
            </a:r>
            <a:r>
              <a:rPr lang="en-US" sz="1000" b="1" smtClean="0">
                <a:effectLst/>
                <a:latin typeface="Arial"/>
                <a:ea typeface="Times New Roman"/>
                <a:cs typeface="Times New Roman"/>
              </a:rPr>
              <a:t>Name</a:t>
            </a:r>
            <a:r>
              <a:rPr lang="en-US" sz="1000" smtClean="0">
                <a:effectLst/>
                <a:latin typeface="Arial"/>
                <a:ea typeface="Times New Roman"/>
                <a:cs typeface="Segoe UI"/>
              </a:rPr>
              <a:t> page, in the </a:t>
            </a:r>
            <a:r>
              <a:rPr lang="en-US" sz="1000" b="1" smtClean="0">
                <a:effectLst/>
                <a:latin typeface="Arial"/>
                <a:ea typeface="Times New Roman"/>
                <a:cs typeface="Times New Roman"/>
              </a:rPr>
              <a:t>Network ID</a:t>
            </a:r>
            <a:r>
              <a:rPr lang="en-US" sz="1000" smtClean="0">
                <a:effectLst/>
                <a:latin typeface="Arial"/>
                <a:ea typeface="Times New Roman"/>
                <a:cs typeface="Segoe UI"/>
              </a:rPr>
              <a:t> box, type </a:t>
            </a:r>
            <a:r>
              <a:rPr lang="en-US" sz="1000" b="1" smtClean="0">
                <a:effectLst/>
                <a:latin typeface="Arial"/>
                <a:ea typeface="Times New Roman"/>
                <a:cs typeface="Times New Roman"/>
              </a:rPr>
              <a:t>172.16.</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Dynamic Update</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Completing the New Zone</a:t>
            </a:r>
            <a:r>
              <a:rPr lang="en-US" sz="1000" smtClean="0">
                <a:effectLst/>
                <a:latin typeface="Arial"/>
                <a:ea typeface="Times New Roman"/>
                <a:cs typeface="Segoe UI"/>
              </a:rPr>
              <a:t> </a:t>
            </a:r>
            <a:r>
              <a:rPr lang="en-US" sz="1000" b="1" smtClean="0">
                <a:effectLst/>
                <a:latin typeface="Arial"/>
                <a:ea typeface="Times New Roman"/>
                <a:cs typeface="Times New Roman"/>
              </a:rPr>
              <a:t>Wizard</a:t>
            </a:r>
            <a:r>
              <a:rPr lang="en-US" sz="1000" smtClean="0">
                <a:effectLst/>
                <a:latin typeface="Arial"/>
                <a:ea typeface="Times New Roman"/>
                <a:cs typeface="Segoe UI"/>
              </a:rPr>
              <a:t> page, click </a:t>
            </a:r>
            <a:r>
              <a:rPr lang="en-US" sz="1000" b="1" smtClean="0">
                <a:effectLst/>
                <a:latin typeface="Arial"/>
                <a:ea typeface="Times New Roman"/>
                <a:cs typeface="Times New Roman"/>
              </a:rPr>
              <a:t>Finish</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Re-register LON-DC1 into the zone by doing the following:</a:t>
            </a:r>
            <a:endParaRPr lang="en-US" sz="1000" smtClean="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smtClean="0">
                <a:effectLst/>
                <a:latin typeface="Arial"/>
                <a:ea typeface="Times New Roman"/>
                <a:cs typeface="Segoe UI"/>
              </a:rPr>
              <a:t>Right-click the Windows</a:t>
            </a:r>
            <a:r>
              <a:rPr lang="en-US" sz="1000" baseline="30000" smtClean="0">
                <a:effectLst/>
                <a:latin typeface="Arial"/>
                <a:ea typeface="Times New Roman"/>
                <a:cs typeface="Segoe UI"/>
              </a:rPr>
              <a:t>®</a:t>
            </a:r>
            <a:r>
              <a:rPr lang="en-US" sz="1000" smtClean="0">
                <a:effectLst/>
                <a:latin typeface="Arial"/>
                <a:ea typeface="Times New Roman"/>
                <a:cs typeface="Segoe UI"/>
              </a:rPr>
              <a:t> Start icon, and then select </a:t>
            </a:r>
            <a:r>
              <a:rPr lang="en-US" sz="1000" b="1" smtClean="0">
                <a:effectLst/>
                <a:latin typeface="Arial"/>
                <a:ea typeface="Times New Roman"/>
                <a:cs typeface="Times New Roman"/>
              </a:rPr>
              <a:t>Run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Run</a:t>
            </a:r>
            <a:r>
              <a:rPr lang="en-US" sz="1000" smtClean="0">
                <a:effectLst/>
                <a:latin typeface="Arial"/>
                <a:ea typeface="Times New Roman"/>
                <a:cs typeface="Segoe UI"/>
              </a:rPr>
              <a:t> dialog box, in the </a:t>
            </a:r>
            <a:r>
              <a:rPr lang="en-US" sz="1000" smtClean="0">
                <a:effectLst/>
                <a:latin typeface="Arial"/>
                <a:ea typeface="Times New Roman"/>
                <a:cs typeface="Times New Roman"/>
              </a:rPr>
              <a:t>Open</a:t>
            </a:r>
            <a:r>
              <a:rPr lang="en-US" sz="1000" smtClean="0">
                <a:effectLst/>
                <a:latin typeface="Arial"/>
                <a:ea typeface="Times New Roman"/>
                <a:cs typeface="Segoe UI"/>
              </a:rPr>
              <a:t> text area, type </a:t>
            </a:r>
            <a:r>
              <a:rPr lang="en-US" sz="1000" b="1" smtClean="0">
                <a:effectLst/>
                <a:latin typeface="Arial"/>
                <a:ea typeface="Times New Roman"/>
                <a:cs typeface="Times New Roman"/>
              </a:rPr>
              <a:t>cmd</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smtClean="0">
                <a:effectLst/>
                <a:latin typeface="Arial"/>
                <a:ea typeface="Times New Roman"/>
                <a:cs typeface="Segoe UI"/>
              </a:rPr>
              <a:t>At the command prompt, type </a:t>
            </a:r>
            <a:r>
              <a:rPr lang="en-US" sz="1000" b="1" smtClean="0">
                <a:effectLst/>
                <a:latin typeface="Arial"/>
                <a:ea typeface="Times New Roman"/>
                <a:cs typeface="Times New Roman"/>
              </a:rPr>
              <a:t>ipconfig /registerdns</a:t>
            </a:r>
            <a:r>
              <a:rPr lang="en-US" sz="1000" smtClean="0">
                <a:effectLst/>
                <a:latin typeface="Arial"/>
                <a:ea typeface="Times New Roman"/>
                <a:cs typeface="Times New Roman"/>
              </a:rPr>
              <a:t>,</a:t>
            </a:r>
            <a:r>
              <a:rPr lang="en-US" sz="1000" smtClean="0">
                <a:effectLst/>
                <a:latin typeface="Arial"/>
                <a:ea typeface="Times New Roman"/>
                <a:cs typeface="Segoe UI"/>
              </a:rPr>
              <a:t> and then press </a:t>
            </a:r>
            <a:r>
              <a:rPr lang="en-US" sz="1000" smtClean="0">
                <a:effectLst/>
                <a:latin typeface="Arial"/>
                <a:ea typeface="Times New Roman"/>
                <a:cs typeface="Times New Roman"/>
              </a:rPr>
              <a:t>Enter</a:t>
            </a:r>
            <a:r>
              <a:rPr lang="en-US" sz="1000" smtClean="0">
                <a:effectLst/>
                <a:latin typeface="Arial"/>
                <a:ea typeface="Times New Roman"/>
                <a:cs typeface="Segoe UI"/>
              </a:rPr>
              <a:t>. Close the command prompt window.</a:t>
            </a:r>
            <a:endParaRPr lang="en-US" sz="1000" smtClean="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smtClean="0">
                <a:effectLst/>
                <a:latin typeface="Arial"/>
                <a:ea typeface="Times New Roman"/>
                <a:cs typeface="Segoe UI"/>
              </a:rPr>
              <a:t>Return to the DNS console, and under the </a:t>
            </a:r>
            <a:r>
              <a:rPr lang="en-US" sz="1000" smtClean="0">
                <a:effectLst/>
                <a:latin typeface="Arial"/>
                <a:ea typeface="Times New Roman"/>
                <a:cs typeface="Times New Roman"/>
              </a:rPr>
              <a:t>Reverse Lookup Zones</a:t>
            </a:r>
            <a:r>
              <a:rPr lang="en-US" sz="1000" smtClean="0">
                <a:effectLst/>
                <a:latin typeface="Arial"/>
                <a:ea typeface="Times New Roman"/>
                <a:cs typeface="Segoe UI"/>
              </a:rPr>
              <a:t>, select </a:t>
            </a:r>
            <a:r>
              <a:rPr lang="en-US" sz="1000" b="1" smtClean="0">
                <a:effectLst/>
                <a:latin typeface="Arial"/>
                <a:ea typeface="Times New Roman"/>
                <a:cs typeface="Times New Roman"/>
              </a:rPr>
              <a:t>16.172.in-</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987186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pPr>
            <a:r>
              <a:rPr lang="en-US" sz="1000" b="1" smtClean="0">
                <a:solidFill>
                  <a:prstClr val="black"/>
                </a:solidFill>
                <a:latin typeface="Arial"/>
                <a:ea typeface="Times New Roman"/>
                <a:cs typeface="Times New Roman"/>
              </a:rPr>
              <a:t>	addr.arpa</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742950" lvl="1" indent="-285750">
              <a:lnSpc>
                <a:spcPct val="115000"/>
              </a:lnSpc>
              <a:spcAft>
                <a:spcPts val="995"/>
              </a:spcAft>
              <a:buFont typeface="+mj-lt"/>
              <a:buAutoNum type="arabicPeriod" startAt="5"/>
            </a:pPr>
            <a:r>
              <a:rPr lang="en-US" sz="1000">
                <a:solidFill>
                  <a:prstClr val="black"/>
                </a:solidFill>
                <a:latin typeface="Arial"/>
                <a:ea typeface="Times New Roman"/>
                <a:cs typeface="Segoe UI"/>
              </a:rPr>
              <a:t>On the keybord, press </a:t>
            </a:r>
            <a:r>
              <a:rPr lang="en-US" sz="1000">
                <a:solidFill>
                  <a:prstClr val="black"/>
                </a:solidFill>
                <a:latin typeface="Arial"/>
                <a:ea typeface="Times New Roman"/>
                <a:cs typeface="Times New Roman"/>
              </a:rPr>
              <a:t>F5</a:t>
            </a:r>
            <a:r>
              <a:rPr lang="en-US" sz="1000">
                <a:solidFill>
                  <a:prstClr val="black"/>
                </a:solidFill>
                <a:latin typeface="Arial"/>
                <a:ea typeface="Times New Roman"/>
                <a:cs typeface="Segoe UI"/>
              </a:rPr>
              <a:t>, and then verify that the </a:t>
            </a:r>
            <a:r>
              <a:rPr lang="en-US" sz="1000">
                <a:solidFill>
                  <a:prstClr val="black"/>
                </a:solidFill>
                <a:latin typeface="Arial"/>
                <a:ea typeface="Times New Roman"/>
                <a:cs typeface="Times New Roman"/>
              </a:rPr>
              <a:t>Pointer (PTR)</a:t>
            </a:r>
            <a:r>
              <a:rPr lang="en-US" sz="1000">
                <a:solidFill>
                  <a:prstClr val="black"/>
                </a:solidFill>
                <a:latin typeface="Arial"/>
                <a:ea typeface="Times New Roman"/>
                <a:cs typeface="Segoe UI"/>
              </a:rPr>
              <a:t> record for 172.16.0.10 appears.</a:t>
            </a:r>
            <a:endParaRPr lang="en-US" sz="1000">
              <a:solidFill>
                <a:prstClr val="black"/>
              </a:solidFill>
              <a:latin typeface="Arial"/>
              <a:ea typeface="Times New Roman"/>
              <a:cs typeface="Times New Roman"/>
            </a:endParaRPr>
          </a:p>
          <a:p>
            <a:pPr marL="228600" lvl="0" indent="-228600">
              <a:lnSpc>
                <a:spcPts val="1300"/>
              </a:lnSpc>
              <a:spcBef>
                <a:spcPts val="900"/>
              </a:spcBef>
              <a:spcAft>
                <a:spcPts val="300"/>
              </a:spcAft>
              <a:buAutoNum type="arabicPeriod" startAt="5"/>
            </a:pPr>
            <a:r>
              <a:rPr lang="en-US" sz="1000" b="1">
                <a:solidFill>
                  <a:prstClr val="black"/>
                </a:solidFill>
                <a:latin typeface="Arial"/>
                <a:ea typeface="Times New Roman"/>
                <a:cs typeface="Segoe UI"/>
              </a:rPr>
              <a:t>Create a forward lookup zone</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Switch to LON-SVR1.</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Pause your pointer over the lower-left corner of the display, and then click </a:t>
            </a:r>
            <a:r>
              <a:rPr lang="en-US" sz="1000" b="1">
                <a:solidFill>
                  <a:prstClr val="black"/>
                </a:solidFill>
                <a:latin typeface="Arial"/>
                <a:ea typeface="Times New Roman"/>
                <a:cs typeface="Times New Roman"/>
              </a:rPr>
              <a:t>Start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Start screen, type </a:t>
            </a:r>
            <a:r>
              <a:rPr lang="en-US" sz="1000" b="1">
                <a:solidFill>
                  <a:prstClr val="black"/>
                </a:solidFill>
                <a:latin typeface="Arial"/>
                <a:ea typeface="Times New Roman"/>
                <a:cs typeface="Times New Roman"/>
              </a:rPr>
              <a:t>DNS</a:t>
            </a:r>
            <a:r>
              <a:rPr lang="en-US" sz="1000">
                <a:solidFill>
                  <a:prstClr val="black"/>
                </a:solidFill>
                <a:latin typeface="Arial"/>
                <a:ea typeface="Times New Roman"/>
                <a:cs typeface="Segoe UI"/>
              </a:rPr>
              <a:t>, and then, from the Search results, click the second </a:t>
            </a:r>
            <a:r>
              <a:rPr lang="en-US" sz="1000" b="1">
                <a:solidFill>
                  <a:prstClr val="black"/>
                </a:solidFill>
                <a:latin typeface="Arial"/>
                <a:ea typeface="Times New Roman"/>
                <a:cs typeface="Times New Roman"/>
              </a:rPr>
              <a:t>DNS</a:t>
            </a:r>
            <a:r>
              <a:rPr lang="en-US" sz="1000">
                <a:solidFill>
                  <a:prstClr val="black"/>
                </a:solidFill>
                <a:latin typeface="Arial"/>
                <a:ea typeface="Times New Roman"/>
                <a:cs typeface="Segoe UI"/>
              </a:rPr>
              <a:t> icon.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a:t>
            </a:r>
            <a:r>
              <a:rPr lang="en-US" sz="1000">
                <a:solidFill>
                  <a:prstClr val="black"/>
                </a:solidFill>
                <a:latin typeface="Arial"/>
                <a:ea typeface="Times New Roman"/>
                <a:cs typeface="Times New Roman"/>
              </a:rPr>
              <a:t>DNS Manager</a:t>
            </a:r>
            <a:r>
              <a:rPr lang="en-US" sz="1000">
                <a:solidFill>
                  <a:prstClr val="black"/>
                </a:solidFill>
                <a:latin typeface="Arial"/>
                <a:ea typeface="Times New Roman"/>
                <a:cs typeface="Segoe UI"/>
              </a:rPr>
              <a:t>, in the navigation pane, expand </a:t>
            </a:r>
            <a:r>
              <a:rPr lang="en-US" sz="1000" b="1">
                <a:solidFill>
                  <a:prstClr val="black"/>
                </a:solidFill>
                <a:latin typeface="Arial"/>
                <a:ea typeface="Times New Roman"/>
                <a:cs typeface="Times New Roman"/>
              </a:rPr>
              <a:t>LON-SVR1</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Forward Lookup Zones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Forward Lookup Zones</a:t>
            </a:r>
            <a:r>
              <a:rPr lang="en-US" sz="1000">
                <a:solidFill>
                  <a:prstClr val="black"/>
                </a:solidFill>
                <a:latin typeface="Arial"/>
                <a:ea typeface="Times New Roman"/>
                <a:cs typeface="Times New Roman"/>
              </a:rPr>
              <a: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New Zone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a:t>
            </a:r>
            <a:r>
              <a:rPr lang="en-US" sz="1000">
                <a:solidFill>
                  <a:prstClr val="black"/>
                </a:solidFill>
                <a:latin typeface="Arial"/>
                <a:ea typeface="Times New Roman"/>
                <a:cs typeface="Times New Roman"/>
              </a:rPr>
              <a:t>New Zone Wizard</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Zone Type</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Secondary zone</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Zone Name</a:t>
            </a:r>
            <a:r>
              <a:rPr lang="en-US" sz="1000">
                <a:solidFill>
                  <a:prstClr val="black"/>
                </a:solidFill>
                <a:latin typeface="Arial"/>
                <a:ea typeface="Times New Roman"/>
                <a:cs typeface="Segoe UI"/>
              </a:rPr>
              <a:t> page, in the </a:t>
            </a:r>
            <a:r>
              <a:rPr lang="en-US" sz="1000" b="1">
                <a:solidFill>
                  <a:prstClr val="black"/>
                </a:solidFill>
                <a:latin typeface="Arial"/>
                <a:ea typeface="Times New Roman"/>
                <a:cs typeface="Times New Roman"/>
              </a:rPr>
              <a:t>Zone name</a:t>
            </a:r>
            <a:r>
              <a:rPr lang="en-US" sz="1000">
                <a:solidFill>
                  <a:prstClr val="black"/>
                </a:solidFill>
                <a:latin typeface="Arial"/>
                <a:ea typeface="Times New Roman"/>
                <a:cs typeface="Segoe UI"/>
              </a:rPr>
              <a:t> box, type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Master DNS Servers</a:t>
            </a:r>
            <a:r>
              <a:rPr lang="en-US" sz="1000">
                <a:solidFill>
                  <a:prstClr val="black"/>
                </a:solidFill>
                <a:latin typeface="Arial"/>
                <a:ea typeface="Times New Roman"/>
                <a:cs typeface="Segoe UI"/>
              </a:rPr>
              <a:t> page, in the </a:t>
            </a:r>
            <a:r>
              <a:rPr lang="en-US" sz="1000" b="1">
                <a:solidFill>
                  <a:prstClr val="black"/>
                </a:solidFill>
                <a:latin typeface="Arial"/>
                <a:ea typeface="Times New Roman"/>
                <a:cs typeface="Times New Roman"/>
              </a:rPr>
              <a:t>Master Servers</a:t>
            </a:r>
            <a:r>
              <a:rPr lang="en-US" sz="1000">
                <a:solidFill>
                  <a:prstClr val="black"/>
                </a:solidFill>
                <a:latin typeface="Arial"/>
                <a:ea typeface="Times New Roman"/>
                <a:cs typeface="Segoe UI"/>
              </a:rPr>
              <a:t> list, type </a:t>
            </a:r>
            <a:r>
              <a:rPr lang="en-US" sz="1000" b="1">
                <a:solidFill>
                  <a:prstClr val="black"/>
                </a:solidFill>
                <a:latin typeface="Arial"/>
                <a:ea typeface="Times New Roman"/>
                <a:cs typeface="Times New Roman"/>
              </a:rPr>
              <a:t>172.16.0.10</a:t>
            </a:r>
            <a:r>
              <a:rPr lang="en-US" sz="1000">
                <a:solidFill>
                  <a:prstClr val="black"/>
                </a:solidFill>
                <a:latin typeface="Arial"/>
                <a:ea typeface="Times New Roman"/>
                <a:cs typeface="Segoe UI"/>
              </a:rPr>
              <a:t>, and then press Enter.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Segoe UI"/>
              </a:rPr>
              <a:t>, and on the </a:t>
            </a:r>
            <a:r>
              <a:rPr lang="en-US" sz="1000" b="1">
                <a:solidFill>
                  <a:prstClr val="black"/>
                </a:solidFill>
                <a:latin typeface="Arial"/>
                <a:ea typeface="Times New Roman"/>
                <a:cs typeface="Times New Roman"/>
              </a:rPr>
              <a:t>Completing</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the New Zone Wizard</a:t>
            </a:r>
            <a:r>
              <a:rPr lang="en-US" sz="1000">
                <a:solidFill>
                  <a:prstClr val="black"/>
                </a:solidFill>
                <a:latin typeface="Arial"/>
                <a:ea typeface="Times New Roman"/>
                <a:cs typeface="Segoe UI"/>
              </a:rPr>
              <a:t> page, click </a:t>
            </a:r>
            <a:r>
              <a:rPr lang="en-US" sz="1000" b="1">
                <a:solidFill>
                  <a:prstClr val="black"/>
                </a:solidFill>
                <a:latin typeface="Arial"/>
                <a:ea typeface="Times New Roman"/>
                <a:cs typeface="Times New Roman"/>
              </a:rPr>
              <a:t>Finish</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228600" lvl="0" indent="-228600">
              <a:lnSpc>
                <a:spcPct val="115000"/>
              </a:lnSpc>
              <a:spcAft>
                <a:spcPts val="1000"/>
              </a:spcAft>
              <a:buAutoNum type="arabicPeriod" startAt="5"/>
            </a:pPr>
            <a:r>
              <a:rPr lang="en-US" sz="1000" b="1">
                <a:solidFill>
                  <a:prstClr val="black"/>
                </a:solidFill>
                <a:latin typeface="Arial"/>
                <a:ea typeface="Calibri"/>
                <a:cs typeface="Times New Roman"/>
              </a:rPr>
              <a:t>Create a forward lookup zone with Windows PowerShell</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Switch to LON-DC1.</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On the taskbar, click the </a:t>
            </a:r>
            <a:r>
              <a:rPr lang="en-US" sz="1000" b="1">
                <a:solidFill>
                  <a:prstClr val="black"/>
                </a:solidFill>
                <a:latin typeface="Arial"/>
                <a:ea typeface="Times New Roman"/>
                <a:cs typeface="Times New Roman"/>
              </a:rPr>
              <a:t>Windows PowerShell</a:t>
            </a:r>
            <a:r>
              <a:rPr lang="en-US" sz="1000">
                <a:solidFill>
                  <a:prstClr val="black"/>
                </a:solidFill>
                <a:latin typeface="Arial"/>
                <a:ea typeface="Times New Roman"/>
                <a:cs typeface="Segoe UI"/>
              </a:rPr>
              <a:t> icon.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Segoe UI"/>
              </a:rPr>
              <a:t>In the Windows PowerShell window, type </a:t>
            </a:r>
            <a:r>
              <a:rPr lang="en-US" sz="1000" b="1">
                <a:solidFill>
                  <a:prstClr val="black"/>
                </a:solidFill>
                <a:latin typeface="Arial"/>
                <a:ea typeface="Times New Roman"/>
                <a:cs typeface="Times New Roman"/>
              </a:rPr>
              <a:t>Add-DnsServerPrimaryZone –Name woodgrovebank.com –DynamicUpdate Secure –ReplicationScope Domain</a:t>
            </a:r>
            <a:r>
              <a:rPr lang="en-US" sz="1000">
                <a:solidFill>
                  <a:srgbClr val="000000"/>
                </a:solidFill>
                <a:latin typeface="Arial"/>
                <a:ea typeface="Times New Roman"/>
                <a:cs typeface="Times New Roman"/>
              </a:rPr>
              <a:t>, and then press Enter.</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24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397336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Return to the </a:t>
            </a:r>
            <a:r>
              <a:rPr lang="en-US" sz="1000">
                <a:solidFill>
                  <a:prstClr val="black"/>
                </a:solidFill>
                <a:latin typeface="Arial"/>
                <a:ea typeface="Times New Roman"/>
                <a:cs typeface="Times New Roman"/>
              </a:rPr>
              <a:t>DNS console</a:t>
            </a:r>
            <a:r>
              <a:rPr lang="en-US" sz="1000">
                <a:solidFill>
                  <a:prstClr val="black"/>
                </a:solidFill>
                <a:latin typeface="Arial"/>
                <a:ea typeface="Times New Roman"/>
                <a:cs typeface="Segoe UI"/>
              </a:rPr>
              <a:t>. In the console tree, expand </a:t>
            </a:r>
            <a:r>
              <a:rPr lang="en-US" sz="1000" b="1">
                <a:solidFill>
                  <a:prstClr val="black"/>
                </a:solidFill>
                <a:latin typeface="Arial"/>
                <a:ea typeface="Times New Roman"/>
                <a:cs typeface="Times New Roman"/>
              </a:rPr>
              <a:t>LON-DC1</a:t>
            </a:r>
            <a:r>
              <a:rPr lang="en-US" sz="1000">
                <a:solidFill>
                  <a:prstClr val="black"/>
                </a:solidFill>
                <a:latin typeface="Arial"/>
                <a:ea typeface="Times New Roman"/>
                <a:cs typeface="Segoe UI"/>
              </a:rPr>
              <a:t>, and then expand and refresh </a:t>
            </a:r>
            <a:r>
              <a:rPr lang="en-US" sz="1000" b="1">
                <a:solidFill>
                  <a:prstClr val="black"/>
                </a:solidFill>
                <a:latin typeface="Arial"/>
                <a:ea typeface="Times New Roman"/>
                <a:cs typeface="Times New Roman"/>
              </a:rPr>
              <a:t>Forward Lookup Zones</a:t>
            </a:r>
            <a:r>
              <a:rPr lang="en-US" sz="1000">
                <a:solidFill>
                  <a:prstClr val="black"/>
                </a:solidFill>
                <a:latin typeface="Arial"/>
                <a:ea typeface="Times New Roman"/>
                <a:cs typeface="Segoe UI"/>
              </a:rPr>
              <a:t>. You should see the </a:t>
            </a:r>
            <a:r>
              <a:rPr lang="en-US" sz="1000" b="1">
                <a:solidFill>
                  <a:prstClr val="black"/>
                </a:solidFill>
                <a:latin typeface="Arial"/>
                <a:ea typeface="Times New Roman"/>
                <a:cs typeface="Times New Roman"/>
              </a:rPr>
              <a:t>woodgrovebank.com</a:t>
            </a:r>
            <a:r>
              <a:rPr lang="en-US" sz="1000">
                <a:solidFill>
                  <a:prstClr val="black"/>
                </a:solidFill>
                <a:latin typeface="Arial"/>
                <a:ea typeface="Times New Roman"/>
                <a:cs typeface="Segoe UI"/>
              </a:rPr>
              <a:t> zone.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Select and right-click the </a:t>
            </a:r>
            <a:r>
              <a:rPr lang="en-US" sz="1000" b="1">
                <a:solidFill>
                  <a:prstClr val="black"/>
                </a:solidFill>
                <a:latin typeface="Arial"/>
                <a:ea typeface="Times New Roman"/>
                <a:cs typeface="Times New Roman"/>
              </a:rPr>
              <a:t>woodgrovebank.com</a:t>
            </a:r>
            <a:r>
              <a:rPr lang="en-US" sz="1000">
                <a:solidFill>
                  <a:prstClr val="black"/>
                </a:solidFill>
                <a:latin typeface="Arial"/>
                <a:ea typeface="Times New Roman"/>
                <a:cs typeface="Segoe UI"/>
              </a:rPr>
              <a:t> zone, and then click </a:t>
            </a:r>
            <a:r>
              <a:rPr lang="en-US" sz="1000" b="1">
                <a:solidFill>
                  <a:prstClr val="black"/>
                </a:solidFill>
                <a:latin typeface="Arial"/>
                <a:ea typeface="Times New Roman"/>
                <a:cs typeface="Times New Roman"/>
              </a:rPr>
              <a:t>Properties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General</a:t>
            </a:r>
            <a:r>
              <a:rPr lang="en-US" sz="1000">
                <a:solidFill>
                  <a:prstClr val="black"/>
                </a:solidFill>
                <a:latin typeface="Arial"/>
                <a:ea typeface="Times New Roman"/>
                <a:cs typeface="Segoe UI"/>
              </a:rPr>
              <a:t> tab, confirm that </a:t>
            </a:r>
            <a:r>
              <a:rPr lang="en-US" sz="1000">
                <a:solidFill>
                  <a:prstClr val="black"/>
                </a:solidFill>
                <a:latin typeface="Arial"/>
                <a:ea typeface="Times New Roman"/>
                <a:cs typeface="Times New Roman"/>
              </a:rPr>
              <a:t>Replication</a:t>
            </a:r>
            <a:r>
              <a:rPr lang="en-US" sz="1000">
                <a:solidFill>
                  <a:prstClr val="black"/>
                </a:solidFill>
                <a:latin typeface="Arial"/>
                <a:ea typeface="Times New Roman"/>
                <a:cs typeface="Segoe UI"/>
              </a:rPr>
              <a:t> is set to </a:t>
            </a:r>
            <a:r>
              <a:rPr lang="en-US" sz="1000">
                <a:solidFill>
                  <a:prstClr val="black"/>
                </a:solidFill>
                <a:latin typeface="Arial"/>
                <a:ea typeface="Times New Roman"/>
                <a:cs typeface="Times New Roman"/>
              </a:rPr>
              <a:t>All DNS servers in this domain</a:t>
            </a:r>
            <a:r>
              <a:rPr lang="en-US" sz="1000">
                <a:solidFill>
                  <a:prstClr val="black"/>
                </a:solidFill>
                <a:latin typeface="Arial"/>
                <a:ea typeface="Times New Roman"/>
                <a:cs typeface="Segoe UI"/>
              </a:rPr>
              <a:t>, and that </a:t>
            </a:r>
            <a:r>
              <a:rPr lang="en-US" sz="1000">
                <a:solidFill>
                  <a:prstClr val="black"/>
                </a:solidFill>
                <a:latin typeface="Arial"/>
                <a:ea typeface="Times New Roman"/>
                <a:cs typeface="Times New Roman"/>
              </a:rPr>
              <a:t>Dynamic Updates</a:t>
            </a:r>
            <a:r>
              <a:rPr lang="en-US" sz="1000">
                <a:solidFill>
                  <a:prstClr val="black"/>
                </a:solidFill>
                <a:latin typeface="Arial"/>
                <a:ea typeface="Times New Roman"/>
                <a:cs typeface="Segoe UI"/>
              </a:rPr>
              <a:t> are set to </a:t>
            </a:r>
            <a:r>
              <a:rPr lang="en-US" sz="1000">
                <a:solidFill>
                  <a:prstClr val="black"/>
                </a:solidFill>
                <a:latin typeface="Arial"/>
                <a:ea typeface="Times New Roman"/>
                <a:cs typeface="Times New Roman"/>
              </a:rPr>
              <a:t>Secure only</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Click </a:t>
            </a:r>
            <a:r>
              <a:rPr lang="en-US" sz="1000" b="1">
                <a:solidFill>
                  <a:prstClr val="black"/>
                </a:solidFill>
                <a:latin typeface="Arial"/>
                <a:ea typeface="Times New Roman"/>
                <a:cs typeface="Times New Roman"/>
              </a:rPr>
              <a:t>Cancel</a:t>
            </a:r>
            <a:r>
              <a:rPr lang="en-US" sz="1000">
                <a:solidFill>
                  <a:prstClr val="black"/>
                </a:solidFill>
                <a:latin typeface="Arial"/>
                <a:ea typeface="Times New Roman"/>
                <a:cs typeface="Segoe UI"/>
              </a:rPr>
              <a:t> on the </a:t>
            </a:r>
            <a:r>
              <a:rPr lang="en-US" sz="1000" b="1">
                <a:solidFill>
                  <a:prstClr val="black"/>
                </a:solidFill>
                <a:latin typeface="Arial"/>
                <a:ea typeface="Times New Roman"/>
                <a:cs typeface="Times New Roman"/>
              </a:rPr>
              <a:t>woodgrovebank.com Properties</a:t>
            </a:r>
            <a:r>
              <a:rPr lang="en-US" sz="1000">
                <a:solidFill>
                  <a:prstClr val="black"/>
                </a:solidFill>
                <a:latin typeface="Arial"/>
                <a:ea typeface="Times New Roman"/>
                <a:cs typeface="Segoe UI"/>
              </a:rPr>
              <a:t> page.</a:t>
            </a:r>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495688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300"/>
              </a:spcAft>
            </a:pPr>
            <a:r>
              <a:rPr lang="en-US" sz="1000" b="0" smtClean="0">
                <a:effectLst/>
                <a:latin typeface="Arial"/>
                <a:ea typeface="Times New Roman"/>
                <a:cs typeface="Segoe UI"/>
              </a:rPr>
              <a:t>Explain how to use DNS zone delegation. DNS provides the option of dividing a namespace into one or more zones, which you then can store, distribute, and replicate to other DNS servers.</a:t>
            </a:r>
            <a:endParaRPr lang="en-US" sz="1000" b="1" smtClean="0">
              <a:effectLst/>
              <a:latin typeface="Arial"/>
              <a:ea typeface="Times New Roman"/>
              <a:cs typeface="Segoe UI"/>
            </a:endParaRPr>
          </a:p>
          <a:p>
            <a:pPr>
              <a:lnSpc>
                <a:spcPct val="115000"/>
              </a:lnSpc>
              <a:spcAft>
                <a:spcPts val="1000"/>
              </a:spcAft>
            </a:pPr>
            <a:r>
              <a:rPr lang="en-US" sz="1000">
                <a:latin typeface="Arial"/>
                <a:ea typeface="Calibri"/>
                <a:cs typeface="Times New Roman"/>
              </a:rPr>
              <a:t>Explain why you would use delegation. When </a:t>
            </a:r>
            <a:r>
              <a:rPr lang="en-US" sz="1000">
                <a:latin typeface="Arial"/>
                <a:ea typeface="Calibri"/>
                <a:cs typeface="Segoe UI"/>
              </a:rPr>
              <a:t>explaining why you use it, emphasize the difference between zones and domains. Consider </a:t>
            </a:r>
            <a:r>
              <a:rPr lang="en-US" sz="1000">
                <a:latin typeface="Arial"/>
                <a:ea typeface="Calibri"/>
                <a:cs typeface="Times New Roman"/>
              </a:rPr>
              <a:t>demonstrating</a:t>
            </a:r>
            <a:r>
              <a:rPr lang="en-US" sz="1000">
                <a:latin typeface="Arial"/>
                <a:ea typeface="Calibri"/>
                <a:cs typeface="Segoe UI"/>
              </a:rPr>
              <a:t> the process for creating a DNS zone delegation.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596378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If you use the same namespace for your AD DS as for your external domain namespace, you must be careful to segregate the name servers for that namespace. External queries should be able only to resolve names such as </a:t>
            </a:r>
            <a:r>
              <a:rPr lang="en-US" sz="1000" i="1">
                <a:latin typeface="Arial"/>
                <a:ea typeface="Calibri"/>
                <a:cs typeface="Times New Roman"/>
              </a:rPr>
              <a:t>www</a:t>
            </a:r>
            <a:r>
              <a:rPr lang="en-US" sz="1000">
                <a:latin typeface="Arial"/>
                <a:ea typeface="Calibri"/>
                <a:cs typeface="Segoe UI"/>
              </a:rPr>
              <a:t> or </a:t>
            </a:r>
            <a:r>
              <a:rPr lang="en-US" sz="1000" i="1">
                <a:latin typeface="Arial"/>
                <a:ea typeface="Calibri"/>
                <a:cs typeface="Times New Roman"/>
              </a:rPr>
              <a:t>ftp</a:t>
            </a:r>
            <a:r>
              <a:rPr lang="en-US" sz="1000">
                <a:latin typeface="Arial"/>
                <a:ea typeface="Calibri"/>
                <a:cs typeface="Segoe UI"/>
              </a:rPr>
              <a:t>. External queries should not be able to resolve names such as </a:t>
            </a:r>
            <a:r>
              <a:rPr lang="en-US" sz="1000" i="1">
                <a:latin typeface="Arial"/>
                <a:ea typeface="Calibri"/>
                <a:cs typeface="Times New Roman"/>
              </a:rPr>
              <a:t>HQDC01</a:t>
            </a:r>
            <a:r>
              <a:rPr lang="en-US" sz="1000">
                <a:latin typeface="Arial"/>
                <a:ea typeface="Calibri"/>
                <a:cs typeface="Segoe UI"/>
              </a:rPr>
              <a:t> or </a:t>
            </a:r>
            <a:r>
              <a:rPr lang="en-US" sz="1000" i="1">
                <a:latin typeface="Arial"/>
                <a:ea typeface="Calibri"/>
                <a:cs typeface="Times New Roman"/>
              </a:rPr>
              <a:t>FILESERVER10</a:t>
            </a:r>
            <a:r>
              <a:rPr lang="en-US" sz="1000">
                <a:latin typeface="Arial"/>
                <a:ea typeface="Calibri"/>
                <a:cs typeface="Segoe UI"/>
              </a:rPr>
              <a:t>. This requires that publicly accessible DNS servers host a zone for your domain that you maintain manually and that contains only the records that are appropriate for external resolution. All systems within the domain should point to separate, internal DNS servers that provide full resolution for all names in the domain.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might need to duplicate some records. For example, if you want your internal users to be able to access your external website, you might need to add the </a:t>
            </a:r>
            <a:r>
              <a:rPr lang="en-US" sz="1000" i="1">
                <a:latin typeface="Arial"/>
                <a:ea typeface="Calibri"/>
                <a:cs typeface="Times New Roman"/>
              </a:rPr>
              <a:t>www</a:t>
            </a:r>
            <a:r>
              <a:rPr lang="en-US" sz="1000">
                <a:latin typeface="Arial"/>
                <a:ea typeface="Calibri"/>
                <a:cs typeface="Segoe UI"/>
              </a:rPr>
              <a:t> record to the internally hosted zone. Similarly, if you want partners to be able to access portal.contoso.com, that record needs to be in both the public and internal zones. This configuration is quite common, and it is called </a:t>
            </a:r>
            <a:r>
              <a:rPr lang="en-US" sz="1000" i="1">
                <a:latin typeface="Arial"/>
                <a:ea typeface="Calibri"/>
                <a:cs typeface="Times New Roman"/>
              </a:rPr>
              <a:t>split or split-brain DNS</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should also mention how Active Directory</a:t>
            </a:r>
            <a:r>
              <a:rPr lang="en-US" sz="1000">
                <a:latin typeface="Arial"/>
                <a:ea typeface="Calibri"/>
                <a:cs typeface="Times New Roman"/>
              </a:rPr>
              <a:t>–</a:t>
            </a:r>
            <a:r>
              <a:rPr lang="en-US" sz="1000">
                <a:latin typeface="Arial"/>
                <a:ea typeface="Calibri"/>
                <a:cs typeface="Segoe UI"/>
              </a:rPr>
              <a:t>integrated DNS zones can use split DNS to ensure that outside-the-firewall users never access the Active Directory</a:t>
            </a:r>
            <a:r>
              <a:rPr lang="en-US" sz="1000">
                <a:latin typeface="Arial"/>
                <a:ea typeface="Calibri"/>
                <a:cs typeface="Times New Roman"/>
              </a:rPr>
              <a:t>–</a:t>
            </a:r>
            <a:r>
              <a:rPr lang="en-US" sz="1000">
                <a:latin typeface="Arial"/>
                <a:ea typeface="Calibri"/>
                <a:cs typeface="Segoe UI"/>
              </a:rPr>
              <a:t>integrated DNS zone, while still allowing internal users to find outside-the-firewall websites and other servers by forwarding name resolution from the internal Active Directory</a:t>
            </a:r>
            <a:r>
              <a:rPr lang="en-US" sz="1000">
                <a:latin typeface="Arial"/>
                <a:ea typeface="Calibri"/>
                <a:cs typeface="Times New Roman"/>
              </a:rPr>
              <a:t>–</a:t>
            </a:r>
            <a:r>
              <a:rPr lang="en-US" sz="1000">
                <a:latin typeface="Arial"/>
                <a:ea typeface="Calibri"/>
                <a:cs typeface="Segoe UI"/>
              </a:rPr>
              <a:t>integrated DNS servers to the external DNS server.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51587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internal DNS servers can resolve IP addresses for internal clients that need access to servers on the perimeter network, such as the corporate Web server.</a:t>
            </a:r>
          </a:p>
        </p:txBody>
      </p:sp>
      <p:sp>
        <p:nvSpPr>
          <p:cNvPr id="4" name="Slide Number Placeholder 3"/>
          <p:cNvSpPr>
            <a:spLocks noGrp="1"/>
          </p:cNvSpPr>
          <p:nvPr>
            <p:ph type="sldNum" sz="quarter" idx="10"/>
          </p:nvPr>
        </p:nvSpPr>
        <p:spPr/>
        <p:txBody>
          <a:bodyPr/>
          <a:lstStyle/>
          <a:p>
            <a:fld id="{69ADD2B0-001F-43BB-8F9D-83CD389D15AA}"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535188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Internal DNS servers forward any requests to resolve names for Internet-level resources to the external DNS server, which has no internal records at all except for the perimeter network servers. This means that this server either iteratively searches through root hints or a forwarder, if set.</a:t>
            </a:r>
          </a:p>
        </p:txBody>
      </p:sp>
      <p:sp>
        <p:nvSpPr>
          <p:cNvPr id="4" name="Slide Number Placeholder 3"/>
          <p:cNvSpPr>
            <a:spLocks noGrp="1"/>
          </p:cNvSpPr>
          <p:nvPr>
            <p:ph type="sldNum" sz="quarter" idx="10"/>
          </p:nvPr>
        </p:nvSpPr>
        <p:spPr/>
        <p:txBody>
          <a:bodyPr/>
          <a:lstStyle/>
          <a:p>
            <a:fld id="{69ADD2B0-001F-43BB-8F9D-83CD389D15AA}"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54855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9ADD2B0-001F-43BB-8F9D-83CD389D15A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439229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external DNS server in the perimeter network receives a query from the Internet. If the query is for the servers located on the perimeter network, such as the corporate Web server, the external DNS server resolves it. However, if the query is for any internal resources that are hosted on the Active Directory–integrated DNS servers, the external server simply does not have these records, and because its zone name is the same, it issues an authoritative rejection of that query. Also, the inside firewall rejects all DNS queries coming into the internal network.</a:t>
            </a:r>
          </a:p>
        </p:txBody>
      </p:sp>
      <p:sp>
        <p:nvSpPr>
          <p:cNvPr id="4" name="Slide Number Placeholder 3"/>
          <p:cNvSpPr>
            <a:spLocks noGrp="1"/>
          </p:cNvSpPr>
          <p:nvPr>
            <p:ph type="sldNum" sz="quarter" idx="10"/>
          </p:nvPr>
        </p:nvSpPr>
        <p:spPr/>
        <p:txBody>
          <a:bodyPr/>
          <a:lstStyle/>
          <a:p>
            <a:fld id="{69ADD2B0-001F-43BB-8F9D-83CD389D15AA}"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970640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9ADD2B0-001F-43BB-8F9D-83CD389D15AA}"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4234607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Define zone transfer, and describe the purpose and process of zone transfers. Describe the DNS zone transfer process by referring to the slide. Emphasize the importance of keeping zones up-to-date and synchronized.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Briefly discuss the two types of DNS zone transfers: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 AXFR occurs when the entire zone copies from one DNS server to another.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An incremental zone transfer (IXFR) occurs when there is an update to the DNS server and only the resource records that were changed replicate to the other server.</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Calibri"/>
                <a:cs typeface="Segoe UI"/>
              </a:rPr>
              <a:t>Make sure to highlight that Active Directory</a:t>
            </a:r>
            <a:r>
              <a:rPr lang="en-US" sz="1000">
                <a:latin typeface="Arial"/>
                <a:ea typeface="Calibri"/>
                <a:cs typeface="Times New Roman"/>
              </a:rPr>
              <a:t>–</a:t>
            </a:r>
            <a:r>
              <a:rPr lang="en-US" sz="1000">
                <a:latin typeface="Arial"/>
                <a:ea typeface="Calibri"/>
                <a:cs typeface="Segoe UI"/>
              </a:rPr>
              <a:t>integrated zones are replicated as part of AD DS replication events, whereas standards-based zone transfers are transferred by using DNS zone-transfer queries.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193422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Zone information provides a lot of information about an organization. Take precautions to protect it from hackers and against being overwritten with bad data, which is known as </a:t>
            </a:r>
            <a:r>
              <a:rPr lang="en-US" sz="1000" i="1">
                <a:latin typeface="Arial"/>
                <a:ea typeface="Calibri"/>
                <a:cs typeface="Times New Roman"/>
              </a:rPr>
              <a:t>DNS poisoning</a:t>
            </a:r>
            <a:r>
              <a:rPr lang="en-US" sz="1000">
                <a:latin typeface="Arial"/>
                <a:ea typeface="Calibri"/>
                <a:cs typeface="Segoe UI"/>
              </a:rPr>
              <a:t>. Students should know that they can secure zone transfers to protect a DNS infrastructure.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you can set a list of trusted servers that might transfer the zone. You also can use these options to disallow zone transfers and to transfer data to any server that requests it. Explain that you can use Internet Protocol security (IPsec) or virtual private networks (VPNs) to secure zone transfers.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Explain that using Active Directory</a:t>
            </a:r>
            <a:r>
              <a:rPr lang="en-US" sz="1000">
                <a:latin typeface="Arial"/>
                <a:ea typeface="Calibri"/>
                <a:cs typeface="Times New Roman"/>
              </a:rPr>
              <a:t>–</a:t>
            </a:r>
            <a:r>
              <a:rPr lang="en-US" sz="1000">
                <a:latin typeface="Arial"/>
                <a:ea typeface="Calibri"/>
                <a:cs typeface="Segoe UI"/>
              </a:rPr>
              <a:t>integrated zones can further secure a zone. Using Active Directory</a:t>
            </a:r>
            <a:r>
              <a:rPr lang="en-US" sz="1000">
                <a:latin typeface="Arial"/>
                <a:ea typeface="Calibri"/>
                <a:cs typeface="Times New Roman"/>
              </a:rPr>
              <a:t>–</a:t>
            </a:r>
            <a:r>
              <a:rPr lang="en-US" sz="1000">
                <a:latin typeface="Arial"/>
                <a:ea typeface="Calibri"/>
                <a:cs typeface="Segoe UI"/>
              </a:rPr>
              <a:t>integrated zones replicates the zone data as part of normal Active Directory replications.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9575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Leave the virtual machine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20411D-LON-DC1, 20411D-LON-SVR1, and 20411D-LON-CL1, should be running after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Enable DNS zone transfers</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LON-DC1.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DNS Manager, in the navigation pane, expand </a:t>
            </a:r>
            <a:r>
              <a:rPr lang="en-US" sz="1000" b="1" smtClean="0">
                <a:effectLst/>
                <a:latin typeface="Arial"/>
                <a:ea typeface="Times New Roman"/>
                <a:cs typeface="Times New Roman"/>
              </a:rPr>
              <a:t>Forward Lookup Zones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Right-click </a:t>
            </a:r>
            <a:r>
              <a:rPr lang="en-US" sz="1000" b="1" smtClean="0">
                <a:effectLst/>
                <a:latin typeface="Arial"/>
                <a:ea typeface="Times New Roman"/>
                <a:cs typeface="Times New Roman"/>
              </a:rPr>
              <a:t>Adatum.com</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Properties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Adatum.com Properties</a:t>
            </a:r>
            <a:r>
              <a:rPr lang="en-US" sz="1000" smtClean="0">
                <a:effectLst/>
                <a:latin typeface="Arial"/>
                <a:ea typeface="Times New Roman"/>
                <a:cs typeface="Segoe UI"/>
              </a:rPr>
              <a:t> dialog box, click the </a:t>
            </a:r>
            <a:r>
              <a:rPr lang="en-US" sz="1000" b="1" smtClean="0">
                <a:effectLst/>
                <a:latin typeface="Arial"/>
                <a:ea typeface="Times New Roman"/>
                <a:cs typeface="Times New Roman"/>
              </a:rPr>
              <a:t>Zone Transfers</a:t>
            </a:r>
            <a:r>
              <a:rPr lang="en-US" sz="1000" smtClean="0">
                <a:effectLst/>
                <a:latin typeface="Arial"/>
                <a:ea typeface="Times New Roman"/>
                <a:cs typeface="Segoe UI"/>
              </a:rPr>
              <a:t> tab.</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Select the </a:t>
            </a:r>
            <a:r>
              <a:rPr lang="en-US" sz="1000" b="1" smtClean="0">
                <a:effectLst/>
                <a:latin typeface="Arial"/>
                <a:ea typeface="Times New Roman"/>
                <a:cs typeface="Times New Roman"/>
              </a:rPr>
              <a:t>Allow zone transfers</a:t>
            </a:r>
            <a:r>
              <a:rPr lang="en-US" sz="1000" smtClean="0">
                <a:effectLst/>
                <a:latin typeface="Arial"/>
                <a:ea typeface="Times New Roman"/>
                <a:cs typeface="Segoe UI"/>
              </a:rPr>
              <a:t> check box, and then click </a:t>
            </a:r>
            <a:r>
              <a:rPr lang="en-US" sz="1000" b="1" smtClean="0">
                <a:effectLst/>
                <a:latin typeface="Arial"/>
                <a:ea typeface="Times New Roman"/>
                <a:cs typeface="Times New Roman"/>
              </a:rPr>
              <a:t>Only to servers listed on the Name Servers</a:t>
            </a:r>
            <a:r>
              <a:rPr lang="en-US" sz="1000" smtClean="0">
                <a:effectLst/>
                <a:latin typeface="Arial"/>
                <a:ea typeface="Times New Roman"/>
                <a:cs typeface="Segoe UI"/>
              </a:rPr>
              <a:t> </a:t>
            </a:r>
            <a:r>
              <a:rPr lang="en-US" sz="1000" b="1" smtClean="0">
                <a:effectLst/>
                <a:latin typeface="Arial"/>
                <a:ea typeface="Times New Roman"/>
                <a:cs typeface="Times New Roman"/>
              </a:rPr>
              <a:t>tab</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a:t>
            </a:r>
            <a:r>
              <a:rPr lang="en-US" sz="1000" b="1" smtClean="0">
                <a:effectLst/>
                <a:latin typeface="Arial"/>
                <a:ea typeface="Times New Roman"/>
                <a:cs typeface="Times New Roman"/>
              </a:rPr>
              <a:t>Notify</a:t>
            </a:r>
            <a:r>
              <a:rPr lang="en-US" sz="1000" smtClean="0">
                <a:effectLst/>
                <a:latin typeface="Arial"/>
                <a:ea typeface="Times New Roman"/>
                <a:cs typeface="Segoe UI"/>
              </a:rPr>
              <a:t>, and then, in the </a:t>
            </a:r>
            <a:r>
              <a:rPr lang="en-US" sz="1000" b="1" smtClean="0">
                <a:effectLst/>
                <a:latin typeface="Arial"/>
                <a:ea typeface="Times New Roman"/>
                <a:cs typeface="Times New Roman"/>
              </a:rPr>
              <a:t>Notify</a:t>
            </a:r>
            <a:r>
              <a:rPr lang="en-US" sz="1000" smtClean="0">
                <a:effectLst/>
                <a:latin typeface="Arial"/>
                <a:ea typeface="Times New Roman"/>
                <a:cs typeface="Segoe UI"/>
              </a:rPr>
              <a:t> dialog box, click </a:t>
            </a:r>
            <a:r>
              <a:rPr lang="en-US" sz="1000" b="1" smtClean="0">
                <a:effectLst/>
                <a:latin typeface="Arial"/>
                <a:ea typeface="Times New Roman"/>
                <a:cs typeface="Times New Roman"/>
              </a:rPr>
              <a:t>Servers listed on the Name Servers</a:t>
            </a:r>
            <a:r>
              <a:rPr lang="en-US" sz="1000" smtClean="0">
                <a:effectLst/>
                <a:latin typeface="Arial"/>
                <a:ea typeface="Times New Roman"/>
                <a:cs typeface="Segoe UI"/>
              </a:rPr>
              <a:t> </a:t>
            </a:r>
            <a:r>
              <a:rPr lang="en-US" sz="1000" b="1" smtClean="0">
                <a:effectLst/>
                <a:latin typeface="Arial"/>
                <a:ea typeface="Times New Roman"/>
                <a:cs typeface="Times New Roman"/>
              </a:rPr>
              <a:t>tab</a:t>
            </a:r>
            <a:r>
              <a:rPr lang="en-US" sz="1000" smtClean="0">
                <a:effectLst/>
                <a:latin typeface="Arial"/>
                <a:ea typeface="Times New Roman"/>
                <a:cs typeface="Segoe UI"/>
              </a:rPr>
              <a:t>.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a:t>
            </a:r>
            <a:r>
              <a:rPr lang="en-US" sz="1000" b="1" smtClean="0">
                <a:effectLst/>
                <a:latin typeface="Arial"/>
                <a:ea typeface="Times New Roman"/>
                <a:cs typeface="Times New Roman"/>
              </a:rPr>
              <a:t>Name Servers</a:t>
            </a:r>
            <a:r>
              <a:rPr lang="en-US" sz="1000" smtClean="0">
                <a:effectLst/>
                <a:latin typeface="Arial"/>
                <a:ea typeface="Times New Roman"/>
                <a:cs typeface="Segoe UI"/>
              </a:rPr>
              <a:t> tab, and then click </a:t>
            </a:r>
            <a:r>
              <a:rPr lang="en-US" sz="1000" b="1" smtClean="0">
                <a:effectLst/>
                <a:latin typeface="Arial"/>
                <a:ea typeface="Times New Roman"/>
                <a:cs typeface="Times New Roman"/>
              </a:rPr>
              <a:t>Add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New Name Server Record</a:t>
            </a:r>
            <a:r>
              <a:rPr lang="en-US" sz="1000" smtClean="0">
                <a:effectLst/>
                <a:latin typeface="Arial"/>
                <a:ea typeface="Times New Roman"/>
                <a:cs typeface="Segoe UI"/>
              </a:rPr>
              <a:t> dialog box, in the </a:t>
            </a:r>
            <a:r>
              <a:rPr lang="en-US" sz="1000" b="1" smtClean="0">
                <a:effectLst/>
                <a:latin typeface="Arial"/>
                <a:ea typeface="Times New Roman"/>
                <a:cs typeface="Times New Roman"/>
              </a:rPr>
              <a:t>Server fully qualified domain name (FQDN)</a:t>
            </a:r>
            <a:r>
              <a:rPr lang="en-US" sz="1000" smtClean="0">
                <a:effectLst/>
                <a:latin typeface="Arial"/>
                <a:ea typeface="Times New Roman"/>
                <a:cs typeface="Segoe UI"/>
              </a:rPr>
              <a:t> box, type </a:t>
            </a:r>
            <a:r>
              <a:rPr lang="en-US" sz="1000" b="1" smtClean="0">
                <a:effectLst/>
                <a:latin typeface="Arial"/>
                <a:ea typeface="Times New Roman"/>
                <a:cs typeface="Times New Roman"/>
              </a:rPr>
              <a:t>LON-SVR1.Adatum.com</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Resolve</a:t>
            </a:r>
            <a:r>
              <a:rPr lang="en-US" sz="1000" smtClean="0">
                <a:effectLst/>
                <a:latin typeface="Arial"/>
                <a:ea typeface="Times New Roman"/>
                <a:cs typeface="Segoe UI"/>
              </a:rPr>
              <a:t>. Continue even if it gets a red X; it will be set after the OK.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Adatum.com Properties</a:t>
            </a:r>
            <a:r>
              <a:rPr lang="en-US" sz="1000" smtClean="0">
                <a:effectLst/>
                <a:latin typeface="Arial"/>
                <a:ea typeface="Times New Roman"/>
                <a:cs typeface="Segoe UI"/>
              </a:rPr>
              <a:t> dialog box,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To use Windows PowerShell for the same actions above:</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Open the Windows PowerShell Administrator console on LON-DC1.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Type the following cmdlet, and then press Enter: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b="1" smtClean="0">
                <a:effectLst/>
                <a:latin typeface="Arial"/>
                <a:ea typeface="Times New Roman"/>
                <a:cs typeface="Times New Roman"/>
              </a:rPr>
              <a:t>Set-DnsServerPrimaryZone -Name "adatum.com" –Notify Notify -SecondaryServers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078608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smtClean="0">
                <a:solidFill>
                  <a:prstClr val="black"/>
                </a:solidFill>
                <a:latin typeface="Arial"/>
                <a:ea typeface="Times New Roman"/>
                <a:cs typeface="Times New Roman"/>
              </a:rPr>
              <a:t>	“</a:t>
            </a:r>
            <a:r>
              <a:rPr lang="en-US" sz="1000" b="1">
                <a:solidFill>
                  <a:prstClr val="black"/>
                </a:solidFill>
                <a:latin typeface="Arial"/>
                <a:ea typeface="Times New Roman"/>
                <a:cs typeface="Times New Roman"/>
              </a:rPr>
              <a:t>172.16.0.21” –SecureSecondaries TransferToSecureServers</a:t>
            </a:r>
            <a:endParaRPr lang="en-US" sz="1000">
              <a:solidFill>
                <a:prstClr val="black"/>
              </a:solidFill>
              <a:latin typeface="Arial"/>
              <a:ea typeface="Times New Roman"/>
              <a:cs typeface="Times New Roman"/>
            </a:endParaRPr>
          </a:p>
          <a:p>
            <a:pPr marL="228600" lvl="0" indent="-228600">
              <a:lnSpc>
                <a:spcPct val="115000"/>
              </a:lnSpc>
              <a:spcAft>
                <a:spcPts val="995"/>
              </a:spcAft>
              <a:buAutoNum type="arabicPeriod" startAt="2"/>
            </a:pPr>
            <a:r>
              <a:rPr lang="en-US" sz="1000" b="1">
                <a:solidFill>
                  <a:prstClr val="black"/>
                </a:solidFill>
                <a:latin typeface="Arial"/>
                <a:ea typeface="Calibri"/>
                <a:cs typeface="Times New Roman"/>
              </a:rPr>
              <a:t>Update the secondary zone from the master server</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Switch to LON-SVR1.</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In DNS Manager, in the navigation pane, expand </a:t>
            </a:r>
            <a:r>
              <a:rPr lang="en-US" sz="1000" b="1">
                <a:solidFill>
                  <a:prstClr val="black"/>
                </a:solidFill>
                <a:latin typeface="Arial"/>
                <a:ea typeface="Times New Roman"/>
                <a:cs typeface="Times New Roman"/>
              </a:rPr>
              <a:t>Forward Lookup Zones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Refresh the display, right-click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Transfer</a:t>
            </a:r>
            <a:r>
              <a:rPr lang="en-US" sz="1000">
                <a:solidFill>
                  <a:srgbClr val="000000"/>
                </a:solidFill>
                <a:latin typeface="Arial"/>
                <a:ea typeface="Times New Roman"/>
                <a:cs typeface="Segoe UI"/>
              </a:rPr>
              <a:t> </a:t>
            </a:r>
            <a:r>
              <a:rPr lang="en-US" sz="1000" b="1">
                <a:solidFill>
                  <a:prstClr val="black"/>
                </a:solidFill>
                <a:latin typeface="Arial"/>
                <a:ea typeface="Times New Roman"/>
                <a:cs typeface="Times New Roman"/>
              </a:rPr>
              <a:t>from Master</a:t>
            </a:r>
            <a:r>
              <a:rPr lang="en-US" sz="1000">
                <a:solidFill>
                  <a:srgbClr val="000000"/>
                </a:solidFill>
                <a:latin typeface="Arial"/>
                <a:ea typeface="Times New Roman"/>
                <a:cs typeface="Segoe UI"/>
              </a:rPr>
              <a:t>. If successful, you will see the various Adatum.com DNS zone records, similar to the same zone in the DNS console of LON-DC1. You might need to perform this step a number of times before the zone transfers. Also, note that the transfer might occur automatically before you perform these steps manually.</a:t>
            </a:r>
            <a:endParaRPr lang="en-US" sz="1000">
              <a:solidFill>
                <a:prstClr val="black"/>
              </a:solidFill>
              <a:latin typeface="Arial"/>
              <a:ea typeface="Times New Roman"/>
              <a:cs typeface="Times New Roman"/>
            </a:endParaRPr>
          </a:p>
          <a:p>
            <a:pPr marL="228600" lvl="0" indent="-228600">
              <a:lnSpc>
                <a:spcPct val="115000"/>
              </a:lnSpc>
              <a:spcAft>
                <a:spcPts val="995"/>
              </a:spcAft>
              <a:buAutoNum type="arabicPeriod" startAt="2"/>
            </a:pPr>
            <a:r>
              <a:rPr lang="en-US" sz="1000" b="1">
                <a:solidFill>
                  <a:prstClr val="black"/>
                </a:solidFill>
                <a:latin typeface="Arial"/>
                <a:ea typeface="Calibri"/>
                <a:cs typeface="Times New Roman"/>
              </a:rPr>
              <a:t>To use Windows PowerShell for the same</a:t>
            </a:r>
            <a:r>
              <a:rPr lang="en-US" sz="1000">
                <a:solidFill>
                  <a:srgbClr val="000000"/>
                </a:solidFill>
                <a:latin typeface="Arial"/>
                <a:ea typeface="Calibri"/>
                <a:cs typeface="Segoe UI"/>
              </a:rPr>
              <a:t> </a:t>
            </a:r>
            <a:r>
              <a:rPr lang="en-US" sz="1000" b="1">
                <a:solidFill>
                  <a:prstClr val="black"/>
                </a:solidFill>
                <a:latin typeface="Arial"/>
                <a:ea typeface="Calibri"/>
                <a:cs typeface="Times New Roman"/>
              </a:rPr>
              <a:t>actions above:</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Open the Windows PowerShell Administrator console on LON-SVR1.</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Type the following cmdlet, and then press Enter: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AutoNum type="arabicPeriod" startAt="2"/>
            </a:pPr>
            <a:r>
              <a:rPr lang="en-US" sz="1000" b="1">
                <a:solidFill>
                  <a:prstClr val="black"/>
                </a:solidFill>
                <a:latin typeface="Arial"/>
                <a:ea typeface="Times New Roman"/>
                <a:cs typeface="Times New Roman"/>
              </a:rPr>
              <a:t>Add-DnsServerSecondaryZone -Name "Adatum.com" -ZoneFile "Adatum</a:t>
            </a:r>
            <a:r>
              <a:rPr lang="en-US" sz="1000">
                <a:solidFill>
                  <a:srgbClr val="000000"/>
                </a:solidFill>
                <a:latin typeface="Arial"/>
                <a:ea typeface="Times New Roman"/>
                <a:cs typeface="Segoe UI"/>
              </a:rPr>
              <a:t>.</a:t>
            </a:r>
            <a:r>
              <a:rPr lang="en-US" sz="1000" b="1">
                <a:solidFill>
                  <a:prstClr val="black"/>
                </a:solidFill>
                <a:latin typeface="Arial"/>
                <a:ea typeface="Times New Roman"/>
                <a:cs typeface="Times New Roman"/>
              </a:rPr>
              <a:t>com.dns" -MasterServers 172.16.0.10</a:t>
            </a:r>
            <a:endParaRPr lang="en-US" sz="1000">
              <a:solidFill>
                <a:prstClr val="black"/>
              </a:solidFill>
              <a:latin typeface="Arial"/>
              <a:ea typeface="Times New Roman"/>
              <a:cs typeface="Times New Roman"/>
            </a:endParaRPr>
          </a:p>
          <a:p>
            <a:pPr marL="228600" lvl="0" indent="-228600">
              <a:lnSpc>
                <a:spcPct val="115000"/>
              </a:lnSpc>
              <a:spcAft>
                <a:spcPts val="1000"/>
              </a:spcAft>
              <a:buAutoNum type="arabicPeriod" startAt="2"/>
            </a:pPr>
            <a:r>
              <a:rPr lang="en-US" sz="1000" b="1">
                <a:solidFill>
                  <a:prstClr val="black"/>
                </a:solidFill>
                <a:latin typeface="Arial"/>
                <a:ea typeface="Calibri"/>
                <a:cs typeface="Times New Roman"/>
              </a:rPr>
              <a:t>Note: </a:t>
            </a:r>
            <a:r>
              <a:rPr lang="en-US" sz="1000">
                <a:solidFill>
                  <a:srgbClr val="000000"/>
                </a:solidFill>
                <a:latin typeface="Arial"/>
                <a:ea typeface="Calibri"/>
                <a:cs typeface="Segoe UI"/>
              </a:rPr>
              <a:t>The secondary zone “Adatum.com” was already created on LON-SVR1 in the previous demonstration. Attempting to create it in Windows PowerShell without first deleting it will result in a Windows PowerShell error.</a:t>
            </a:r>
            <a:endParaRPr lang="en-US" sz="1000">
              <a:solidFill>
                <a:prstClr val="black"/>
              </a:solidFill>
              <a:latin typeface="Arial"/>
              <a:ea typeface="Calibri"/>
              <a:cs typeface="Times New Roman"/>
            </a:endParaRPr>
          </a:p>
          <a:p>
            <a:pPr marL="228600" lvl="0" indent="-228600">
              <a:lnSpc>
                <a:spcPts val="1300"/>
              </a:lnSpc>
              <a:spcBef>
                <a:spcPts val="900"/>
              </a:spcBef>
              <a:spcAft>
                <a:spcPts val="300"/>
              </a:spcAft>
              <a:buAutoNum type="arabicPeriod" startAt="2"/>
            </a:pPr>
            <a:r>
              <a:rPr lang="en-US" sz="1000" b="1">
                <a:solidFill>
                  <a:prstClr val="black"/>
                </a:solidFill>
                <a:latin typeface="Arial"/>
                <a:ea typeface="Times New Roman"/>
                <a:cs typeface="Segoe UI"/>
              </a:rPr>
              <a:t>Update the primary zone, and then verify the change on the secondary zone</a:t>
            </a: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Switch to LON-DC1.</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In DNS Manager, right-click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New Alias</a:t>
            </a:r>
            <a:r>
              <a:rPr lang="en-US" sz="1000">
                <a:solidFill>
                  <a:srgbClr val="000000"/>
                </a:solidFill>
                <a:latin typeface="Arial"/>
                <a:ea typeface="Times New Roman"/>
                <a:cs typeface="Segoe UI"/>
              </a:rPr>
              <a:t> </a:t>
            </a:r>
            <a:r>
              <a:rPr lang="en-US" sz="1000" b="1">
                <a:solidFill>
                  <a:prstClr val="black"/>
                </a:solidFill>
                <a:latin typeface="Arial"/>
                <a:ea typeface="Times New Roman"/>
                <a:cs typeface="Times New Roman"/>
              </a:rPr>
              <a:t>(CNAME)</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In the </a:t>
            </a:r>
            <a:r>
              <a:rPr lang="en-US" sz="1000" b="1">
                <a:solidFill>
                  <a:prstClr val="black"/>
                </a:solidFill>
                <a:latin typeface="Arial"/>
                <a:ea typeface="Times New Roman"/>
                <a:cs typeface="Times New Roman"/>
              </a:rPr>
              <a:t>New Resource Record</a:t>
            </a:r>
            <a:r>
              <a:rPr lang="en-US" sz="1000">
                <a:solidFill>
                  <a:srgbClr val="000000"/>
                </a:solidFill>
                <a:latin typeface="Arial"/>
                <a:ea typeface="Times New Roman"/>
                <a:cs typeface="Segoe UI"/>
              </a:rPr>
              <a:t> dialog box, in the </a:t>
            </a:r>
            <a:r>
              <a:rPr lang="en-US" sz="1000" b="1">
                <a:solidFill>
                  <a:prstClr val="black"/>
                </a:solidFill>
                <a:latin typeface="Arial"/>
                <a:ea typeface="Times New Roman"/>
                <a:cs typeface="Times New Roman"/>
              </a:rPr>
              <a:t>Alias name (uses parent domain if left blank)</a:t>
            </a:r>
            <a:r>
              <a:rPr lang="en-US" sz="1000">
                <a:solidFill>
                  <a:srgbClr val="000000"/>
                </a:solidFill>
                <a:latin typeface="Arial"/>
                <a:ea typeface="Times New Roman"/>
                <a:cs typeface="Segoe UI"/>
              </a:rPr>
              <a:t> box, type </a:t>
            </a:r>
            <a:r>
              <a:rPr lang="en-US" sz="1000" b="1">
                <a:solidFill>
                  <a:prstClr val="black"/>
                </a:solidFill>
                <a:latin typeface="Arial"/>
                <a:ea typeface="Times New Roman"/>
                <a:cs typeface="Times New Roman"/>
              </a:rPr>
              <a:t>intranet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a:solidFill>
                  <a:srgbClr val="000000"/>
                </a:solidFill>
                <a:latin typeface="Arial"/>
                <a:ea typeface="Times New Roman"/>
                <a:cs typeface="Segoe UI"/>
              </a:rPr>
              <a:t>In the </a:t>
            </a:r>
            <a:r>
              <a:rPr lang="en-US" sz="1000" b="1">
                <a:solidFill>
                  <a:prstClr val="black"/>
                </a:solidFill>
                <a:latin typeface="Arial"/>
                <a:ea typeface="Times New Roman"/>
                <a:cs typeface="Times New Roman"/>
              </a:rPr>
              <a:t>Fully qualified domain name (FQDN) for target host</a:t>
            </a:r>
            <a:r>
              <a:rPr lang="en-US" sz="1000">
                <a:solidFill>
                  <a:srgbClr val="000000"/>
                </a:solidFill>
                <a:latin typeface="Arial"/>
                <a:ea typeface="Times New Roman"/>
                <a:cs typeface="Segoe UI"/>
              </a:rPr>
              <a:t> box, type </a:t>
            </a:r>
            <a:r>
              <a:rPr lang="en-US" sz="1000" b="1">
                <a:solidFill>
                  <a:prstClr val="black"/>
                </a:solidFill>
                <a:latin typeface="Arial"/>
                <a:ea typeface="Times New Roman"/>
                <a:cs typeface="Times New Roman"/>
              </a:rPr>
              <a:t>LON-dc1.adatum.com</a:t>
            </a:r>
            <a:r>
              <a:rPr lang="en-US" sz="1000">
                <a:solidFill>
                  <a:prstClr val="black"/>
                </a:solidFill>
                <a:latin typeface="Arial"/>
                <a:ea typeface="Times New Roman"/>
                <a:cs typeface="Segoe UI"/>
              </a:rPr>
              <a:t>,</a:t>
            </a:r>
            <a:r>
              <a:rPr lang="en-US" sz="1000">
                <a:solidFill>
                  <a:srgbClr val="000000"/>
                </a:solidFill>
                <a:latin typeface="Arial"/>
                <a:ea typeface="Times New Roman"/>
                <a:cs typeface="Segoe UI"/>
              </a:rPr>
              <a:t> and </a:t>
            </a:r>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35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117727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srgbClr val="000000"/>
                </a:solidFill>
                <a:latin typeface="Arial"/>
                <a:ea typeface="Times New Roman"/>
                <a:cs typeface="Segoe UI"/>
              </a:rPr>
              <a:t>	then </a:t>
            </a:r>
            <a:r>
              <a:rPr lang="en-US" sz="1000">
                <a:solidFill>
                  <a:srgbClr val="000000"/>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srgbClr val="000000"/>
                </a:solidFill>
                <a:latin typeface="Arial"/>
                <a:ea typeface="Times New Roman"/>
                <a:cs typeface="Segoe UI"/>
              </a:rPr>
              <a:t>Switch to LON-SVR1.</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srgbClr val="000000"/>
                </a:solidFill>
                <a:latin typeface="Arial"/>
                <a:ea typeface="Times New Roman"/>
                <a:cs typeface="Segoe UI"/>
              </a:rPr>
              <a:t>In DNS Manager, click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Times New Roman"/>
              </a:rPr>
              <a:t>.</a:t>
            </a:r>
            <a:r>
              <a:rPr lang="en-US" sz="1000">
                <a:solidFill>
                  <a:srgbClr val="000000"/>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a:solidFill>
                  <a:srgbClr val="000000"/>
                </a:solidFill>
                <a:latin typeface="Arial"/>
                <a:ea typeface="Times New Roman"/>
                <a:cs typeface="Segoe UI"/>
              </a:rPr>
              <a:t>Right-click </a:t>
            </a:r>
            <a:r>
              <a:rPr lang="en-US" sz="1000" b="1">
                <a:solidFill>
                  <a:prstClr val="black"/>
                </a:solidFill>
                <a:latin typeface="Arial"/>
                <a:ea typeface="Times New Roman"/>
                <a:cs typeface="Times New Roman"/>
              </a:rPr>
              <a:t>Adatum.com</a:t>
            </a:r>
            <a:r>
              <a:rPr lang="en-US" sz="1000">
                <a:solidFill>
                  <a:prstClr val="black"/>
                </a:solidFill>
                <a:latin typeface="Arial"/>
                <a:ea typeface="Times New Roman"/>
                <a:cs typeface="Segoe UI"/>
              </a:rPr>
              <a:t>,</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Transfer from Master</a:t>
            </a:r>
            <a:r>
              <a:rPr lang="en-US" sz="1000">
                <a:solidFill>
                  <a:srgbClr val="000000"/>
                </a:solidFill>
                <a:latin typeface="Arial"/>
                <a:ea typeface="Times New Roman"/>
                <a:cs typeface="Segoe UI"/>
              </a:rPr>
              <a:t>. The record </a:t>
            </a:r>
            <a:r>
              <a:rPr lang="en-US" sz="1000">
                <a:solidFill>
                  <a:prstClr val="black"/>
                </a:solidFill>
                <a:latin typeface="Arial"/>
                <a:ea typeface="Times New Roman"/>
                <a:cs typeface="Segoe UI"/>
              </a:rPr>
              <a:t>might</a:t>
            </a:r>
            <a:r>
              <a:rPr lang="en-US" sz="1000">
                <a:solidFill>
                  <a:srgbClr val="000000"/>
                </a:solidFill>
                <a:latin typeface="Arial"/>
                <a:ea typeface="Times New Roman"/>
                <a:cs typeface="Segoe UI"/>
              </a:rPr>
              <a:t> take some time to appear. You might need to refresh the display.</a:t>
            </a:r>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929138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9ADD2B0-001F-43BB-8F9D-83CD389D15AA}"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942446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how Time to Live (TTL), aging, and scavenging will help students manage DNS records. These DNS tools help keep a DNS database clean and accurate.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Ensure that students understand that TTL is the amount of time a DNS record is considered valid. Describe the purpose of aging and scavenging. If left unmanaged, the presence of stale resource records in zone data might cause problems.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572578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Leave the virtual machine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20411D-LON-DC1, 20411D-LON-SVR1, and 20411D-LON-CL1, should already be running after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Configure TTL</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Switch to LON-DC1.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DNS Manager, right-click </a:t>
            </a:r>
            <a:r>
              <a:rPr lang="en-US" sz="1000" b="1" smtClean="0">
                <a:effectLst/>
                <a:latin typeface="Arial"/>
                <a:ea typeface="Times New Roman"/>
                <a:cs typeface="Times New Roman"/>
              </a:rPr>
              <a:t>Adatum.com</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Properties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Adatum.com Properties</a:t>
            </a:r>
            <a:r>
              <a:rPr lang="en-US" sz="1000" smtClean="0">
                <a:effectLst/>
                <a:latin typeface="Arial"/>
                <a:ea typeface="Times New Roman"/>
                <a:cs typeface="Segoe UI"/>
              </a:rPr>
              <a:t> dialog box, click the </a:t>
            </a:r>
            <a:r>
              <a:rPr lang="en-US" sz="1000" b="1" smtClean="0">
                <a:effectLst/>
                <a:latin typeface="Arial"/>
                <a:ea typeface="Times New Roman"/>
                <a:cs typeface="Times New Roman"/>
              </a:rPr>
              <a:t>Start of Authority (SOA)</a:t>
            </a:r>
            <a:r>
              <a:rPr lang="en-US" sz="1000" smtClean="0">
                <a:effectLst/>
                <a:latin typeface="Arial"/>
                <a:ea typeface="Times New Roman"/>
                <a:cs typeface="Segoe UI"/>
              </a:rPr>
              <a:t> tab.</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Minimum (default) TTL</a:t>
            </a:r>
            <a:r>
              <a:rPr lang="en-US" sz="1000" smtClean="0">
                <a:effectLst/>
                <a:latin typeface="Arial"/>
                <a:ea typeface="Times New Roman"/>
                <a:cs typeface="Segoe UI"/>
              </a:rPr>
              <a:t> box, type </a:t>
            </a:r>
            <a:r>
              <a:rPr lang="en-US" sz="1000" b="1" smtClean="0">
                <a:effectLst/>
                <a:latin typeface="Arial"/>
                <a:ea typeface="Times New Roman"/>
                <a:cs typeface="Times New Roman"/>
              </a:rPr>
              <a:t>2</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Enable and configure scavenging and aging</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Right-click </a:t>
            </a:r>
            <a:r>
              <a:rPr lang="en-US" sz="1000" b="1" smtClean="0">
                <a:effectLst/>
                <a:latin typeface="Arial"/>
                <a:ea typeface="Times New Roman"/>
                <a:cs typeface="Times New Roman"/>
              </a:rPr>
              <a:t>LON-DC1</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Set Aging/Scavenging for All Zones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Server Aging/Scavenging Properties</a:t>
            </a:r>
            <a:r>
              <a:rPr lang="en-US" sz="1000" smtClean="0">
                <a:effectLst/>
                <a:latin typeface="Arial"/>
                <a:ea typeface="Times New Roman"/>
                <a:cs typeface="Segoe UI"/>
              </a:rPr>
              <a:t> dialog box, select the </a:t>
            </a:r>
            <a:r>
              <a:rPr lang="en-US" sz="1000" b="1" smtClean="0">
                <a:effectLst/>
                <a:latin typeface="Arial"/>
                <a:ea typeface="Times New Roman"/>
                <a:cs typeface="Times New Roman"/>
              </a:rPr>
              <a:t>Scavenge stale resource records</a:t>
            </a:r>
            <a:r>
              <a:rPr lang="en-US" sz="1000" smtClean="0">
                <a:effectLst/>
                <a:latin typeface="Arial"/>
                <a:ea typeface="Times New Roman"/>
                <a:cs typeface="Segoe UI"/>
              </a:rPr>
              <a:t> check box,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Server Aging/Scavenging Confirmation</a:t>
            </a:r>
            <a:r>
              <a:rPr lang="en-US" sz="1000" smtClean="0">
                <a:effectLst/>
                <a:latin typeface="Arial"/>
                <a:ea typeface="Times New Roman"/>
                <a:cs typeface="Segoe UI"/>
              </a:rPr>
              <a:t> dialog box, select the </a:t>
            </a:r>
            <a:r>
              <a:rPr lang="en-US" sz="1000" b="1" smtClean="0">
                <a:effectLst/>
                <a:latin typeface="Arial"/>
                <a:ea typeface="Times New Roman"/>
                <a:cs typeface="Times New Roman"/>
              </a:rPr>
              <a:t>Apply these settings to the existing Active Directory–integrated zones</a:t>
            </a:r>
            <a:r>
              <a:rPr lang="en-US" sz="1000" smtClean="0">
                <a:effectLst/>
                <a:latin typeface="Arial"/>
                <a:ea typeface="Times New Roman"/>
                <a:cs typeface="Segoe UI"/>
              </a:rPr>
              <a:t> check box,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Times New Roman"/>
                <a:cs typeface="Segoe UI"/>
              </a:rPr>
              <a:t>To use Windows PowerShell for the same actions above:</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Open the </a:t>
            </a:r>
            <a:r>
              <a:rPr lang="en-US" sz="1000" smtClean="0">
                <a:effectLst/>
                <a:latin typeface="Arial"/>
                <a:ea typeface="Times New Roman"/>
                <a:cs typeface="Segoe UI"/>
              </a:rPr>
              <a:t>Windows</a:t>
            </a:r>
            <a:r>
              <a:rPr lang="en-US" sz="1000" smtClean="0">
                <a:solidFill>
                  <a:srgbClr val="000000"/>
                </a:solidFill>
                <a:effectLst/>
                <a:latin typeface="Arial"/>
                <a:ea typeface="Times New Roman"/>
                <a:cs typeface="Segoe UI"/>
              </a:rPr>
              <a:t> PowerShell Administrator console on LON-DC1.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Type the </a:t>
            </a:r>
            <a:r>
              <a:rPr lang="en-US" sz="1000" smtClean="0">
                <a:effectLst/>
                <a:latin typeface="Arial"/>
                <a:ea typeface="Times New Roman"/>
                <a:cs typeface="Segoe UI"/>
              </a:rPr>
              <a:t>following</a:t>
            </a:r>
            <a:r>
              <a:rPr lang="en-US" sz="1000" smtClean="0">
                <a:solidFill>
                  <a:srgbClr val="000000"/>
                </a:solidFill>
                <a:effectLst/>
                <a:latin typeface="Arial"/>
                <a:ea typeface="Times New Roman"/>
                <a:cs typeface="Segoe UI"/>
              </a:rPr>
              <a:t> cmdlets, and then press Enter after each one:</a:t>
            </a:r>
            <a:endParaRPr lang="en-US" sz="1000" smtClean="0">
              <a:effectLst/>
              <a:latin typeface="Arial"/>
              <a:ea typeface="Times New Roman"/>
              <a:cs typeface="Times New Roman"/>
            </a:endParaRPr>
          </a:p>
          <a:p>
            <a:pPr marL="539750" marR="73025">
              <a:lnSpc>
                <a:spcPts val="1000"/>
              </a:lnSpc>
              <a:spcBef>
                <a:spcPts val="600"/>
              </a:spcBef>
              <a:spcAft>
                <a:spcPts val="0"/>
              </a:spcAft>
            </a:pPr>
            <a:r>
              <a:rPr lang="en-US" sz="1000" smtClean="0">
                <a:effectLst/>
                <a:latin typeface="Arial"/>
                <a:ea typeface="Times New Roman"/>
                <a:cs typeface="Times New Roman"/>
              </a:rPr>
              <a:t>Set-DnsServerScavenging -RefreshInterval 7.00:00:00 -Verbose -PassThru</a:t>
            </a:r>
          </a:p>
          <a:p>
            <a:pPr marL="539750" marR="73025">
              <a:lnSpc>
                <a:spcPts val="1000"/>
              </a:lnSpc>
              <a:spcBef>
                <a:spcPts val="0"/>
              </a:spcBef>
              <a:spcAft>
                <a:spcPts val="600"/>
              </a:spcAft>
            </a:pPr>
            <a:r>
              <a:rPr lang="en-US" sz="1000" smtClean="0">
                <a:effectLst/>
                <a:latin typeface="Arial"/>
                <a:ea typeface="Times New Roman"/>
                <a:cs typeface="Times New Roman"/>
              </a:rPr>
              <a:t>Set</a:t>
            </a:r>
            <a:r>
              <a:rPr lang="en-US" sz="1000" b="1" smtClean="0">
                <a:effectLst/>
                <a:latin typeface="Arial"/>
                <a:ea typeface="Times New Roman"/>
                <a:cs typeface="Times New Roman"/>
              </a:rPr>
              <a:t>-</a:t>
            </a:r>
            <a:r>
              <a:rPr lang="en-US" sz="1000" smtClean="0">
                <a:effectLst/>
                <a:latin typeface="Arial"/>
                <a:ea typeface="Times New Roman"/>
                <a:cs typeface="Times New Roman"/>
              </a:rPr>
              <a:t>DnsServerZoneAging adatum.com -Aging $true -PassThru -Verbose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97262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9ADD2B0-001F-43BB-8F9D-83CD389D15A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181009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Revert all virtual machines.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20411D-LON-DC1, 20411D-LON-SVR1, and 20411D-LON-CL1, should be running after the preceding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LON-DC1, pause your pointer over the lower-left corner of the display</a:t>
            </a:r>
            <a:r>
              <a:rPr lang="en-US" sz="1000" smtClean="0">
                <a:effectLst/>
                <a:latin typeface="Arial"/>
                <a:ea typeface="Times New Roman"/>
                <a:cs typeface="Segoe UI"/>
              </a:rPr>
              <a:t>,</a:t>
            </a:r>
            <a:r>
              <a:rPr lang="en-US" sz="1000" smtClean="0">
                <a:effectLst/>
                <a:latin typeface="Arial"/>
                <a:ea typeface="Times New Roman"/>
                <a:cs typeface="Times New Roman"/>
              </a:rPr>
              <a:t> and then click the Windows icon.</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Start screen, type </a:t>
            </a:r>
            <a:r>
              <a:rPr lang="en-US" sz="1000" b="1" smtClean="0">
                <a:effectLst/>
                <a:latin typeface="Arial"/>
                <a:ea typeface="Times New Roman"/>
                <a:cs typeface="Times New Roman"/>
              </a:rPr>
              <a:t>cmd</a:t>
            </a:r>
            <a:r>
              <a:rPr lang="en-US" sz="1000" smtClean="0">
                <a:effectLst/>
                <a:latin typeface="Arial"/>
                <a:ea typeface="Times New Roman"/>
                <a:cs typeface="Segoe UI"/>
              </a:rPr>
              <a:t>,</a:t>
            </a:r>
            <a:r>
              <a:rPr lang="en-US" sz="1000" smtClean="0">
                <a:effectLst/>
                <a:latin typeface="Arial"/>
                <a:ea typeface="Times New Roman"/>
                <a:cs typeface="Times New Roman"/>
              </a:rPr>
              <a:t> and </a:t>
            </a:r>
            <a:r>
              <a:rPr lang="en-US" sz="1000" smtClean="0">
                <a:effectLst/>
                <a:latin typeface="Arial"/>
                <a:ea typeface="Times New Roman"/>
                <a:cs typeface="Segoe UI"/>
              </a:rPr>
              <a:t>then</a:t>
            </a:r>
            <a:r>
              <a:rPr lang="en-US" sz="1000" smtClean="0">
                <a:effectLst/>
                <a:latin typeface="Arial"/>
                <a:ea typeface="Times New Roman"/>
                <a:cs typeface="Times New Roman"/>
              </a:rPr>
              <a:t> press Enter.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Search results pane, click </a:t>
            </a:r>
            <a:r>
              <a:rPr lang="en-US" sz="1000" b="1" smtClean="0">
                <a:effectLst/>
                <a:latin typeface="Arial"/>
                <a:ea typeface="Times New Roman"/>
                <a:cs typeface="Times New Roman"/>
              </a:rPr>
              <a:t>Command Prompt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At the command prompt, type the following command, and then press Enter:</a:t>
            </a:r>
            <a:endParaRPr lang="en-US" sz="1000" smtClean="0">
              <a:effectLst/>
              <a:latin typeface="Arial"/>
              <a:ea typeface="Times New Roman"/>
              <a:cs typeface="Times New Roman"/>
            </a:endParaRPr>
          </a:p>
          <a:p>
            <a:pPr>
              <a:lnSpc>
                <a:spcPct val="115000"/>
              </a:lnSpc>
              <a:spcBef>
                <a:spcPts val="600"/>
              </a:spcBef>
              <a:spcAft>
                <a:spcPts val="995"/>
              </a:spcAft>
            </a:pPr>
            <a:r>
              <a:rPr lang="en-US" sz="1000" smtClean="0">
                <a:effectLst/>
                <a:latin typeface="Arial"/>
                <a:ea typeface="Times New Roman"/>
                <a:cs typeface="Times New Roman"/>
              </a:rPr>
              <a:t>nslookup -d2 LON-DC1.Adatum.com</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Review the information provided by Nslookup. </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277684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Explain how to monitor DNS by using the DNS event log.</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the common types of DNS events that might appear in the DNS event log.</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286961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and demonstrate the following:</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Enable debug logging and output to a file.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Examine the file’s contents.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259699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You might want to open File Explorer and go to the Forward Link that was referenced in the Workbook to explore some of the DNS cmdlets. Mention that DNS Security Extensions (DNSSEC) is an advanced concept that requires a certification authority or public key infrastructure, which is beyond the scope of this module.</a:t>
            </a:r>
          </a:p>
        </p:txBody>
      </p:sp>
      <p:sp>
        <p:nvSpPr>
          <p:cNvPr id="4" name="Slide Number Placeholder 3"/>
          <p:cNvSpPr>
            <a:spLocks noGrp="1"/>
          </p:cNvSpPr>
          <p:nvPr>
            <p:ph type="sldNum" sz="quarter" idx="10"/>
          </p:nvPr>
        </p:nvSpPr>
        <p:spPr/>
        <p:txBody>
          <a:bodyPr/>
          <a:lstStyle/>
          <a:p>
            <a:fld id="{69ADD2B0-001F-43BB-8F9D-83CD389D15AA}"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12878344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solidFill>
                  <a:srgbClr val="000000"/>
                </a:solidFill>
                <a:latin typeface="Arial"/>
                <a:ea typeface="Calibri"/>
                <a:cs typeface="Segoe UI"/>
              </a:rPr>
              <a:t>Exercise 1: Configuring DNS Resource Records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have been asked to add several new resource records to the DNS service on LON-DC1. Records include a new MX record for Exchange Server 2010, and an SRV record that is required for a Lync Server 2013 deployment that is taking place currently. You also have been asked to configure a reverse lookup zone for the domain.</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2: Configuring DNS Conditional Forwarding</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have been asked to configure internal name resolution between A. Datum and its partner organization, Contoso.</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3: Installing and Configuring DNS Zones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 small branch office has reported that name resolution performance is poor. The branch office contains a Windows Server 2012 server that performs several roles. However, there is no plan to implement an additional domain controller.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have been asked to install the DNS server role at the branch office, and then create a secondary zone of Adatum.com. To maintain security, you also have been instructed to configure the branch office server to be on the Notify list for Adatum.com zone transfers. You also should update all branch office clients to use the new name server in the branch office, and then configure the new DNS server role to perform standard aging and scavenging, as needed and specified by corporate policy.</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4: Troubleshooting DNS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implementing the new server, you need to test and verify the configuration by using standard DNS troubleshooting tools.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2507659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922555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46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4676636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47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1863359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In the lab, you were required to deploy a secondary zone because you were not going to deploy any additional domain controllers. If this condition changed—that is, if LON-SVR1 was a domain controller—how would that change your implementation plan?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You could install the AD DS and DNS roles, and then you would not need to configure any zone transfers.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48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39366788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are deploying DNS servers into an Active Directory domain, and your customer requires that the infrastructure be resistant to single points of failure. What must you consider while planning the DNS configuration?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must ensure that you deploy more than one DNS domain controller in the network.</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What is the difference between recursive and iterative queries?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 client issues a recursive query to a DNS server. It can have only two possible replies: the IP address of the domain requested, or the host is not found. An iterative query resolves IP addresses through the hierarchal DNS namespace. An iterative query returns an authoritative answer or the IP address of a server that is on the next level down in the DNS hierarchy.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What must you configure before a DNS zone can transfer to a secondary DNS server?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must configure DNS zone transfers to allow the secondary zone server to transfer from the primary zone.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are the administrator of a Windows Server</a:t>
            </a:r>
            <a:r>
              <a:rPr lang="en-US" sz="1000" baseline="30000">
                <a:latin typeface="Arial"/>
                <a:ea typeface="Calibri"/>
                <a:cs typeface="Segoe UI"/>
              </a:rPr>
              <a:t>®</a:t>
            </a:r>
            <a:r>
              <a:rPr lang="en-US" sz="1000">
                <a:latin typeface="Arial"/>
                <a:ea typeface="Calibri"/>
                <a:cs typeface="Segoe UI"/>
              </a:rPr>
              <a:t> 2012 DNS environment. Your company recently acquired another company. You want to replicate their primary DNS zone. The acquired company is using Berkeley Internet Name Domain (BIND) 4.9.4 to host its primary DNS zones. You notice a significant amount of traffic between the Windows Server 2012 DNS server and the BIND server. What is one possible reason for this?</a:t>
            </a:r>
            <a:endParaRPr lang="en-US" sz="1000">
              <a:latin typeface="Arial"/>
              <a:ea typeface="Calibri"/>
              <a:cs typeface="Times New Roman"/>
            </a:endParaRPr>
          </a:p>
          <a:p>
            <a:pPr>
              <a:lnSpc>
                <a:spcPct val="115000"/>
              </a:lnSpc>
              <a:spcAft>
                <a:spcPts val="1000"/>
              </a:spcAft>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49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76246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List the components of a DNS solution. Ask students to identify the elements that they have used for a DNS solution, such as a DNS client.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2531261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a:solidFill>
                  <a:prstClr val="black"/>
                </a:solidFill>
                <a:latin typeface="Arial"/>
                <a:ea typeface="Calibri"/>
                <a:cs typeface="Times New Roman"/>
              </a:rPr>
              <a:t>Answer</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BIND 4.9.4 does not support IXFR. Each time a change occurs in the BIND zone, it has to replicate the entire zone to a computer that is running Windows Server 2012 to remain updated.</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Question</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You must automate a DNS server configuration process so that you can automate the deployment of Windows Server 2012. What DNS tool can you use to do this?</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Answer</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You can use </a:t>
            </a:r>
            <a:r>
              <a:rPr lang="en-US" sz="1000">
                <a:solidFill>
                  <a:prstClr val="black"/>
                </a:solidFill>
                <a:latin typeface="Arial"/>
                <a:ea typeface="Calibri"/>
                <a:cs typeface="Times New Roman"/>
              </a:rPr>
              <a:t>Dnscmd.exe</a:t>
            </a:r>
            <a:r>
              <a:rPr lang="en-US" sz="1000">
                <a:solidFill>
                  <a:prstClr val="black"/>
                </a:solidFill>
                <a:latin typeface="Arial"/>
                <a:ea typeface="Calibri"/>
                <a:cs typeface="Segoe UI"/>
              </a:rPr>
              <a:t> for this purpose.</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Calibri"/>
                <a:cs typeface="Times New Roman"/>
              </a:rPr>
              <a:t>Tools</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Times New Roman"/>
                <a:cs typeface="Times New Roman"/>
              </a:rPr>
              <a:t>Tool</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Times New Roman"/>
                <a:cs typeface="Times New Roman"/>
              </a:rPr>
              <a:t>Use for</a:t>
            </a:r>
            <a:endParaRPr lang="en-US" sz="1000">
              <a:solidFill>
                <a:prstClr val="black"/>
              </a:solidFill>
              <a:latin typeface="Arial"/>
              <a:ea typeface="Calibri"/>
              <a:cs typeface="Times New Roman"/>
            </a:endParaRPr>
          </a:p>
          <a:p>
            <a:pPr lvl="0">
              <a:lnSpc>
                <a:spcPct val="115000"/>
              </a:lnSpc>
              <a:spcAft>
                <a:spcPts val="1000"/>
              </a:spcAft>
            </a:pPr>
            <a:r>
              <a:rPr lang="en-US" sz="1000" b="1">
                <a:solidFill>
                  <a:prstClr val="black"/>
                </a:solidFill>
                <a:latin typeface="Arial"/>
                <a:ea typeface="Times New Roman"/>
                <a:cs typeface="Times New Roman"/>
              </a:rPr>
              <a:t>Where to find it</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Dnscmd.exe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Configure the DNS server role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Command-line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Dnslint.exe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Test a DNS server</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Download from the Microsoft website and then use from the command-line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Nslookup.exe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Test DNS name resolution</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Command-line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Ping.exe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Simple test of DNS name resolution </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Command-line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Ipconfig.exe</a:t>
            </a:r>
            <a:endParaRPr lang="en-US" sz="100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50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6984096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a:solidFill>
                  <a:prstClr val="black"/>
                </a:solidFill>
                <a:latin typeface="Arial"/>
                <a:ea typeface="Times New Roman"/>
                <a:cs typeface="Times New Roman"/>
              </a:rPr>
              <a:t>Verify and test IP functionality and view or clear the DNS client resolver cache</a:t>
            </a:r>
            <a:endParaRPr lang="en-US" sz="1000">
              <a:solidFill>
                <a:prstClr val="black"/>
              </a:solidFill>
              <a:latin typeface="Arial"/>
              <a:ea typeface="Calibri"/>
              <a:cs typeface="Times New Roman"/>
            </a:endParaRPr>
          </a:p>
          <a:p>
            <a:pPr lvl="0">
              <a:lnSpc>
                <a:spcPct val="115000"/>
              </a:lnSpc>
            </a:pPr>
            <a:r>
              <a:rPr lang="en-US" sz="1000">
                <a:solidFill>
                  <a:prstClr val="black"/>
                </a:solidFill>
                <a:latin typeface="Arial"/>
                <a:ea typeface="Times New Roman"/>
                <a:cs typeface="Times New Roman"/>
              </a:rPr>
              <a:t>Command-line</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Times New Roman"/>
              </a:rPr>
              <a:t> </a:t>
            </a:r>
            <a:endParaRPr lang="en-US"/>
          </a:p>
        </p:txBody>
      </p:sp>
      <p:sp>
        <p:nvSpPr>
          <p:cNvPr id="4" name="Slide Number Placeholder 3"/>
          <p:cNvSpPr>
            <a:spLocks noGrp="1"/>
          </p:cNvSpPr>
          <p:nvPr>
            <p:ph type="sldNum" sz="quarter" idx="10"/>
          </p:nvPr>
        </p:nvSpPr>
        <p:spPr/>
        <p:txBody>
          <a:bodyPr/>
          <a:lstStyle/>
          <a:p>
            <a:fld id="{69ADD2B0-001F-43BB-8F9D-83CD389D15AA}" type="slidenum">
              <a:rPr lang="en-US" smtClean="0"/>
              <a:t>51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402673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Leave the virtual machine running for subsequent demonstrations.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require the 20411D-LON-DC1, 20411D-LON-SVR1, and 20411D-LON-CL1 virtual machines. Ensure that you have started 20411D-LON-DC1 and that the sign-in screen appears before starting 20411D-LON-SVR1 and 20411D-LON-CL1.</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20411D-LON-SVR1, sign in as </a:t>
            </a:r>
            <a:r>
              <a:rPr lang="en-US" sz="1000" b="1" smtClean="0">
                <a:effectLst/>
                <a:latin typeface="Arial"/>
                <a:ea typeface="Times New Roman"/>
                <a:cs typeface="Times New Roman"/>
              </a:rPr>
              <a:t>Adatum\Administrator</a:t>
            </a:r>
            <a:r>
              <a:rPr lang="en-US" sz="1000" smtClean="0">
                <a:effectLst/>
                <a:latin typeface="Arial"/>
                <a:ea typeface="Times New Roman"/>
                <a:cs typeface="Segoe UI"/>
              </a:rPr>
              <a:t> with the password </a:t>
            </a:r>
            <a:r>
              <a:rPr lang="en-US" sz="1000" b="1" smtClean="0">
                <a:effectLst/>
                <a:latin typeface="Arial"/>
                <a:ea typeface="Times New Roman"/>
                <a:cs typeface="Times New Roman"/>
              </a:rPr>
              <a:t>Pa$$w0rd</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If necessary, on the taskbar, click </a:t>
            </a:r>
            <a:r>
              <a:rPr lang="en-US" sz="1000" b="1" smtClean="0">
                <a:effectLst/>
                <a:latin typeface="Arial"/>
                <a:ea typeface="Times New Roman"/>
                <a:cs typeface="Times New Roman"/>
              </a:rPr>
              <a:t>Server Manager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Server Manager, in the navigation pane, click </a:t>
            </a:r>
            <a:r>
              <a:rPr lang="en-US" sz="1000" b="1" smtClean="0">
                <a:effectLst/>
                <a:latin typeface="Arial"/>
                <a:ea typeface="Times New Roman"/>
                <a:cs typeface="Times New Roman"/>
              </a:rPr>
              <a:t>Dashboard</a:t>
            </a:r>
            <a:r>
              <a:rPr lang="en-US" sz="1000" smtClean="0">
                <a:effectLst/>
                <a:latin typeface="Arial"/>
                <a:ea typeface="Times New Roman"/>
                <a:cs typeface="Segoe UI"/>
              </a:rPr>
              <a:t>, and then, in the details pane, click </a:t>
            </a:r>
            <a:r>
              <a:rPr lang="en-US" sz="1000" b="1" smtClean="0">
                <a:effectLst/>
                <a:latin typeface="Arial"/>
                <a:ea typeface="Times New Roman"/>
                <a:cs typeface="Times New Roman"/>
              </a:rPr>
              <a:t>Add roles and</a:t>
            </a:r>
            <a:r>
              <a:rPr lang="en-US" sz="1000" smtClean="0">
                <a:effectLst/>
                <a:latin typeface="Arial"/>
                <a:ea typeface="Times New Roman"/>
                <a:cs typeface="Segoe UI"/>
              </a:rPr>
              <a:t> </a:t>
            </a:r>
            <a:r>
              <a:rPr lang="en-US" sz="1000" b="1" smtClean="0">
                <a:effectLst/>
                <a:latin typeface="Arial"/>
                <a:ea typeface="Times New Roman"/>
                <a:cs typeface="Times New Roman"/>
              </a:rPr>
              <a:t>features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Add Roles and Features Wizard</a:t>
            </a:r>
            <a:r>
              <a:rPr lang="en-US" sz="1000" smtClean="0">
                <a:effectLst/>
                <a:latin typeface="Arial"/>
                <a:ea typeface="Times New Roman"/>
                <a:cs typeface="Times New Roman"/>
              </a:rPr>
              <a:t> dialog box</a:t>
            </a:r>
            <a:r>
              <a:rPr lang="en-US" sz="1000" smtClean="0">
                <a:effectLst/>
                <a:latin typeface="Arial"/>
                <a:ea typeface="Times New Roman"/>
                <a:cs typeface="Segoe UI"/>
              </a:rPr>
              <a:t>,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installation type</a:t>
            </a:r>
            <a:r>
              <a:rPr lang="en-US" sz="1000" smtClean="0">
                <a:effectLst/>
                <a:latin typeface="Arial"/>
                <a:ea typeface="Times New Roman"/>
                <a:cs typeface="Segoe UI"/>
              </a:rPr>
              <a:t> page, click </a:t>
            </a:r>
            <a:r>
              <a:rPr lang="en-US" sz="1000" b="1" smtClean="0">
                <a:effectLst/>
                <a:latin typeface="Arial"/>
                <a:ea typeface="Times New Roman"/>
                <a:cs typeface="Times New Roman"/>
              </a:rPr>
              <a:t>Role-based or feature-based</a:t>
            </a:r>
            <a:r>
              <a:rPr lang="en-US" sz="1000" smtClean="0">
                <a:effectLst/>
                <a:latin typeface="Arial"/>
                <a:ea typeface="Times New Roman"/>
                <a:cs typeface="Segoe UI"/>
              </a:rPr>
              <a:t> </a:t>
            </a:r>
            <a:r>
              <a:rPr lang="en-US" sz="1000" b="1" smtClean="0">
                <a:effectLst/>
                <a:latin typeface="Arial"/>
                <a:ea typeface="Times New Roman"/>
                <a:cs typeface="Times New Roman"/>
              </a:rPr>
              <a:t>installation</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destination server</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server roles</a:t>
            </a:r>
            <a:r>
              <a:rPr lang="en-US" sz="1000" smtClean="0">
                <a:effectLst/>
                <a:latin typeface="Arial"/>
                <a:ea typeface="Times New Roman"/>
                <a:cs typeface="Segoe UI"/>
              </a:rPr>
              <a:t> page, in the </a:t>
            </a:r>
            <a:r>
              <a:rPr lang="en-US" sz="1000" b="1" smtClean="0">
                <a:effectLst/>
                <a:latin typeface="Arial"/>
                <a:ea typeface="Times New Roman"/>
                <a:cs typeface="Times New Roman"/>
              </a:rPr>
              <a:t>Roles</a:t>
            </a:r>
            <a:r>
              <a:rPr lang="en-US" sz="1000" smtClean="0">
                <a:effectLst/>
                <a:latin typeface="Arial"/>
                <a:ea typeface="Times New Roman"/>
                <a:cs typeface="Segoe UI"/>
              </a:rPr>
              <a:t> list, select the </a:t>
            </a:r>
            <a:r>
              <a:rPr lang="en-US" sz="1000" b="1" smtClean="0">
                <a:effectLst/>
                <a:latin typeface="Arial"/>
                <a:ea typeface="Times New Roman"/>
                <a:cs typeface="Times New Roman"/>
              </a:rPr>
              <a:t>DNS Server</a:t>
            </a:r>
            <a:r>
              <a:rPr lang="en-US" sz="1000" smtClean="0">
                <a:effectLst/>
                <a:latin typeface="Arial"/>
                <a:ea typeface="Times New Roman"/>
                <a:cs typeface="Segoe UI"/>
              </a:rPr>
              <a:t> check box.</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a:t>
            </a:r>
            <a:r>
              <a:rPr lang="en-US" sz="1000" b="1" smtClean="0">
                <a:effectLst/>
                <a:latin typeface="Arial"/>
                <a:ea typeface="Times New Roman"/>
                <a:cs typeface="Times New Roman"/>
              </a:rPr>
              <a:t>Add Roles and Features Wizard</a:t>
            </a:r>
            <a:r>
              <a:rPr lang="en-US" sz="1000" smtClean="0">
                <a:effectLst/>
                <a:latin typeface="Arial"/>
                <a:ea typeface="Times New Roman"/>
                <a:cs typeface="Segoe UI"/>
              </a:rPr>
              <a:t> dialog box, click </a:t>
            </a:r>
            <a:r>
              <a:rPr lang="en-US" sz="1000" b="1" smtClean="0">
                <a:effectLst/>
                <a:latin typeface="Arial"/>
                <a:ea typeface="Times New Roman"/>
                <a:cs typeface="Times New Roman"/>
              </a:rPr>
              <a:t>Add Features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server roles</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Select features</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DNS Server</a:t>
            </a:r>
            <a:r>
              <a:rPr lang="en-US" sz="1000" smtClean="0">
                <a:effectLst/>
                <a:latin typeface="Arial"/>
                <a:ea typeface="Times New Roman"/>
                <a:cs typeface="Segoe UI"/>
              </a:rPr>
              <a:t> page, click </a:t>
            </a:r>
            <a:r>
              <a:rPr lang="en-US" sz="1000" b="1" smtClean="0">
                <a:effectLst/>
                <a:latin typeface="Arial"/>
                <a:ea typeface="Times New Roman"/>
                <a:cs typeface="Times New Roman"/>
              </a:rPr>
              <a:t>Next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a:t>
            </a:r>
            <a:r>
              <a:rPr lang="en-US" sz="1000" b="1" smtClean="0">
                <a:effectLst/>
                <a:latin typeface="Arial"/>
                <a:ea typeface="Times New Roman"/>
                <a:cs typeface="Times New Roman"/>
              </a:rPr>
              <a:t>Confirm installation selections</a:t>
            </a:r>
            <a:r>
              <a:rPr lang="en-US" sz="1000" smtClean="0">
                <a:effectLst/>
                <a:latin typeface="Arial"/>
                <a:ea typeface="Times New Roman"/>
                <a:cs typeface="Segoe UI"/>
              </a:rPr>
              <a:t> page, click </a:t>
            </a:r>
            <a:r>
              <a:rPr lang="en-US" sz="1000" b="1" smtClean="0">
                <a:effectLst/>
                <a:latin typeface="Arial"/>
                <a:ea typeface="Times New Roman"/>
                <a:cs typeface="Times New Roman"/>
              </a:rPr>
              <a:t>Install</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After you have installed the role, click </a:t>
            </a:r>
            <a:r>
              <a:rPr lang="en-US" sz="1000" b="1" smtClean="0">
                <a:effectLst/>
                <a:latin typeface="Arial"/>
                <a:ea typeface="Times New Roman"/>
                <a:cs typeface="Times New Roman"/>
              </a:rPr>
              <a:t>Close</a:t>
            </a:r>
            <a:r>
              <a:rPr lang="en-US" sz="1000" smtClean="0">
                <a:effectLst/>
                <a:latin typeface="Arial"/>
                <a:ea typeface="Times New Roman"/>
                <a:cs typeface="Segoe UI"/>
              </a:rPr>
              <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64452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you use a DNS query to request name resolution, and that a query is sent to a DNS server. Briefly explain the two types of queries: recursive and iterative. Later topics in this lesson explain recursive and iterative queries in more detail.</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Inform students that they should consider disabling recursion for specific domains. This prevents a DNS server from forwarding its DNS requests to another server. This can be useful when you do not want a particular DNS server communicating outside its network.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Describe how a DNS server makes an iterative query when it connects to another DNS server.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404028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the function of a root hint on the Internet and within an organization by referring to the slide.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Students should understand that root hints are relatively fixed. You can change an IP address for a root hint, but this is rare. If you remove root hints from a DNS server and do not set up forwarding, that DNS server will not be able to resolve DNS names outside its authoritative zone.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It is possible to add additional root hint servers. This is useful when an organization has multiple domains in the Active Directory</a:t>
            </a:r>
            <a:r>
              <a:rPr lang="en-US" sz="1000" baseline="30000">
                <a:latin typeface="Arial"/>
                <a:ea typeface="Calibri"/>
                <a:cs typeface="Segoe UI"/>
              </a:rPr>
              <a:t>®</a:t>
            </a:r>
            <a:r>
              <a:rPr lang="en-US" sz="1000">
                <a:latin typeface="Arial"/>
                <a:ea typeface="Calibri"/>
                <a:cs typeface="Segoe UI"/>
              </a:rPr>
              <a:t> forest.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Perform the following procedure, and then demonstrate how to locate and view root hints: </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Open the DNS console.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Right-click the server name, and then click </a:t>
            </a:r>
            <a:r>
              <a:rPr lang="en-US" sz="1000" b="1" smtClean="0">
                <a:effectLst/>
                <a:latin typeface="Arial"/>
                <a:ea typeface="Times New Roman"/>
                <a:cs typeface="Times New Roman"/>
              </a:rPr>
              <a:t>Properties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Show the root hints.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90398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Define forwarders and explain their purpose. Define conditional forwarding.</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 conditional forwarder is a configuration setting on the DNS server that forwards DNS queries according to the query’s DNS domain name. For example, you can configure a DNS server to forward all queries that it receives for names that end with Contoso.com to the IP address of a specific DNS server or to the IP addresses of multiple DNS servers. Describe how conditional forwarding works by referring to the slide.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9ADD2B0-001F-43BB-8F9D-83CD389D15A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Configuring and Troubleshooting Domain Name System</a:t>
            </a:r>
            <a:endParaRPr lang="en-US" sz="1200" b="1">
              <a:solidFill>
                <a:srgbClr val="336699"/>
              </a:solidFill>
              <a:latin typeface="Arial"/>
            </a:endParaRPr>
          </a:p>
        </p:txBody>
      </p:sp>
    </p:spTree>
    <p:extLst>
      <p:ext uri="{BB962C8B-B14F-4D97-AF65-F5344CB8AC3E}">
        <p14:creationId xmlns:p14="http://schemas.microsoft.com/office/powerpoint/2010/main" val="21521155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68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emf"/><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emf"/><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12"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4.pn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12"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4.png"/><Relationship Id="rId9" Type="http://schemas.openxmlformats.org/officeDocument/2006/relationships/image" Target="../media/image40.png"/></Relationships>
</file>

<file path=ppt/slides/_rels/slide2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2.png"/><Relationship Id="rId7" Type="http://schemas.openxmlformats.org/officeDocument/2006/relationships/image" Target="../media/image38.png"/><Relationship Id="rId12" Type="http://schemas.openxmlformats.org/officeDocument/2006/relationships/image" Target="../media/image13.em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6.png"/><Relationship Id="rId11" Type="http://schemas.openxmlformats.org/officeDocument/2006/relationships/image" Target="../media/image37.png"/><Relationship Id="rId5" Type="http://schemas.openxmlformats.org/officeDocument/2006/relationships/image" Target="../media/image4.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16.emf"/><Relationship Id="rId3" Type="http://schemas.openxmlformats.org/officeDocument/2006/relationships/image" Target="../media/image35.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4.png"/><Relationship Id="rId9"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1</a:t>
            </a:r>
            <a:endParaRPr lang="en-US" sz="2600"/>
          </a:p>
        </p:txBody>
      </p:sp>
      <p:sp>
        <p:nvSpPr>
          <p:cNvPr id="3" name="Subtitle 2"/>
          <p:cNvSpPr>
            <a:spLocks noGrp="1"/>
          </p:cNvSpPr>
          <p:nvPr>
            <p:ph type="subTitle" sz="quarter" idx="1"/>
          </p:nvPr>
        </p:nvSpPr>
        <p:spPr/>
        <p:txBody>
          <a:bodyPr/>
          <a:lstStyle/>
          <a:p>
            <a:r>
              <a:rPr lang="en-US" smtClean="0"/>
              <a:t>Configuring and Troubleshooting Domain Name System
</a:t>
            </a:r>
            <a:endParaRPr lang="en-US"/>
          </a:p>
        </p:txBody>
      </p:sp>
    </p:spTree>
    <p:extLst>
      <p:ext uri="{BB962C8B-B14F-4D97-AF65-F5344CB8AC3E}">
        <p14:creationId xmlns:p14="http://schemas.microsoft.com/office/powerpoint/2010/main" val="829266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618"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slide title"/>
          <p:cNvSpPr>
            <a:spLocks noGrp="1" noChangeArrowheads="1"/>
          </p:cNvSpPr>
          <p:nvPr>
            <p:ph type="title"/>
          </p:nvPr>
        </p:nvSpPr>
        <p:spPr>
          <a:xfrm>
            <a:off x="460375" y="-2"/>
            <a:ext cx="7773988" cy="740664"/>
          </a:xfrm>
        </p:spPr>
        <p:txBody>
          <a:bodyPr/>
          <a:lstStyle/>
          <a:p>
            <a:pPr eaLnBrk="1" hangingPunct="1"/>
            <a:r>
              <a:rPr lang="en-US" sz="2800" dirty="0" smtClean="0">
                <a:latin typeface="Segoe UI" pitchFamily="34" charset="0"/>
                <a:ea typeface="Segoe UI" pitchFamily="34" charset="0"/>
                <a:cs typeface="Segoe UI" pitchFamily="34" charset="0"/>
              </a:rPr>
              <a:t>How DNS Server Caching Works</a:t>
            </a:r>
          </a:p>
        </p:txBody>
      </p:sp>
      <p:sp>
        <p:nvSpPr>
          <p:cNvPr id="54" name="Oval 6" descr="&quot;&quot;"/>
          <p:cNvSpPr>
            <a:spLocks noChangeArrowheads="1"/>
          </p:cNvSpPr>
          <p:nvPr/>
        </p:nvSpPr>
        <p:spPr bwMode="auto">
          <a:xfrm>
            <a:off x="5807075" y="4976813"/>
            <a:ext cx="2101850" cy="1149350"/>
          </a:xfrm>
          <a:prstGeom prst="ellipse">
            <a:avLst/>
          </a:prstGeom>
          <a:noFill/>
          <a:ln w="9525" algn="ctr">
            <a:noFill/>
            <a:round/>
            <a:headEnd/>
            <a:tailEnd/>
          </a:ln>
          <a:effectLst>
            <a:outerShdw dist="35921" dir="2700000" algn="ctr" rotWithShape="0">
              <a:srgbClr val="ADADAD"/>
            </a:outerShdw>
          </a:effectLst>
        </p:spPr>
        <p:txBody>
          <a:bodyPr wrap="none" anchor="ctr"/>
          <a:lstStyle/>
          <a:p>
            <a:pPr>
              <a:defRPr/>
            </a:pPr>
            <a:endParaRPr lang="en-US" sz="1600" dirty="0">
              <a:solidFill>
                <a:srgbClr val="000000"/>
              </a:solidFill>
            </a:endParaRPr>
          </a:p>
        </p:txBody>
      </p:sp>
      <p:grpSp>
        <p:nvGrpSpPr>
          <p:cNvPr id="101" name="Group 0"/>
          <p:cNvGrpSpPr/>
          <p:nvPr/>
        </p:nvGrpSpPr>
        <p:grpSpPr>
          <a:xfrm>
            <a:off x="1187624" y="2474438"/>
            <a:ext cx="6846600" cy="3924775"/>
            <a:chOff x="1187624" y="2474438"/>
            <a:chExt cx="6846600" cy="3924775"/>
          </a:xfrm>
        </p:grpSpPr>
        <p:sp>
          <p:nvSpPr>
            <p:cNvPr id="37" name="Oval 36"/>
            <p:cNvSpPr/>
            <p:nvPr/>
          </p:nvSpPr>
          <p:spPr bwMode="auto">
            <a:xfrm>
              <a:off x="1187624" y="3324125"/>
              <a:ext cx="4026520" cy="2985195"/>
            </a:xfrm>
            <a:prstGeom prst="ellipse">
              <a:avLst/>
            </a:prstGeom>
            <a:ln w="12700">
              <a:solidFill>
                <a:srgbClr val="0070C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smtClean="0">
                <a:solidFill>
                  <a:srgbClr val="000000"/>
                </a:solidFill>
              </a:endParaRPr>
            </a:p>
          </p:txBody>
        </p:sp>
        <p:pic>
          <p:nvPicPr>
            <p:cNvPr id="44"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82763" y="4373755"/>
              <a:ext cx="760412" cy="85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client 1"/>
            <p:cNvSpPr>
              <a:spLocks noChangeArrowheads="1"/>
            </p:cNvSpPr>
            <p:nvPr/>
          </p:nvSpPr>
          <p:spPr bwMode="auto">
            <a:xfrm>
              <a:off x="1720144" y="5228083"/>
              <a:ext cx="854075" cy="282575"/>
            </a:xfrm>
            <a:prstGeom prst="roundRect">
              <a:avLst>
                <a:gd name="adj" fmla="val 4167"/>
              </a:avLst>
            </a:prstGeom>
            <a:solidFill>
              <a:schemeClr val="accent1"/>
            </a:solidFill>
            <a:ln w="9525" algn="ctr">
              <a:noFill/>
              <a:round/>
              <a:headEnd/>
              <a:tailEnd/>
            </a:ln>
            <a:effectLst/>
          </p:spPr>
          <p:txBody>
            <a:bodyPr lIns="36000" tIns="0" rIns="36000" bIns="0" anchor="ctr"/>
            <a:lstStyle/>
            <a:p>
              <a:pPr algn="r">
                <a:lnSpc>
                  <a:spcPct val="80000"/>
                </a:lnSpc>
              </a:pPr>
              <a:r>
                <a:rPr lang="en-US" sz="1600" b="1" dirty="0">
                  <a:solidFill>
                    <a:srgbClr val="000000"/>
                  </a:solidFill>
                  <a:latin typeface="Segoe UI" pitchFamily="34" charset="0"/>
                  <a:ea typeface="Segoe UI" pitchFamily="34" charset="0"/>
                  <a:cs typeface="Segoe UI" pitchFamily="34" charset="0"/>
                </a:rPr>
                <a:t>Client1</a:t>
              </a:r>
            </a:p>
          </p:txBody>
        </p:sp>
        <p:pic>
          <p:nvPicPr>
            <p:cNvPr id="41" name="Picture 1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948481" y="5076825"/>
              <a:ext cx="585551"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38693" y="3355975"/>
              <a:ext cx="585551"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quot;Client 2&quot;" descr="&quot;&quot;"/>
            <p:cNvSpPr>
              <a:spLocks noChangeArrowheads="1"/>
            </p:cNvSpPr>
            <p:nvPr/>
          </p:nvSpPr>
          <p:spPr bwMode="auto">
            <a:xfrm>
              <a:off x="2730612" y="5955521"/>
              <a:ext cx="838547" cy="282575"/>
            </a:xfrm>
            <a:prstGeom prst="roundRect">
              <a:avLst>
                <a:gd name="adj" fmla="val 4167"/>
              </a:avLst>
            </a:prstGeom>
            <a:noFill/>
            <a:ln w="9525" algn="ctr">
              <a:noFill/>
              <a:round/>
              <a:headEnd/>
              <a:tailEnd/>
            </a:ln>
            <a:effectLst/>
          </p:spPr>
          <p:txBody>
            <a:bodyPr lIns="36000" tIns="0" rIns="36000" bIns="0" anchor="ctr"/>
            <a:lstStyle/>
            <a:p>
              <a:pPr>
                <a:lnSpc>
                  <a:spcPct val="80000"/>
                </a:lnSpc>
              </a:pPr>
              <a:r>
                <a:rPr lang="en-US" sz="1600" b="1" dirty="0">
                  <a:solidFill>
                    <a:srgbClr val="000000"/>
                  </a:solidFill>
                  <a:latin typeface="Segoe UI" pitchFamily="34" charset="0"/>
                  <a:ea typeface="Segoe UI" pitchFamily="34" charset="0"/>
                  <a:cs typeface="Segoe UI" pitchFamily="34" charset="0"/>
                </a:rPr>
                <a:t>Client2</a:t>
              </a:r>
            </a:p>
          </p:txBody>
        </p:sp>
        <p:sp>
          <p:nvSpPr>
            <p:cNvPr id="47" name="&quot;Server A&quot;" descr="&quot;&quot;"/>
            <p:cNvSpPr>
              <a:spLocks noChangeArrowheads="1"/>
            </p:cNvSpPr>
            <p:nvPr/>
          </p:nvSpPr>
          <p:spPr bwMode="auto">
            <a:xfrm>
              <a:off x="5868144" y="6116638"/>
              <a:ext cx="909935" cy="282575"/>
            </a:xfrm>
            <a:prstGeom prst="roundRect">
              <a:avLst>
                <a:gd name="adj" fmla="val 4167"/>
              </a:avLst>
            </a:prstGeom>
            <a:noFill/>
            <a:ln w="9525" algn="ctr">
              <a:noFill/>
              <a:round/>
              <a:headEnd/>
              <a:tailEnd/>
            </a:ln>
            <a:effectLst/>
          </p:spPr>
          <p:txBody>
            <a:bodyPr lIns="36000" tIns="0" rIns="36000" bIns="0" anchor="ctr"/>
            <a:lstStyle/>
            <a:p>
              <a:pPr>
                <a:lnSpc>
                  <a:spcPct val="80000"/>
                </a:lnSpc>
              </a:pPr>
              <a:r>
                <a:rPr lang="en-US" sz="1600" b="1" dirty="0">
                  <a:solidFill>
                    <a:srgbClr val="000000"/>
                  </a:solidFill>
                  <a:latin typeface="Segoe UI" pitchFamily="34" charset="0"/>
                  <a:ea typeface="Segoe UI" pitchFamily="34" charset="0"/>
                  <a:cs typeface="Segoe UI" pitchFamily="34" charset="0"/>
                </a:rPr>
                <a:t>ServerA</a:t>
              </a:r>
            </a:p>
          </p:txBody>
        </p:sp>
        <p:pic>
          <p:nvPicPr>
            <p:cNvPr id="38" name="globe"/>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014432" y="2474438"/>
              <a:ext cx="1019792" cy="105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842119" y="2640013"/>
              <a:ext cx="5855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154926" y="3342480"/>
              <a:ext cx="585551"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699792" y="5085184"/>
              <a:ext cx="760413" cy="85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5" name="Group 2" descr="The third and last click shows how the result is cached at the DNS server and at the DNS client. &#10;"/>
          <p:cNvGrpSpPr/>
          <p:nvPr/>
        </p:nvGrpSpPr>
        <p:grpSpPr>
          <a:xfrm>
            <a:off x="3267663" y="4394993"/>
            <a:ext cx="1307462" cy="1482279"/>
            <a:chOff x="3267663" y="4394993"/>
            <a:chExt cx="1307462" cy="1482279"/>
          </a:xfrm>
        </p:grpSpPr>
        <p:sp>
          <p:nvSpPr>
            <p:cNvPr id="51" name="frame 3 alt-text here &quot;Where’s ServerA?&quot;" descr="This is the 3rd of 3 frames. Client 1 sends a query for the IP address of Server A. This request and resolution is a short 2 step process because the local server has the address in its cache. The 2 steps are represented by 2 arrows between Client 2 and the local server."/>
            <p:cNvSpPr>
              <a:spLocks noChangeArrowheads="1"/>
            </p:cNvSpPr>
            <p:nvPr/>
          </p:nvSpPr>
          <p:spPr bwMode="auto">
            <a:xfrm>
              <a:off x="3563888" y="5350222"/>
              <a:ext cx="1011237" cy="527050"/>
            </a:xfrm>
            <a:prstGeom prst="roundRect">
              <a:avLst>
                <a:gd name="adj" fmla="val 6329"/>
              </a:avLst>
            </a:prstGeom>
            <a:noFill/>
            <a:ln w="9525" algn="ctr">
              <a:noFill/>
              <a:round/>
              <a:headEnd/>
              <a:tailEnd/>
            </a:ln>
          </p:spPr>
          <p:txBody>
            <a:bodyPr lIns="36000" tIns="36000" rIns="36000" bIns="36000" anchor="ctr"/>
            <a:lstStyle/>
            <a:p>
              <a:r>
                <a:rPr lang="en-US" sz="1600" b="1" dirty="0" smtClean="0">
                  <a:solidFill>
                    <a:srgbClr val="000000"/>
                  </a:solidFill>
                  <a:latin typeface="Segoe UI" pitchFamily="34" charset="0"/>
                  <a:ea typeface="Segoe UI" pitchFamily="34" charset="0"/>
                  <a:cs typeface="Segoe UI" pitchFamily="34" charset="0"/>
                </a:rPr>
                <a:t>Where is ServerA</a:t>
              </a:r>
              <a:r>
                <a:rPr lang="en-US" sz="1600" b="1" dirty="0">
                  <a:solidFill>
                    <a:srgbClr val="000000"/>
                  </a:solidFill>
                  <a:latin typeface="Segoe UI" pitchFamily="34" charset="0"/>
                  <a:ea typeface="Segoe UI" pitchFamily="34" charset="0"/>
                  <a:cs typeface="Segoe UI" pitchFamily="34" charset="0"/>
                </a:rPr>
                <a:t>?</a:t>
              </a:r>
            </a:p>
          </p:txBody>
        </p:sp>
        <p:sp>
          <p:nvSpPr>
            <p:cNvPr id="66" name="Line 31" descr="&quot;&quot;"/>
            <p:cNvSpPr>
              <a:spLocks noChangeShapeType="1"/>
            </p:cNvSpPr>
            <p:nvPr/>
          </p:nvSpPr>
          <p:spPr bwMode="auto">
            <a:xfrm flipV="1">
              <a:off x="3267663" y="4394993"/>
              <a:ext cx="593725" cy="739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grpSp>
      <p:graphicFrame>
        <p:nvGraphicFramePr>
          <p:cNvPr id="67" name="table"/>
          <p:cNvGraphicFramePr>
            <a:graphicFrameLocks noGrp="1"/>
          </p:cNvGraphicFramePr>
          <p:nvPr>
            <p:extLst>
              <p:ext uri="{D42A27DB-BD31-4B8C-83A1-F6EECF244321}">
                <p14:modId xmlns:p14="http://schemas.microsoft.com/office/powerpoint/2010/main" val="809558852"/>
              </p:ext>
            </p:extLst>
          </p:nvPr>
        </p:nvGraphicFramePr>
        <p:xfrm>
          <a:off x="413310" y="1196752"/>
          <a:ext cx="6018213" cy="1188552"/>
        </p:xfrm>
        <a:graphic>
          <a:graphicData uri="http://schemas.openxmlformats.org/drawingml/2006/table">
            <a:tbl>
              <a:tblPr firstRow="1" bandRow="1">
                <a:tableStyleId>{5DA37D80-6434-44D0-A028-1B22A696006F}</a:tableStyleId>
              </a:tblPr>
              <a:tblGrid>
                <a:gridCol w="2652713"/>
                <a:gridCol w="1762125"/>
                <a:gridCol w="1603375"/>
              </a:tblGrid>
              <a:tr h="352206">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DNS server cache</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hMerge="1">
                  <a:txBody>
                    <a:bodyPr/>
                    <a:lstStyle/>
                    <a:p>
                      <a:endParaRPr lang="en-US"/>
                    </a:p>
                  </a:txBody>
                  <a:tcPr/>
                </a:tc>
                <a:tc hMerge="1">
                  <a:txBody>
                    <a:bodyPr/>
                    <a:lstStyle/>
                    <a:p>
                      <a:endParaRPr lang="en-US"/>
                    </a:p>
                  </a:txBody>
                  <a:tcPr/>
                </a:tc>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Host name</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IP address</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TTL</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r>
              <a:tr h="3350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ServerA.contoso.com</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131.107.0.44</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c>
                  <a:txBody>
                    <a:bodyPr/>
                    <a:lstStyle/>
                    <a:p>
                      <a:pPr marL="177800" marR="0" lvl="0" indent="-1778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2000" u="none" strike="noStrike" cap="none" normalizeH="0" baseline="0" dirty="0" smtClean="0">
                          <a:ln>
                            <a:noFill/>
                          </a:ln>
                          <a:effectLst/>
                          <a:latin typeface="Segoe UI" panose="020B0502040204020203" pitchFamily="34" charset="0"/>
                          <a:ea typeface="Segoe UI" panose="020B0502040204020203" pitchFamily="34" charset="0"/>
                          <a:cs typeface="Segoe UI" panose="020B0502040204020203" pitchFamily="34" charset="0"/>
                        </a:rPr>
                        <a:t>28 seconds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692" marB="45692" anchor="ctr" horzOverflow="overflow"/>
                </a:tc>
              </a:tr>
            </a:tbl>
          </a:graphicData>
        </a:graphic>
      </p:graphicFrame>
      <p:pic>
        <p:nvPicPr>
          <p:cNvPr id="6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125"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up 3"/>
          <p:cNvGrpSpPr/>
          <p:nvPr/>
        </p:nvGrpSpPr>
        <p:grpSpPr>
          <a:xfrm>
            <a:off x="3414477" y="4479925"/>
            <a:ext cx="1545110" cy="1409700"/>
            <a:chOff x="3414477" y="4479925"/>
            <a:chExt cx="1545110" cy="1409700"/>
          </a:xfrm>
        </p:grpSpPr>
        <p:sp>
          <p:nvSpPr>
            <p:cNvPr id="65" name="Line 30" descr="&quot;&quot;"/>
            <p:cNvSpPr>
              <a:spLocks noChangeShapeType="1"/>
            </p:cNvSpPr>
            <p:nvPr/>
          </p:nvSpPr>
          <p:spPr bwMode="auto">
            <a:xfrm flipH="1">
              <a:off x="3414477" y="4479925"/>
              <a:ext cx="566091" cy="73390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52" name="&quot;ServerA is at ...&quot;"/>
            <p:cNvSpPr>
              <a:spLocks noChangeArrowheads="1"/>
            </p:cNvSpPr>
            <p:nvPr/>
          </p:nvSpPr>
          <p:spPr bwMode="auto">
            <a:xfrm>
              <a:off x="3581400" y="5410200"/>
              <a:ext cx="1378187" cy="479425"/>
            </a:xfrm>
            <a:prstGeom prst="roundRect">
              <a:avLst>
                <a:gd name="adj" fmla="val 6329"/>
              </a:avLst>
            </a:prstGeom>
            <a:solidFill>
              <a:schemeClr val="bg1"/>
            </a:solidFill>
            <a:ln w="9525" algn="ctr">
              <a:noFill/>
              <a:round/>
              <a:headEnd/>
              <a:tailEnd/>
            </a:ln>
            <a:effectLst/>
          </p:spPr>
          <p:txBody>
            <a:bodyPr lIns="0" tIns="0" rIns="0" bIns="0" anchor="ctr"/>
            <a:lstStyle/>
            <a:p>
              <a:r>
                <a:rPr lang="en-US" sz="1600" b="1" dirty="0">
                  <a:solidFill>
                    <a:srgbClr val="000000"/>
                  </a:solidFill>
                  <a:latin typeface="Segoe UI" pitchFamily="34" charset="0"/>
                  <a:ea typeface="Segoe UI" pitchFamily="34" charset="0"/>
                  <a:cs typeface="Segoe UI" pitchFamily="34" charset="0"/>
                </a:rPr>
                <a:t>ServerA is at </a:t>
              </a:r>
              <a:r>
                <a:rPr lang="en-US" sz="1600" b="1" dirty="0" smtClean="0">
                  <a:solidFill>
                    <a:srgbClr val="000000"/>
                  </a:solidFill>
                  <a:latin typeface="Segoe UI" pitchFamily="34" charset="0"/>
                  <a:ea typeface="Segoe UI" pitchFamily="34" charset="0"/>
                  <a:cs typeface="Segoe UI" pitchFamily="34" charset="0"/>
                </a:rPr>
                <a:t>131.107.0.44</a:t>
              </a:r>
              <a:endParaRPr lang="en-US" sz="1600" b="1" dirty="0">
                <a:solidFill>
                  <a:srgbClr val="000000"/>
                </a:solidFill>
                <a:latin typeface="Segoe UI" pitchFamily="34" charset="0"/>
                <a:ea typeface="Segoe UI" pitchFamily="34" charset="0"/>
                <a:cs typeface="Segoe UI" pitchFamily="34" charset="0"/>
              </a:endParaRPr>
            </a:p>
          </p:txBody>
        </p:sp>
      </p:grpSp>
      <p:grpSp>
        <p:nvGrpSpPr>
          <p:cNvPr id="102" name="Group 1" descr="In the first click, the client petitions its DNS server.&#10;"/>
          <p:cNvGrpSpPr/>
          <p:nvPr/>
        </p:nvGrpSpPr>
        <p:grpSpPr>
          <a:xfrm>
            <a:off x="1259632" y="3470275"/>
            <a:ext cx="6264696" cy="1970088"/>
            <a:chOff x="1259632" y="3470275"/>
            <a:chExt cx="6264696" cy="1970088"/>
          </a:xfrm>
        </p:grpSpPr>
        <p:sp>
          <p:nvSpPr>
            <p:cNvPr id="55" name="Arc 8" descr="&quot;&quot;"/>
            <p:cNvSpPr>
              <a:spLocks/>
            </p:cNvSpPr>
            <p:nvPr/>
          </p:nvSpPr>
          <p:spPr bwMode="auto">
            <a:xfrm>
              <a:off x="5829300" y="4492625"/>
              <a:ext cx="1284288" cy="947738"/>
            </a:xfrm>
            <a:custGeom>
              <a:avLst/>
              <a:gdLst>
                <a:gd name="T0" fmla="*/ 2147483647 w 15563"/>
                <a:gd name="T1" fmla="*/ 2147483647 h 19332"/>
                <a:gd name="T2" fmla="*/ 2147483647 w 15563"/>
                <a:gd name="T3" fmla="*/ 2147483647 h 19332"/>
                <a:gd name="T4" fmla="*/ 0 w 15563"/>
                <a:gd name="T5" fmla="*/ 0 h 19332"/>
                <a:gd name="T6" fmla="*/ 0 60000 65536"/>
                <a:gd name="T7" fmla="*/ 0 60000 65536"/>
                <a:gd name="T8" fmla="*/ 0 60000 65536"/>
                <a:gd name="T9" fmla="*/ 0 w 15563"/>
                <a:gd name="T10" fmla="*/ 0 h 19332"/>
                <a:gd name="T11" fmla="*/ 15563 w 15563"/>
                <a:gd name="T12" fmla="*/ 19332 h 19332"/>
              </a:gdLst>
              <a:ahLst/>
              <a:cxnLst>
                <a:cxn ang="T6">
                  <a:pos x="T0" y="T1"/>
                </a:cxn>
                <a:cxn ang="T7">
                  <a:pos x="T2" y="T3"/>
                </a:cxn>
                <a:cxn ang="T8">
                  <a:pos x="T4" y="T5"/>
                </a:cxn>
              </a:cxnLst>
              <a:rect l="T9" t="T10" r="T11" b="T12"/>
              <a:pathLst>
                <a:path w="15563" h="19332" fill="none" extrusionOk="0">
                  <a:moveTo>
                    <a:pt x="15562" y="14978"/>
                  </a:moveTo>
                  <a:cubicBezTo>
                    <a:pt x="13849" y="16758"/>
                    <a:pt x="11844" y="18230"/>
                    <a:pt x="9634" y="19332"/>
                  </a:cubicBezTo>
                </a:path>
                <a:path w="15563" h="19332" stroke="0" extrusionOk="0">
                  <a:moveTo>
                    <a:pt x="15562" y="14978"/>
                  </a:moveTo>
                  <a:cubicBezTo>
                    <a:pt x="13849" y="16758"/>
                    <a:pt x="11844" y="18230"/>
                    <a:pt x="9634" y="19332"/>
                  </a:cubicBezTo>
                  <a:lnTo>
                    <a:pt x="0" y="0"/>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57" name="Arc 19" descr="&quot;&quot;"/>
            <p:cNvSpPr>
              <a:spLocks/>
            </p:cNvSpPr>
            <p:nvPr/>
          </p:nvSpPr>
          <p:spPr bwMode="auto">
            <a:xfrm>
              <a:off x="5741566" y="4461743"/>
              <a:ext cx="1782762" cy="479425"/>
            </a:xfrm>
            <a:custGeom>
              <a:avLst/>
              <a:gdLst>
                <a:gd name="T0" fmla="*/ 2147483647 w 21600"/>
                <a:gd name="T1" fmla="*/ 0 h 9780"/>
                <a:gd name="T2" fmla="*/ 2147483647 w 21600"/>
                <a:gd name="T3" fmla="*/ 2147483647 h 9780"/>
                <a:gd name="T4" fmla="*/ 0 w 21600"/>
                <a:gd name="T5" fmla="*/ 2147483647 h 9780"/>
                <a:gd name="T6" fmla="*/ 0 60000 65536"/>
                <a:gd name="T7" fmla="*/ 0 60000 65536"/>
                <a:gd name="T8" fmla="*/ 0 60000 65536"/>
                <a:gd name="T9" fmla="*/ 0 w 21600"/>
                <a:gd name="T10" fmla="*/ 0 h 9780"/>
                <a:gd name="T11" fmla="*/ 21600 w 21600"/>
                <a:gd name="T12" fmla="*/ 9780 h 9780"/>
              </a:gdLst>
              <a:ahLst/>
              <a:cxnLst>
                <a:cxn ang="T6">
                  <a:pos x="T0" y="T1"/>
                </a:cxn>
                <a:cxn ang="T7">
                  <a:pos x="T2" y="T3"/>
                </a:cxn>
                <a:cxn ang="T8">
                  <a:pos x="T4" y="T5"/>
                </a:cxn>
              </a:cxnLst>
              <a:rect l="T9" t="T10" r="T11" b="T12"/>
              <a:pathLst>
                <a:path w="21600" h="9780" fill="none" extrusionOk="0">
                  <a:moveTo>
                    <a:pt x="21492" y="0"/>
                  </a:moveTo>
                  <a:cubicBezTo>
                    <a:pt x="21564" y="714"/>
                    <a:pt x="21600" y="1432"/>
                    <a:pt x="21600" y="2151"/>
                  </a:cubicBezTo>
                  <a:cubicBezTo>
                    <a:pt x="21600" y="4757"/>
                    <a:pt x="21128" y="7341"/>
                    <a:pt x="20207" y="9779"/>
                  </a:cubicBezTo>
                </a:path>
                <a:path w="21600" h="9780" stroke="0" extrusionOk="0">
                  <a:moveTo>
                    <a:pt x="21492" y="0"/>
                  </a:moveTo>
                  <a:cubicBezTo>
                    <a:pt x="21564" y="714"/>
                    <a:pt x="21600" y="1432"/>
                    <a:pt x="21600" y="2151"/>
                  </a:cubicBezTo>
                  <a:cubicBezTo>
                    <a:pt x="21600" y="4757"/>
                    <a:pt x="21128" y="7341"/>
                    <a:pt x="20207" y="9779"/>
                  </a:cubicBezTo>
                  <a:lnTo>
                    <a:pt x="0" y="2151"/>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58" name="Arc 20" descr="&quot;&quot;"/>
            <p:cNvSpPr>
              <a:spLocks/>
            </p:cNvSpPr>
            <p:nvPr/>
          </p:nvSpPr>
          <p:spPr bwMode="auto">
            <a:xfrm>
              <a:off x="5773738" y="3543300"/>
              <a:ext cx="1331912" cy="982663"/>
            </a:xfrm>
            <a:custGeom>
              <a:avLst/>
              <a:gdLst>
                <a:gd name="T0" fmla="*/ 2147483647 w 16140"/>
                <a:gd name="T1" fmla="*/ 0 h 20082"/>
                <a:gd name="T2" fmla="*/ 2147483647 w 16140"/>
                <a:gd name="T3" fmla="*/ 2147483647 h 20082"/>
                <a:gd name="T4" fmla="*/ 0 w 16140"/>
                <a:gd name="T5" fmla="*/ 2147483647 h 20082"/>
                <a:gd name="T6" fmla="*/ 0 60000 65536"/>
                <a:gd name="T7" fmla="*/ 0 60000 65536"/>
                <a:gd name="T8" fmla="*/ 0 60000 65536"/>
                <a:gd name="T9" fmla="*/ 0 w 16140"/>
                <a:gd name="T10" fmla="*/ 0 h 20082"/>
                <a:gd name="T11" fmla="*/ 16140 w 16140"/>
                <a:gd name="T12" fmla="*/ 20082 h 20082"/>
              </a:gdLst>
              <a:ahLst/>
              <a:cxnLst>
                <a:cxn ang="T6">
                  <a:pos x="T0" y="T1"/>
                </a:cxn>
                <a:cxn ang="T7">
                  <a:pos x="T2" y="T3"/>
                </a:cxn>
                <a:cxn ang="T8">
                  <a:pos x="T4" y="T5"/>
                </a:cxn>
              </a:cxnLst>
              <a:rect l="T9" t="T10" r="T11" b="T12"/>
              <a:pathLst>
                <a:path w="16140" h="20082" fill="none" extrusionOk="0">
                  <a:moveTo>
                    <a:pt x="7954" y="-1"/>
                  </a:moveTo>
                  <a:cubicBezTo>
                    <a:pt x="11092" y="1243"/>
                    <a:pt x="13896" y="3204"/>
                    <a:pt x="16139" y="5727"/>
                  </a:cubicBezTo>
                </a:path>
                <a:path w="16140" h="20082" stroke="0" extrusionOk="0">
                  <a:moveTo>
                    <a:pt x="7954" y="-1"/>
                  </a:moveTo>
                  <a:cubicBezTo>
                    <a:pt x="11092" y="1243"/>
                    <a:pt x="13896" y="3204"/>
                    <a:pt x="16139" y="5727"/>
                  </a:cubicBezTo>
                  <a:lnTo>
                    <a:pt x="0" y="20082"/>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59" name="Arc 21" descr="&quot;&quot;"/>
            <p:cNvSpPr>
              <a:spLocks/>
            </p:cNvSpPr>
            <p:nvPr/>
          </p:nvSpPr>
          <p:spPr bwMode="auto">
            <a:xfrm>
              <a:off x="4652963" y="3470275"/>
              <a:ext cx="1122362" cy="1055688"/>
            </a:xfrm>
            <a:custGeom>
              <a:avLst/>
              <a:gdLst>
                <a:gd name="T0" fmla="*/ 0 w 13606"/>
                <a:gd name="T1" fmla="*/ 2147483647 h 21543"/>
                <a:gd name="T2" fmla="*/ 2147483647 w 13606"/>
                <a:gd name="T3" fmla="*/ 0 h 21543"/>
                <a:gd name="T4" fmla="*/ 2147483647 w 13606"/>
                <a:gd name="T5" fmla="*/ 2147483647 h 21543"/>
                <a:gd name="T6" fmla="*/ 0 60000 65536"/>
                <a:gd name="T7" fmla="*/ 0 60000 65536"/>
                <a:gd name="T8" fmla="*/ 0 60000 65536"/>
                <a:gd name="T9" fmla="*/ 0 w 13606"/>
                <a:gd name="T10" fmla="*/ 0 h 21543"/>
                <a:gd name="T11" fmla="*/ 13606 w 13606"/>
                <a:gd name="T12" fmla="*/ 21543 h 21543"/>
              </a:gdLst>
              <a:ahLst/>
              <a:cxnLst>
                <a:cxn ang="T6">
                  <a:pos x="T0" y="T1"/>
                </a:cxn>
                <a:cxn ang="T7">
                  <a:pos x="T2" y="T3"/>
                </a:cxn>
                <a:cxn ang="T8">
                  <a:pos x="T4" y="T5"/>
                </a:cxn>
              </a:cxnLst>
              <a:rect l="T9" t="T10" r="T11" b="T12"/>
              <a:pathLst>
                <a:path w="13606" h="21543" fill="none" extrusionOk="0">
                  <a:moveTo>
                    <a:pt x="-1" y="4766"/>
                  </a:moveTo>
                  <a:cubicBezTo>
                    <a:pt x="3430" y="1985"/>
                    <a:pt x="7630" y="321"/>
                    <a:pt x="12035" y="0"/>
                  </a:cubicBezTo>
                </a:path>
                <a:path w="13606" h="21543" stroke="0" extrusionOk="0">
                  <a:moveTo>
                    <a:pt x="-1" y="4766"/>
                  </a:moveTo>
                  <a:cubicBezTo>
                    <a:pt x="3430" y="1985"/>
                    <a:pt x="7630" y="321"/>
                    <a:pt x="12035" y="0"/>
                  </a:cubicBezTo>
                  <a:lnTo>
                    <a:pt x="13606" y="21543"/>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63" name="Line 28" descr="&quot;&quot;"/>
            <p:cNvSpPr>
              <a:spLocks noChangeShapeType="1"/>
            </p:cNvSpPr>
            <p:nvPr/>
          </p:nvSpPr>
          <p:spPr bwMode="auto">
            <a:xfrm flipV="1">
              <a:off x="2660067" y="4022835"/>
              <a:ext cx="971550" cy="4778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sp>
          <p:nvSpPr>
            <p:cNvPr id="49" name="frame 2 alt-text here &quot;Where’s ServerA?&quot;" descr="This is the 2nd of 3 frames.&#10;Client 1 sends a query for the IP address of Server A. The request and resolution is a multi-step process because the local server must query other DNS servers for the address. These multiple steps are represented by arrows pointing from Client 1, to the local server, and on out to the external servers. Once Server A is found arrows point from it to the external servers, to the local server, and so back to Client 1.&#10;"/>
            <p:cNvSpPr>
              <a:spLocks noChangeArrowheads="1"/>
            </p:cNvSpPr>
            <p:nvPr/>
          </p:nvSpPr>
          <p:spPr bwMode="auto">
            <a:xfrm>
              <a:off x="1259632" y="3645024"/>
              <a:ext cx="999083" cy="584200"/>
            </a:xfrm>
            <a:prstGeom prst="roundRect">
              <a:avLst>
                <a:gd name="adj" fmla="val 6329"/>
              </a:avLst>
            </a:prstGeom>
            <a:solidFill>
              <a:schemeClr val="accent1"/>
            </a:solidFill>
            <a:ln w="9525" algn="ctr">
              <a:noFill/>
              <a:round/>
              <a:headEnd/>
              <a:tailEnd/>
            </a:ln>
          </p:spPr>
          <p:txBody>
            <a:bodyPr lIns="36000" tIns="36000" rIns="36000" bIns="36000" anchor="ctr"/>
            <a:lstStyle/>
            <a:p>
              <a:r>
                <a:rPr lang="en-US" sz="1600" b="1" dirty="0" smtClean="0">
                  <a:solidFill>
                    <a:srgbClr val="000000"/>
                  </a:solidFill>
                  <a:latin typeface="Segoe UI" pitchFamily="34" charset="0"/>
                  <a:ea typeface="Segoe UI" pitchFamily="34" charset="0"/>
                  <a:cs typeface="Segoe UI" pitchFamily="34" charset="0"/>
                </a:rPr>
                <a:t>Where</a:t>
              </a:r>
              <a:r>
                <a:rPr lang="en-US" sz="1600" b="1" dirty="0">
                  <a:solidFill>
                    <a:srgbClr val="000000"/>
                  </a:solidFill>
                  <a:latin typeface="Segoe UI" pitchFamily="34" charset="0"/>
                  <a:ea typeface="Segoe UI" pitchFamily="34" charset="0"/>
                  <a:cs typeface="Segoe UI" pitchFamily="34" charset="0"/>
                </a:rPr>
                <a:t> </a:t>
              </a:r>
              <a:r>
                <a:rPr lang="en-US" sz="1600" b="1" dirty="0" smtClean="0">
                  <a:solidFill>
                    <a:srgbClr val="000000"/>
                  </a:solidFill>
                  <a:latin typeface="Segoe UI" pitchFamily="34" charset="0"/>
                  <a:ea typeface="Segoe UI" pitchFamily="34" charset="0"/>
                  <a:cs typeface="Segoe UI" pitchFamily="34" charset="0"/>
                </a:rPr>
                <a:t>is </a:t>
              </a:r>
              <a:r>
                <a:rPr lang="en-US" sz="1600" b="1" dirty="0">
                  <a:solidFill>
                    <a:srgbClr val="000000"/>
                  </a:solidFill>
                  <a:latin typeface="Segoe UI" pitchFamily="34" charset="0"/>
                  <a:ea typeface="Segoe UI" pitchFamily="34" charset="0"/>
                  <a:cs typeface="Segoe UI" pitchFamily="34" charset="0"/>
                </a:rPr>
                <a:t>ServerA?</a:t>
              </a:r>
            </a:p>
          </p:txBody>
        </p:sp>
      </p:grpSp>
      <p:grpSp>
        <p:nvGrpSpPr>
          <p:cNvPr id="104" name="Group 2" descr="The next click shows how the server obtains the required record from the authoritative DNS server."/>
          <p:cNvGrpSpPr/>
          <p:nvPr/>
        </p:nvGrpSpPr>
        <p:grpSpPr>
          <a:xfrm>
            <a:off x="1057552" y="3621088"/>
            <a:ext cx="6330203" cy="1636712"/>
            <a:chOff x="1057552" y="3621088"/>
            <a:chExt cx="6330203" cy="1636712"/>
          </a:xfrm>
        </p:grpSpPr>
        <p:grpSp>
          <p:nvGrpSpPr>
            <p:cNvPr id="103" name="Group 102"/>
            <p:cNvGrpSpPr/>
            <p:nvPr/>
          </p:nvGrpSpPr>
          <p:grpSpPr>
            <a:xfrm>
              <a:off x="2662358" y="3621088"/>
              <a:ext cx="4725397" cy="1636712"/>
              <a:chOff x="2662358" y="3621088"/>
              <a:chExt cx="4725397" cy="1636712"/>
            </a:xfrm>
          </p:grpSpPr>
          <p:sp>
            <p:nvSpPr>
              <p:cNvPr id="56" name="Arc 18" descr="&quot;&quot;"/>
              <p:cNvSpPr>
                <a:spLocks/>
              </p:cNvSpPr>
              <p:nvPr/>
            </p:nvSpPr>
            <p:spPr bwMode="auto">
              <a:xfrm>
                <a:off x="4652963" y="3621088"/>
                <a:ext cx="1133475" cy="882650"/>
              </a:xfrm>
              <a:custGeom>
                <a:avLst/>
                <a:gdLst>
                  <a:gd name="T0" fmla="*/ 0 w 15285"/>
                  <a:gd name="T1" fmla="*/ 2147483647 h 21600"/>
                  <a:gd name="T2" fmla="*/ 2147483647 w 15285"/>
                  <a:gd name="T3" fmla="*/ 11122658 h 21600"/>
                  <a:gd name="T4" fmla="*/ 2147483647 w 15285"/>
                  <a:gd name="T5" fmla="*/ 2147483647 h 21600"/>
                  <a:gd name="T6" fmla="*/ 0 60000 65536"/>
                  <a:gd name="T7" fmla="*/ 0 60000 65536"/>
                  <a:gd name="T8" fmla="*/ 0 60000 65536"/>
                  <a:gd name="T9" fmla="*/ 0 w 15285"/>
                  <a:gd name="T10" fmla="*/ 0 h 21600"/>
                  <a:gd name="T11" fmla="*/ 15285 w 15285"/>
                  <a:gd name="T12" fmla="*/ 21600 h 21600"/>
                </a:gdLst>
                <a:ahLst/>
                <a:cxnLst>
                  <a:cxn ang="T6">
                    <a:pos x="T0" y="T1"/>
                  </a:cxn>
                  <a:cxn ang="T7">
                    <a:pos x="T2" y="T3"/>
                  </a:cxn>
                  <a:cxn ang="T8">
                    <a:pos x="T4" y="T5"/>
                  </a:cxn>
                </a:cxnLst>
                <a:rect l="T9" t="T10" r="T11" b="T12"/>
                <a:pathLst>
                  <a:path w="15285" h="21600" fill="none" extrusionOk="0">
                    <a:moveTo>
                      <a:pt x="-1" y="5951"/>
                    </a:moveTo>
                    <a:cubicBezTo>
                      <a:pt x="4015" y="2130"/>
                      <a:pt x="9346" y="-1"/>
                      <a:pt x="14889" y="0"/>
                    </a:cubicBezTo>
                    <a:cubicBezTo>
                      <a:pt x="15021" y="0"/>
                      <a:pt x="15153" y="1"/>
                      <a:pt x="15285" y="3"/>
                    </a:cubicBezTo>
                  </a:path>
                  <a:path w="15285" h="21600" stroke="0" extrusionOk="0">
                    <a:moveTo>
                      <a:pt x="-1" y="5951"/>
                    </a:moveTo>
                    <a:cubicBezTo>
                      <a:pt x="4015" y="2130"/>
                      <a:pt x="9346" y="-1"/>
                      <a:pt x="14889" y="0"/>
                    </a:cubicBezTo>
                    <a:cubicBezTo>
                      <a:pt x="15021" y="0"/>
                      <a:pt x="15153" y="1"/>
                      <a:pt x="15285" y="3"/>
                    </a:cubicBezTo>
                    <a:lnTo>
                      <a:pt x="14889" y="21600"/>
                    </a:lnTo>
                    <a:close/>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60" name="Arc 22" descr="&quot;&quot;"/>
              <p:cNvSpPr>
                <a:spLocks/>
              </p:cNvSpPr>
              <p:nvPr/>
            </p:nvSpPr>
            <p:spPr bwMode="auto">
              <a:xfrm>
                <a:off x="5815013" y="3678238"/>
                <a:ext cx="1247775" cy="838200"/>
              </a:xfrm>
              <a:custGeom>
                <a:avLst/>
                <a:gdLst>
                  <a:gd name="T0" fmla="*/ 2147483647 w 16830"/>
                  <a:gd name="T1" fmla="*/ 0 h 20529"/>
                  <a:gd name="T2" fmla="*/ 2147483647 w 16830"/>
                  <a:gd name="T3" fmla="*/ 2147483647 h 20529"/>
                  <a:gd name="T4" fmla="*/ 0 w 16830"/>
                  <a:gd name="T5" fmla="*/ 2147483647 h 20529"/>
                  <a:gd name="T6" fmla="*/ 0 60000 65536"/>
                  <a:gd name="T7" fmla="*/ 0 60000 65536"/>
                  <a:gd name="T8" fmla="*/ 0 60000 65536"/>
                  <a:gd name="T9" fmla="*/ 0 w 16830"/>
                  <a:gd name="T10" fmla="*/ 0 h 20529"/>
                  <a:gd name="T11" fmla="*/ 16830 w 16830"/>
                  <a:gd name="T12" fmla="*/ 20529 h 20529"/>
                </a:gdLst>
                <a:ahLst/>
                <a:cxnLst>
                  <a:cxn ang="T6">
                    <a:pos x="T0" y="T1"/>
                  </a:cxn>
                  <a:cxn ang="T7">
                    <a:pos x="T2" y="T3"/>
                  </a:cxn>
                  <a:cxn ang="T8">
                    <a:pos x="T4" y="T5"/>
                  </a:cxn>
                </a:cxnLst>
                <a:rect l="T9" t="T10" r="T11" b="T12"/>
                <a:pathLst>
                  <a:path w="16830" h="20529" fill="none" extrusionOk="0">
                    <a:moveTo>
                      <a:pt x="6716" y="-1"/>
                    </a:moveTo>
                    <a:cubicBezTo>
                      <a:pt x="10693" y="1300"/>
                      <a:pt x="14207" y="3729"/>
                      <a:pt x="16830" y="6989"/>
                    </a:cubicBezTo>
                  </a:path>
                  <a:path w="16830" h="20529" stroke="0" extrusionOk="0">
                    <a:moveTo>
                      <a:pt x="6716" y="-1"/>
                    </a:moveTo>
                    <a:cubicBezTo>
                      <a:pt x="10693" y="1300"/>
                      <a:pt x="14207" y="3729"/>
                      <a:pt x="16830" y="6989"/>
                    </a:cubicBezTo>
                    <a:lnTo>
                      <a:pt x="0" y="20529"/>
                    </a:lnTo>
                    <a:close/>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61" name="Arc 23" descr="&quot;&quot;"/>
              <p:cNvSpPr>
                <a:spLocks/>
              </p:cNvSpPr>
              <p:nvPr/>
            </p:nvSpPr>
            <p:spPr bwMode="auto">
              <a:xfrm>
                <a:off x="5785967" y="4391025"/>
                <a:ext cx="1601788" cy="620712"/>
              </a:xfrm>
              <a:custGeom>
                <a:avLst/>
                <a:gdLst>
                  <a:gd name="T0" fmla="*/ 2147483647 w 21600"/>
                  <a:gd name="T1" fmla="*/ 0 h 15183"/>
                  <a:gd name="T2" fmla="*/ 2147483647 w 21600"/>
                  <a:gd name="T3" fmla="*/ 2147483647 h 15183"/>
                  <a:gd name="T4" fmla="*/ 0 w 21600"/>
                  <a:gd name="T5" fmla="*/ 2147483647 h 15183"/>
                  <a:gd name="T6" fmla="*/ 0 60000 65536"/>
                  <a:gd name="T7" fmla="*/ 0 60000 65536"/>
                  <a:gd name="T8" fmla="*/ 0 60000 65536"/>
                  <a:gd name="T9" fmla="*/ 0 w 21600"/>
                  <a:gd name="T10" fmla="*/ 0 h 15183"/>
                  <a:gd name="T11" fmla="*/ 21600 w 21600"/>
                  <a:gd name="T12" fmla="*/ 15183 h 15183"/>
                </a:gdLst>
                <a:ahLst/>
                <a:cxnLst>
                  <a:cxn ang="T6">
                    <a:pos x="T0" y="T1"/>
                  </a:cxn>
                  <a:cxn ang="T7">
                    <a:pos x="T2" y="T3"/>
                  </a:cxn>
                  <a:cxn ang="T8">
                    <a:pos x="T4" y="T5"/>
                  </a:cxn>
                </a:cxnLst>
                <a:rect l="T9" t="T10" r="T11" b="T12"/>
                <a:pathLst>
                  <a:path w="21600" h="15183" fill="none" extrusionOk="0">
                    <a:moveTo>
                      <a:pt x="21142" y="0"/>
                    </a:moveTo>
                    <a:cubicBezTo>
                      <a:pt x="21446" y="1453"/>
                      <a:pt x="21600" y="2934"/>
                      <a:pt x="21600" y="4420"/>
                    </a:cubicBezTo>
                    <a:cubicBezTo>
                      <a:pt x="21600" y="8197"/>
                      <a:pt x="20609" y="11908"/>
                      <a:pt x="18727" y="15183"/>
                    </a:cubicBezTo>
                  </a:path>
                  <a:path w="21600" h="15183" stroke="0" extrusionOk="0">
                    <a:moveTo>
                      <a:pt x="21142" y="0"/>
                    </a:moveTo>
                    <a:cubicBezTo>
                      <a:pt x="21446" y="1453"/>
                      <a:pt x="21600" y="2934"/>
                      <a:pt x="21600" y="4420"/>
                    </a:cubicBezTo>
                    <a:cubicBezTo>
                      <a:pt x="21600" y="8197"/>
                      <a:pt x="20609" y="11908"/>
                      <a:pt x="18727" y="15183"/>
                    </a:cubicBezTo>
                    <a:lnTo>
                      <a:pt x="0" y="4420"/>
                    </a:lnTo>
                    <a:close/>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62" name="Arc 24" descr="&quot;&quot;"/>
              <p:cNvSpPr>
                <a:spLocks/>
              </p:cNvSpPr>
              <p:nvPr/>
            </p:nvSpPr>
            <p:spPr bwMode="auto">
              <a:xfrm>
                <a:off x="5870575" y="4484688"/>
                <a:ext cx="1189038" cy="773112"/>
              </a:xfrm>
              <a:custGeom>
                <a:avLst/>
                <a:gdLst>
                  <a:gd name="T0" fmla="*/ 2147483647 w 16040"/>
                  <a:gd name="T1" fmla="*/ 2147483647 h 18912"/>
                  <a:gd name="T2" fmla="*/ 2147483647 w 16040"/>
                  <a:gd name="T3" fmla="*/ 2147483647 h 18912"/>
                  <a:gd name="T4" fmla="*/ 0 w 16040"/>
                  <a:gd name="T5" fmla="*/ 0 h 18912"/>
                  <a:gd name="T6" fmla="*/ 0 60000 65536"/>
                  <a:gd name="T7" fmla="*/ 0 60000 65536"/>
                  <a:gd name="T8" fmla="*/ 0 60000 65536"/>
                  <a:gd name="T9" fmla="*/ 0 w 16040"/>
                  <a:gd name="T10" fmla="*/ 0 h 18912"/>
                  <a:gd name="T11" fmla="*/ 16040 w 16040"/>
                  <a:gd name="T12" fmla="*/ 18912 h 18912"/>
                </a:gdLst>
                <a:ahLst/>
                <a:cxnLst>
                  <a:cxn ang="T6">
                    <a:pos x="T0" y="T1"/>
                  </a:cxn>
                  <a:cxn ang="T7">
                    <a:pos x="T2" y="T3"/>
                  </a:cxn>
                  <a:cxn ang="T8">
                    <a:pos x="T4" y="T5"/>
                  </a:cxn>
                </a:cxnLst>
                <a:rect l="T9" t="T10" r="T11" b="T12"/>
                <a:pathLst>
                  <a:path w="16040" h="18912" fill="none" extrusionOk="0">
                    <a:moveTo>
                      <a:pt x="16040" y="14466"/>
                    </a:moveTo>
                    <a:cubicBezTo>
                      <a:pt x="14431" y="16249"/>
                      <a:pt x="12537" y="17752"/>
                      <a:pt x="10435" y="18912"/>
                    </a:cubicBezTo>
                  </a:path>
                  <a:path w="16040" h="18912" stroke="0" extrusionOk="0">
                    <a:moveTo>
                      <a:pt x="16040" y="14466"/>
                    </a:moveTo>
                    <a:cubicBezTo>
                      <a:pt x="14431" y="16249"/>
                      <a:pt x="12537" y="17752"/>
                      <a:pt x="10435" y="18912"/>
                    </a:cubicBezTo>
                    <a:lnTo>
                      <a:pt x="0" y="0"/>
                    </a:lnTo>
                    <a:close/>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srgbClr val="000000"/>
                  </a:solidFill>
                </a:endParaRPr>
              </a:p>
            </p:txBody>
          </p:sp>
          <p:sp>
            <p:nvSpPr>
              <p:cNvPr id="64" name="Line 29" descr="&quot;&quot;"/>
              <p:cNvSpPr>
                <a:spLocks noChangeShapeType="1"/>
              </p:cNvSpPr>
              <p:nvPr/>
            </p:nvSpPr>
            <p:spPr bwMode="auto">
              <a:xfrm flipH="1">
                <a:off x="2662358" y="4175247"/>
                <a:ext cx="998537" cy="4937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dirty="0">
                  <a:solidFill>
                    <a:srgbClr val="000000"/>
                  </a:solidFill>
                </a:endParaRPr>
              </a:p>
            </p:txBody>
          </p:sp>
        </p:grpSp>
        <p:sp>
          <p:nvSpPr>
            <p:cNvPr id="50" name="&quot;ServerA is at ...&quot;" descr="In the first click, the client petitions its DNS server."/>
            <p:cNvSpPr>
              <a:spLocks noChangeArrowheads="1"/>
            </p:cNvSpPr>
            <p:nvPr/>
          </p:nvSpPr>
          <p:spPr bwMode="auto">
            <a:xfrm>
              <a:off x="1057552" y="3664545"/>
              <a:ext cx="1325184" cy="602655"/>
            </a:xfrm>
            <a:prstGeom prst="roundRect">
              <a:avLst>
                <a:gd name="adj" fmla="val 6329"/>
              </a:avLst>
            </a:prstGeom>
            <a:solidFill>
              <a:schemeClr val="accent1"/>
            </a:solidFill>
            <a:ln w="9525" algn="ctr">
              <a:noFill/>
              <a:round/>
              <a:headEnd/>
              <a:tailEnd/>
            </a:ln>
            <a:effectLst/>
          </p:spPr>
          <p:txBody>
            <a:bodyPr lIns="0" tIns="0" rIns="0" bIns="0" anchor="ctr"/>
            <a:lstStyle/>
            <a:p>
              <a:r>
                <a:rPr lang="en-US" sz="1600" b="1" dirty="0">
                  <a:solidFill>
                    <a:srgbClr val="000000"/>
                  </a:solidFill>
                  <a:latin typeface="Segoe UI" pitchFamily="34" charset="0"/>
                  <a:ea typeface="Segoe UI" pitchFamily="34" charset="0"/>
                  <a:cs typeface="Segoe UI" pitchFamily="34" charset="0"/>
                </a:rPr>
                <a:t>ServerA is at </a:t>
              </a:r>
              <a:r>
                <a:rPr lang="en-US" sz="1600" b="1" dirty="0" smtClean="0">
                  <a:solidFill>
                    <a:srgbClr val="000000"/>
                  </a:solidFill>
                  <a:latin typeface="Segoe UI" pitchFamily="34" charset="0"/>
                  <a:ea typeface="Segoe UI" pitchFamily="34" charset="0"/>
                  <a:cs typeface="Segoe UI" pitchFamily="34" charset="0"/>
                </a:rPr>
                <a:t>131.107.0.44</a:t>
              </a:r>
              <a:endParaRPr lang="en-US" sz="1600" b="1" dirty="0">
                <a:solidFill>
                  <a:srgbClr val="000000"/>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26560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1000"/>
                                        <p:tgtEl>
                                          <p:spTgt spid="102"/>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ipe(right)">
                                      <p:cBhvr>
                                        <p:cTn id="11" dur="1000"/>
                                        <p:tgtEl>
                                          <p:spTgt spid="1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wipe(down)">
                                      <p:cBhvr>
                                        <p:cTn id="16" dur="1000"/>
                                        <p:tgtEl>
                                          <p:spTgt spid="10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wipe(up)">
                                      <p:cBhvr>
                                        <p:cTn id="20"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1bd895ac-b35a-4360-b467-8947ffeba8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the DNS Server Role</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sz="2400" dirty="0" smtClean="0"/>
              <a:t>In this demonstration, you will see how to:</a:t>
            </a:r>
          </a:p>
          <a:p>
            <a:pPr lvl="0"/>
            <a:r>
              <a:rPr lang="en-GB" sz="2400" dirty="0"/>
              <a:t>Configure DNS server properties</a:t>
            </a:r>
          </a:p>
          <a:p>
            <a:pPr lvl="0"/>
            <a:r>
              <a:rPr lang="en-GB" sz="2400" dirty="0"/>
              <a:t>Configure conditional forwarding</a:t>
            </a:r>
          </a:p>
          <a:p>
            <a:pPr lvl="0"/>
            <a:r>
              <a:rPr lang="en-GB" sz="2400" dirty="0"/>
              <a:t>Clear the DNS cache</a:t>
            </a:r>
          </a:p>
        </p:txBody>
      </p:sp>
    </p:spTree>
    <p:extLst>
      <p:ext uri="{BB962C8B-B14F-4D97-AF65-F5344CB8AC3E}">
        <p14:creationId xmlns:p14="http://schemas.microsoft.com/office/powerpoint/2010/main" val="2734613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2471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2078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595" y="-1519256"/>
            <a:ext cx="7773988" cy="822960"/>
          </a:xfrm>
        </p:spPr>
        <p:txBody>
          <a:bodyPr/>
          <a:lstStyle/>
          <a:p>
            <a:r>
              <a:rPr lang="en-US" dirty="0" smtClean="0"/>
              <a:t>What Is DNS Round Robin?</a:t>
            </a:r>
            <a:endParaRPr lang="en-US" dirty="0"/>
          </a:p>
        </p:txBody>
      </p:sp>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529" y="629699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8354" y="629699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485729" y="2096722"/>
            <a:ext cx="1295400" cy="246221"/>
          </a:xfrm>
          <a:prstGeom prst="rect">
            <a:avLst/>
          </a:prstGeom>
          <a:noFill/>
        </p:spPr>
        <p:txBody>
          <a:bodyPr wrap="square" rtlCol="0">
            <a:spAutoFit/>
          </a:bodyPr>
          <a:lstStyle/>
          <a:p>
            <a:r>
              <a:rPr lang="en-US" sz="1000" dirty="0" smtClean="0"/>
              <a:t>172.16.0.133</a:t>
            </a:r>
            <a:endParaRPr lang="en-US" sz="1000" dirty="0"/>
          </a:p>
        </p:txBody>
      </p:sp>
      <p:sp>
        <p:nvSpPr>
          <p:cNvPr id="7" name="TextBox 6"/>
          <p:cNvSpPr txBox="1"/>
          <p:nvPr/>
        </p:nvSpPr>
        <p:spPr>
          <a:xfrm>
            <a:off x="990600" y="2092793"/>
            <a:ext cx="1295400" cy="246221"/>
          </a:xfrm>
          <a:prstGeom prst="rect">
            <a:avLst/>
          </a:prstGeom>
          <a:noFill/>
        </p:spPr>
        <p:txBody>
          <a:bodyPr wrap="square" rtlCol="0">
            <a:spAutoFit/>
          </a:bodyPr>
          <a:lstStyle/>
          <a:p>
            <a:r>
              <a:rPr lang="en-US" sz="1000" dirty="0" smtClean="0"/>
              <a:t>172.16.0.11</a:t>
            </a:r>
            <a:endParaRPr lang="en-US" sz="1000" dirty="0"/>
          </a:p>
        </p:txBody>
      </p:sp>
      <p:grpSp>
        <p:nvGrpSpPr>
          <p:cNvPr id="21" name="Group 00" descr="The image displays the DNS server for contoso.com and 3 web servers, all with the same name, www.contoso.com  "/>
          <p:cNvGrpSpPr/>
          <p:nvPr/>
        </p:nvGrpSpPr>
        <p:grpSpPr>
          <a:xfrm>
            <a:off x="1395413" y="1234923"/>
            <a:ext cx="6834187" cy="3145208"/>
            <a:chOff x="1395413" y="1234923"/>
            <a:chExt cx="6834187" cy="3145208"/>
          </a:xfrm>
        </p:grpSpPr>
        <p:pic>
          <p:nvPicPr>
            <p:cNvPr id="1026" name="Picture 2" descr="C:\Users\Administrator\SkyDrive\20409A\Lex Graphics\serv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5413" y="1234923"/>
              <a:ext cx="485775" cy="86179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Administrator\SkyDrive\20409A\Lex Graphics\serv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0854" y="1234924"/>
              <a:ext cx="485775" cy="86179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Administrator\SkyDrive\20409A\Lex Graphics\serv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654" y="1234924"/>
              <a:ext cx="485775" cy="861799"/>
            </a:xfrm>
            <a:prstGeom prst="rect">
              <a:avLst/>
            </a:prstGeom>
            <a:noFill/>
            <a:extLst>
              <a:ext uri="{909E8E84-426E-40DD-AFC4-6F175D3DCCD1}">
                <a14:hiddenFill xmlns:a14="http://schemas.microsoft.com/office/drawing/2010/main">
                  <a:solidFill>
                    <a:srgbClr val="FFFFFF"/>
                  </a:solidFill>
                </a14:hiddenFill>
              </a:ext>
            </a:extLst>
          </p:spPr>
        </p:pic>
        <p:sp>
          <p:nvSpPr>
            <p:cNvPr id="5" name="Right Brace 4"/>
            <p:cNvSpPr/>
            <p:nvPr/>
          </p:nvSpPr>
          <p:spPr bwMode="auto">
            <a:xfrm rot="5400000">
              <a:off x="2558312" y="1358586"/>
              <a:ext cx="530852" cy="2390775"/>
            </a:xfrm>
            <a:prstGeom prst="rightBrac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6" name="TextBox 5"/>
            <p:cNvSpPr txBox="1"/>
            <p:nvPr/>
          </p:nvSpPr>
          <p:spPr>
            <a:xfrm>
              <a:off x="1628351" y="2743200"/>
              <a:ext cx="2495129" cy="369332"/>
            </a:xfrm>
            <a:prstGeom prst="rect">
              <a:avLst/>
            </a:prstGeom>
            <a:noFill/>
          </p:spPr>
          <p:txBody>
            <a:bodyPr wrap="square" rtlCol="0">
              <a:spAutoFit/>
            </a:bodyPr>
            <a:lstStyle/>
            <a:p>
              <a:r>
                <a:rPr lang="en-US" dirty="0" smtClean="0"/>
                <a:t>www.contoso.com</a:t>
              </a:r>
              <a:endParaRPr lang="en-US" dirty="0"/>
            </a:p>
          </p:txBody>
        </p:sp>
        <p:sp>
          <p:nvSpPr>
            <p:cNvPr id="60" name="TextBox 59"/>
            <p:cNvSpPr txBox="1"/>
            <p:nvPr/>
          </p:nvSpPr>
          <p:spPr>
            <a:xfrm>
              <a:off x="2418929" y="2111085"/>
              <a:ext cx="1295400" cy="246221"/>
            </a:xfrm>
            <a:prstGeom prst="rect">
              <a:avLst/>
            </a:prstGeom>
            <a:noFill/>
          </p:spPr>
          <p:txBody>
            <a:bodyPr wrap="square" rtlCol="0">
              <a:spAutoFit/>
            </a:bodyPr>
            <a:lstStyle/>
            <a:p>
              <a:r>
                <a:rPr lang="en-US" sz="1000" dirty="0" smtClean="0"/>
                <a:t>172.16.0.120</a:t>
              </a:r>
              <a:endParaRPr lang="en-US" sz="1000" dirty="0"/>
            </a:p>
          </p:txBody>
        </p:sp>
        <p:pic>
          <p:nvPicPr>
            <p:cNvPr id="1028" name="Picture 4" descr="C:\Users\Administrator\SkyDrive\20409A\Lex Graphics\rackmou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7887" y="2478636"/>
              <a:ext cx="1814513" cy="123716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SkyDrive\20409A\Lex Graphics\database_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41270" y="2078830"/>
              <a:ext cx="642938" cy="10453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256318" y="3733800"/>
              <a:ext cx="1973282" cy="646331"/>
            </a:xfrm>
            <a:prstGeom prst="rect">
              <a:avLst/>
            </a:prstGeom>
            <a:noFill/>
          </p:spPr>
          <p:txBody>
            <a:bodyPr wrap="square" rtlCol="0">
              <a:spAutoFit/>
            </a:bodyPr>
            <a:lstStyle/>
            <a:p>
              <a:r>
                <a:rPr lang="en-US" dirty="0" smtClean="0"/>
                <a:t>DNS Server for Contoso.com</a:t>
              </a:r>
              <a:endParaRPr lang="en-US" dirty="0"/>
            </a:p>
          </p:txBody>
        </p:sp>
        <p:pic>
          <p:nvPicPr>
            <p:cNvPr id="1030" name="Picture 6" descr="C:\Users\Administrator\SkyDrive\20409A\Lex Graphics\interne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28351" y="1525795"/>
              <a:ext cx="547688" cy="56477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C:\Users\Administrator\SkyDrive\20409A\Lex Graphics\interne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92785" y="1525794"/>
              <a:ext cx="547688" cy="5647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C:\Users\Administrator\SkyDrive\20409A\Lex Graphics\interne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90541" y="1528014"/>
              <a:ext cx="547688" cy="564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 descr="On the first click the three web servers dynamically register their A records with the DNS server for the contoso.com zone or an administrator manually creates them."/>
          <p:cNvGrpSpPr/>
          <p:nvPr/>
        </p:nvGrpSpPr>
        <p:grpSpPr>
          <a:xfrm>
            <a:off x="1449025" y="1295400"/>
            <a:ext cx="7537848" cy="2844421"/>
            <a:chOff x="1449025" y="1340865"/>
            <a:chExt cx="7537848" cy="2844421"/>
          </a:xfrm>
        </p:grpSpPr>
        <p:sp>
          <p:nvSpPr>
            <p:cNvPr id="23" name="Right Arrow 22"/>
            <p:cNvSpPr/>
            <p:nvPr/>
          </p:nvSpPr>
          <p:spPr bwMode="auto">
            <a:xfrm>
              <a:off x="4572000" y="2026665"/>
              <a:ext cx="1524000" cy="37170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24" name="Rectangle 23"/>
            <p:cNvSpPr/>
            <p:nvPr/>
          </p:nvSpPr>
          <p:spPr>
            <a:xfrm>
              <a:off x="4414873" y="1340865"/>
              <a:ext cx="4572000" cy="646331"/>
            </a:xfrm>
            <a:prstGeom prst="rect">
              <a:avLst/>
            </a:prstGeom>
          </p:spPr>
          <p:txBody>
            <a:bodyPr>
              <a:spAutoFit/>
            </a:bodyPr>
            <a:lstStyle/>
            <a:p>
              <a:r>
                <a:rPr lang="en-US" sz="1200" dirty="0"/>
                <a:t>www.contoso.com 60 IN A 172.16.0.11</a:t>
              </a:r>
            </a:p>
            <a:p>
              <a:r>
                <a:rPr lang="en-US" sz="1200" dirty="0"/>
                <a:t>www.contoso.com 60 IN A 172.16.0.120</a:t>
              </a:r>
            </a:p>
            <a:p>
              <a:r>
                <a:rPr lang="en-US" sz="1200" dirty="0"/>
                <a:t>www.contoso.com 60 IN A 172.16.0.133</a:t>
              </a:r>
            </a:p>
          </p:txBody>
        </p:sp>
        <p:sp>
          <p:nvSpPr>
            <p:cNvPr id="26" name="TextBox 25"/>
            <p:cNvSpPr txBox="1"/>
            <p:nvPr/>
          </p:nvSpPr>
          <p:spPr>
            <a:xfrm>
              <a:off x="1449025" y="3846732"/>
              <a:ext cx="3818674" cy="338554"/>
            </a:xfrm>
            <a:prstGeom prst="rect">
              <a:avLst/>
            </a:prstGeom>
            <a:noFill/>
          </p:spPr>
          <p:txBody>
            <a:bodyPr wrap="none" rtlCol="0">
              <a:spAutoFit/>
            </a:bodyPr>
            <a:lstStyle/>
            <a:p>
              <a:r>
                <a:rPr lang="en-US" sz="1600" b="1" dirty="0" smtClean="0"/>
                <a:t>Register A records to DNS Zone</a:t>
              </a:r>
              <a:endParaRPr lang="en-US" sz="1600" b="1" dirty="0"/>
            </a:p>
          </p:txBody>
        </p:sp>
      </p:grpSp>
      <p:grpSp>
        <p:nvGrpSpPr>
          <p:cNvPr id="11" name="Group 2" descr="On the second click, the client sends a DNS query to the DNS server at contoso.com requesting the server resolve the name www.contoso.com to an IP address.  "/>
          <p:cNvGrpSpPr/>
          <p:nvPr/>
        </p:nvGrpSpPr>
        <p:grpSpPr>
          <a:xfrm>
            <a:off x="1257332" y="1828800"/>
            <a:ext cx="5676868" cy="4544755"/>
            <a:chOff x="1141776" y="1807685"/>
            <a:chExt cx="5676868" cy="4544755"/>
          </a:xfrm>
        </p:grpSpPr>
        <p:grpSp>
          <p:nvGrpSpPr>
            <p:cNvPr id="31" name="Group 30"/>
            <p:cNvGrpSpPr/>
            <p:nvPr/>
          </p:nvGrpSpPr>
          <p:grpSpPr>
            <a:xfrm>
              <a:off x="1141776" y="1807685"/>
              <a:ext cx="5676868" cy="4544755"/>
              <a:chOff x="1550983" y="943521"/>
              <a:chExt cx="5676868" cy="4544755"/>
            </a:xfrm>
          </p:grpSpPr>
          <p:sp>
            <p:nvSpPr>
              <p:cNvPr id="32" name="Left Brace 31"/>
              <p:cNvSpPr/>
              <p:nvPr/>
            </p:nvSpPr>
            <p:spPr bwMode="auto">
              <a:xfrm rot="3070435">
                <a:off x="6665440" y="838310"/>
                <a:ext cx="457200" cy="667622"/>
              </a:xfrm>
              <a:prstGeom prst="leftBrac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pic>
            <p:nvPicPr>
              <p:cNvPr id="33" name="Picture 2" descr="C:\Users\Administrator\SkyDrive\20409A\Lex Graphics\computer_workst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15025" y="3819799"/>
                <a:ext cx="1218143" cy="13747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Administrator\SkyDrive\20409A\Lex Graphics\user_blue_half.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0983" y="4267200"/>
                <a:ext cx="773113" cy="122107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571661" y="4547754"/>
                <a:ext cx="2743200" cy="830997"/>
              </a:xfrm>
              <a:prstGeom prst="rect">
                <a:avLst/>
              </a:prstGeom>
              <a:noFill/>
            </p:spPr>
            <p:txBody>
              <a:bodyPr wrap="square" rtlCol="0">
                <a:spAutoFit/>
              </a:bodyPr>
              <a:lstStyle/>
              <a:p>
                <a:r>
                  <a:rPr lang="en-US" sz="1600" b="1" dirty="0" smtClean="0"/>
                  <a:t>DNS Client requests record for www.contoso.com</a:t>
                </a:r>
                <a:endParaRPr lang="en-US" sz="1600" b="1" dirty="0"/>
              </a:p>
            </p:txBody>
          </p:sp>
          <p:sp>
            <p:nvSpPr>
              <p:cNvPr id="36" name="Right Arrow 35"/>
              <p:cNvSpPr/>
              <p:nvPr/>
            </p:nvSpPr>
            <p:spPr bwMode="auto">
              <a:xfrm rot="20302854">
                <a:off x="2894864" y="3707192"/>
                <a:ext cx="3434054" cy="37170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sp>
          <p:nvSpPr>
            <p:cNvPr id="10" name="Rectangle 9"/>
            <p:cNvSpPr/>
            <p:nvPr/>
          </p:nvSpPr>
          <p:spPr bwMode="auto">
            <a:xfrm>
              <a:off x="1305818" y="3765961"/>
              <a:ext cx="3961881" cy="4193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13" name="Group 3"/>
          <p:cNvGrpSpPr/>
          <p:nvPr/>
        </p:nvGrpSpPr>
        <p:grpSpPr>
          <a:xfrm>
            <a:off x="761502" y="3643220"/>
            <a:ext cx="5448454" cy="3195530"/>
            <a:chOff x="457200" y="3088845"/>
            <a:chExt cx="5448454" cy="3195530"/>
          </a:xfrm>
        </p:grpSpPr>
        <p:sp>
          <p:nvSpPr>
            <p:cNvPr id="12" name="Rectangle 11" descr="On the third click, the DNS server returns to the client a packet with the IP addresses listed as shown on slide.  "/>
            <p:cNvSpPr/>
            <p:nvPr/>
          </p:nvSpPr>
          <p:spPr bwMode="auto">
            <a:xfrm>
              <a:off x="457200" y="3088845"/>
              <a:ext cx="5448454" cy="3195530"/>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45" name="Group 44"/>
            <p:cNvGrpSpPr/>
            <p:nvPr/>
          </p:nvGrpSpPr>
          <p:grpSpPr>
            <a:xfrm>
              <a:off x="912808" y="3962400"/>
              <a:ext cx="4954592" cy="2160362"/>
              <a:chOff x="1550983" y="3641548"/>
              <a:chExt cx="4954592" cy="2160362"/>
            </a:xfrm>
          </p:grpSpPr>
          <p:pic>
            <p:nvPicPr>
              <p:cNvPr id="46" name="Picture 2" descr="C:\Users\Administrator\SkyDrive\20409A\Lex Graphics\computer_workst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15025" y="3819799"/>
                <a:ext cx="1218143" cy="1374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C:\Users\Administrator\SkyDrive\20409A\Lex Graphics\user_blue_half.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0983" y="4267200"/>
                <a:ext cx="773113" cy="122107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3762375" y="4478471"/>
                <a:ext cx="2743200" cy="1323439"/>
              </a:xfrm>
              <a:prstGeom prst="rect">
                <a:avLst/>
              </a:prstGeom>
              <a:noFill/>
            </p:spPr>
            <p:txBody>
              <a:bodyPr wrap="square" rtlCol="0">
                <a:spAutoFit/>
              </a:bodyPr>
              <a:lstStyle/>
              <a:p>
                <a:r>
                  <a:rPr lang="en-US" sz="1600" b="1" dirty="0" smtClean="0"/>
                  <a:t>DNS returns records in list: </a:t>
                </a:r>
              </a:p>
              <a:p>
                <a:r>
                  <a:rPr lang="en-US" sz="1600" b="1" dirty="0" smtClean="0"/>
                  <a:t>172.16.0.11</a:t>
                </a:r>
              </a:p>
              <a:p>
                <a:r>
                  <a:rPr lang="en-US" sz="1600" b="1" dirty="0" smtClean="0"/>
                  <a:t>172.16.0.120</a:t>
                </a:r>
              </a:p>
              <a:p>
                <a:r>
                  <a:rPr lang="en-US" sz="1600" b="1" dirty="0" smtClean="0"/>
                  <a:t>172.16.0.133</a:t>
                </a:r>
                <a:endParaRPr lang="en-US" sz="1600" b="1" dirty="0"/>
              </a:p>
            </p:txBody>
          </p:sp>
          <p:sp>
            <p:nvSpPr>
              <p:cNvPr id="49" name="Right Arrow 48"/>
              <p:cNvSpPr/>
              <p:nvPr/>
            </p:nvSpPr>
            <p:spPr bwMode="auto">
              <a:xfrm rot="20302854" flipH="1">
                <a:off x="3133305" y="3641548"/>
                <a:ext cx="3333280" cy="37170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grpSp>
        <p:nvGrpSpPr>
          <p:cNvPr id="14" name="Group" descr="On the fourth click, the client uses the first IP address (172.16.0.11) on the returned list to connect to the web server named www.contoso.com.  "/>
          <p:cNvGrpSpPr/>
          <p:nvPr/>
        </p:nvGrpSpPr>
        <p:grpSpPr>
          <a:xfrm>
            <a:off x="771251" y="3581400"/>
            <a:ext cx="5448454" cy="3239471"/>
            <a:chOff x="345163" y="3372820"/>
            <a:chExt cx="5448454" cy="3239471"/>
          </a:xfrm>
        </p:grpSpPr>
        <p:sp>
          <p:nvSpPr>
            <p:cNvPr id="64" name="Rectangle 63"/>
            <p:cNvSpPr/>
            <p:nvPr/>
          </p:nvSpPr>
          <p:spPr bwMode="auto">
            <a:xfrm>
              <a:off x="345163" y="3372820"/>
              <a:ext cx="5448454" cy="3239471"/>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65" name="Group 64"/>
            <p:cNvGrpSpPr/>
            <p:nvPr/>
          </p:nvGrpSpPr>
          <p:grpSpPr>
            <a:xfrm>
              <a:off x="788983" y="3560852"/>
              <a:ext cx="4468817" cy="2590496"/>
              <a:chOff x="1550983" y="3353104"/>
              <a:chExt cx="4468817" cy="2590496"/>
            </a:xfrm>
          </p:grpSpPr>
          <p:grpSp>
            <p:nvGrpSpPr>
              <p:cNvPr id="66" name="Group 65"/>
              <p:cNvGrpSpPr/>
              <p:nvPr/>
            </p:nvGrpSpPr>
            <p:grpSpPr>
              <a:xfrm>
                <a:off x="1715025" y="3353104"/>
                <a:ext cx="4304775" cy="2296794"/>
                <a:chOff x="1715025" y="3353104"/>
                <a:chExt cx="4304775" cy="2296794"/>
              </a:xfrm>
            </p:grpSpPr>
            <p:sp>
              <p:nvSpPr>
                <p:cNvPr id="69" name="TextBox 68"/>
                <p:cNvSpPr txBox="1"/>
                <p:nvPr/>
              </p:nvSpPr>
              <p:spPr>
                <a:xfrm>
                  <a:off x="3276600" y="4089126"/>
                  <a:ext cx="2743200" cy="584775"/>
                </a:xfrm>
                <a:prstGeom prst="rect">
                  <a:avLst/>
                </a:prstGeom>
                <a:noFill/>
              </p:spPr>
              <p:txBody>
                <a:bodyPr wrap="square" rtlCol="0">
                  <a:spAutoFit/>
                </a:bodyPr>
                <a:lstStyle/>
                <a:p>
                  <a:r>
                    <a:rPr lang="en-US" sz="1600" b="1" dirty="0" smtClean="0"/>
                    <a:t>Client sends http ‘get’ to 172.16.0.11</a:t>
                  </a:r>
                  <a:endParaRPr lang="en-US" sz="1600" b="1" dirty="0"/>
                </a:p>
              </p:txBody>
            </p:sp>
            <p:sp>
              <p:nvSpPr>
                <p:cNvPr id="70" name="Right Arrow 69"/>
                <p:cNvSpPr/>
                <p:nvPr/>
              </p:nvSpPr>
              <p:spPr bwMode="auto">
                <a:xfrm rot="5400000" flipH="1">
                  <a:off x="1613951" y="3880725"/>
                  <a:ext cx="1426947" cy="37170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pic>
              <p:nvPicPr>
                <p:cNvPr id="68" name="Picture 2" descr="C:\Users\Administrator\SkyDrive\20409A\Lex Graphics\computer_workst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15025" y="4275123"/>
                  <a:ext cx="1218143" cy="1374775"/>
                </a:xfrm>
                <a:prstGeom prst="rect">
                  <a:avLst/>
                </a:prstGeom>
                <a:noFill/>
                <a:extLst>
                  <a:ext uri="{909E8E84-426E-40DD-AFC4-6F175D3DCCD1}">
                    <a14:hiddenFill xmlns:a14="http://schemas.microsoft.com/office/drawing/2010/main">
                      <a:solidFill>
                        <a:srgbClr val="FFFFFF"/>
                      </a:solidFill>
                    </a14:hiddenFill>
                  </a:ext>
                </a:extLst>
              </p:spPr>
            </p:pic>
          </p:grpSp>
          <p:pic>
            <p:nvPicPr>
              <p:cNvPr id="67" name="Picture 3" descr="C:\Users\Administrator\SkyDrive\20409A\Lex Graphics\user_blue_half.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0983" y="4722524"/>
                <a:ext cx="773113" cy="122107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 name="Group 5" descr="On the fifth click , another client request the IP address of the computer named www.contoso.com form the DNS server at contoso.com."/>
          <p:cNvGrpSpPr/>
          <p:nvPr/>
        </p:nvGrpSpPr>
        <p:grpSpPr>
          <a:xfrm>
            <a:off x="691355" y="3761722"/>
            <a:ext cx="5448454" cy="2906749"/>
            <a:chOff x="406887" y="4001254"/>
            <a:chExt cx="5448454" cy="2943878"/>
          </a:xfrm>
        </p:grpSpPr>
        <p:grpSp>
          <p:nvGrpSpPr>
            <p:cNvPr id="16" name="Group 15"/>
            <p:cNvGrpSpPr/>
            <p:nvPr/>
          </p:nvGrpSpPr>
          <p:grpSpPr>
            <a:xfrm>
              <a:off x="406887" y="4001254"/>
              <a:ext cx="5448454" cy="2943878"/>
              <a:chOff x="406887" y="4001254"/>
              <a:chExt cx="5448454" cy="2943878"/>
            </a:xfrm>
            <a:solidFill>
              <a:schemeClr val="bg1"/>
            </a:solidFill>
            <a:effectLst/>
          </p:grpSpPr>
          <p:sp>
            <p:nvSpPr>
              <p:cNvPr id="15" name="Rectangle 14"/>
              <p:cNvSpPr/>
              <p:nvPr/>
            </p:nvSpPr>
            <p:spPr bwMode="auto">
              <a:xfrm>
                <a:off x="406887" y="4001254"/>
                <a:ext cx="5448454" cy="2943878"/>
              </a:xfrm>
              <a:prstGeom prst="rect">
                <a:avLst/>
              </a:prstGeom>
              <a:grp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71" name="Group 70"/>
              <p:cNvGrpSpPr/>
              <p:nvPr/>
            </p:nvGrpSpPr>
            <p:grpSpPr>
              <a:xfrm>
                <a:off x="425783" y="4342561"/>
                <a:ext cx="5104160" cy="1601039"/>
                <a:chOff x="425783" y="4342561"/>
                <a:chExt cx="5104160" cy="1601039"/>
              </a:xfrm>
              <a:grpFill/>
            </p:grpSpPr>
            <p:sp>
              <p:nvSpPr>
                <p:cNvPr id="72" name="TextBox 71"/>
                <p:cNvSpPr txBox="1"/>
                <p:nvPr/>
              </p:nvSpPr>
              <p:spPr>
                <a:xfrm>
                  <a:off x="2786743" y="4831079"/>
                  <a:ext cx="2743200" cy="830997"/>
                </a:xfrm>
                <a:prstGeom prst="rect">
                  <a:avLst/>
                </a:prstGeom>
                <a:grpFill/>
                <a:ln>
                  <a:noFill/>
                </a:ln>
              </p:spPr>
              <p:txBody>
                <a:bodyPr wrap="square" rtlCol="0">
                  <a:spAutoFit/>
                </a:bodyPr>
                <a:lstStyle/>
                <a:p>
                  <a:r>
                    <a:rPr lang="en-US" sz="1600" b="1" dirty="0" smtClean="0"/>
                    <a:t>Next DNS Client requests record for www.contoso.com</a:t>
                  </a:r>
                  <a:endParaRPr lang="en-US" sz="1600" b="1" dirty="0"/>
                </a:p>
              </p:txBody>
            </p:sp>
            <p:pic>
              <p:nvPicPr>
                <p:cNvPr id="74" name="Picture 2" descr="C:\Users\Administrator\SkyDrive\20409A\Lex Graphics\computer_laptop.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8471" y="4342561"/>
                  <a:ext cx="1225129" cy="1319515"/>
                </a:xfrm>
                <a:prstGeom prst="rect">
                  <a:avLst/>
                </a:prstGeom>
                <a:grpFill/>
                <a:ln>
                  <a:noFill/>
                </a:ln>
                <a:extLst/>
              </p:spPr>
            </p:pic>
            <p:pic>
              <p:nvPicPr>
                <p:cNvPr id="75" name="Picture 3" descr="C:\Users\Administrator\SkyDrive\20409A\Lex Graphics\user_orange_half.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783" y="4619724"/>
                  <a:ext cx="838200" cy="1323876"/>
                </a:xfrm>
                <a:prstGeom prst="rect">
                  <a:avLst/>
                </a:prstGeom>
                <a:noFill/>
                <a:ln>
                  <a:noFill/>
                </a:ln>
                <a:extLst/>
              </p:spPr>
            </p:pic>
          </p:grpSp>
        </p:grpSp>
        <p:sp>
          <p:nvSpPr>
            <p:cNvPr id="76" name="Right Arrow 75"/>
            <p:cNvSpPr/>
            <p:nvPr/>
          </p:nvSpPr>
          <p:spPr bwMode="auto">
            <a:xfrm rot="20302854">
              <a:off x="2284184" y="4057908"/>
              <a:ext cx="3484916" cy="37170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grpSp>
        <p:nvGrpSpPr>
          <p:cNvPr id="22" name="Group 6" descr="On the sixth click, DNS server returns to the client a packet with the IP addresses listed as shown on slide.  Note the order of the list.  The first server, .11, is now at the bottom, and .120 is at the top. "/>
          <p:cNvGrpSpPr/>
          <p:nvPr/>
        </p:nvGrpSpPr>
        <p:grpSpPr>
          <a:xfrm>
            <a:off x="383109" y="2819400"/>
            <a:ext cx="5560491" cy="3498131"/>
            <a:chOff x="345163" y="2967888"/>
            <a:chExt cx="5560491" cy="3498131"/>
          </a:xfrm>
        </p:grpSpPr>
        <p:sp>
          <p:nvSpPr>
            <p:cNvPr id="18" name="Rectangle 17"/>
            <p:cNvSpPr/>
            <p:nvPr/>
          </p:nvSpPr>
          <p:spPr bwMode="auto">
            <a:xfrm>
              <a:off x="345163" y="2967888"/>
              <a:ext cx="5560491" cy="3498131"/>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79" name="Group 78"/>
            <p:cNvGrpSpPr/>
            <p:nvPr/>
          </p:nvGrpSpPr>
          <p:grpSpPr>
            <a:xfrm>
              <a:off x="685800" y="4001817"/>
              <a:ext cx="5204184" cy="2094183"/>
              <a:chOff x="1267246" y="3641548"/>
              <a:chExt cx="5204184" cy="2094183"/>
            </a:xfrm>
          </p:grpSpPr>
          <p:sp>
            <p:nvSpPr>
              <p:cNvPr id="80" name="TextBox 79"/>
              <p:cNvSpPr txBox="1"/>
              <p:nvPr/>
            </p:nvSpPr>
            <p:spPr>
              <a:xfrm>
                <a:off x="3728230" y="4412292"/>
                <a:ext cx="2743200" cy="1323439"/>
              </a:xfrm>
              <a:prstGeom prst="rect">
                <a:avLst/>
              </a:prstGeom>
              <a:noFill/>
            </p:spPr>
            <p:txBody>
              <a:bodyPr wrap="square" rtlCol="0">
                <a:spAutoFit/>
              </a:bodyPr>
              <a:lstStyle/>
              <a:p>
                <a:r>
                  <a:rPr lang="en-US" sz="1600" b="1" dirty="0" smtClean="0"/>
                  <a:t>DNS returns records in list: </a:t>
                </a:r>
              </a:p>
              <a:p>
                <a:r>
                  <a:rPr lang="en-US" sz="1600" b="1" dirty="0" smtClean="0"/>
                  <a:t>172.16.0.120</a:t>
                </a:r>
              </a:p>
              <a:p>
                <a:r>
                  <a:rPr lang="en-US" sz="1600" b="1" dirty="0" smtClean="0"/>
                  <a:t>172.16.0.133</a:t>
                </a:r>
              </a:p>
              <a:p>
                <a:r>
                  <a:rPr lang="en-US" sz="1600" b="1" dirty="0" smtClean="0"/>
                  <a:t>172.16.0.11</a:t>
                </a:r>
                <a:endParaRPr lang="en-US" sz="1600" b="1" dirty="0"/>
              </a:p>
            </p:txBody>
          </p:sp>
          <p:sp>
            <p:nvSpPr>
              <p:cNvPr id="81" name="Right Arrow 80"/>
              <p:cNvSpPr/>
              <p:nvPr/>
            </p:nvSpPr>
            <p:spPr bwMode="auto">
              <a:xfrm rot="20302854" flipH="1">
                <a:off x="3133305" y="3641548"/>
                <a:ext cx="3333280" cy="37170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pic>
            <p:nvPicPr>
              <p:cNvPr id="82" name="Picture 2" descr="C:\Users\Administrator\SkyDrive\20409A\Lex Graphics\computer_laptop.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6346" y="4087510"/>
                <a:ext cx="1225129" cy="131951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3" descr="C:\Users\Administrator\SkyDrive\20409A\Lex Graphics\user_orange_half.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7246" y="4364673"/>
                <a:ext cx="838200" cy="132387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8" name="Group 3" descr="On the seventh and last click, the client uses the first IP address on the returned list (172.16.0.120) to connect to the web server named www.contoso.com."/>
          <p:cNvGrpSpPr/>
          <p:nvPr/>
        </p:nvGrpSpPr>
        <p:grpSpPr>
          <a:xfrm>
            <a:off x="50382" y="2927866"/>
            <a:ext cx="5764029" cy="3037919"/>
            <a:chOff x="1184393" y="3232604"/>
            <a:chExt cx="5764029" cy="3130445"/>
          </a:xfrm>
        </p:grpSpPr>
        <p:sp>
          <p:nvSpPr>
            <p:cNvPr id="37" name="Rectangle 36"/>
            <p:cNvSpPr/>
            <p:nvPr/>
          </p:nvSpPr>
          <p:spPr bwMode="auto">
            <a:xfrm>
              <a:off x="1184393" y="3301077"/>
              <a:ext cx="5764029" cy="306197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86" name="Group 85"/>
            <p:cNvGrpSpPr/>
            <p:nvPr/>
          </p:nvGrpSpPr>
          <p:grpSpPr>
            <a:xfrm>
              <a:off x="1784771" y="3232604"/>
              <a:ext cx="4537187" cy="3092835"/>
              <a:chOff x="2518617" y="3075310"/>
              <a:chExt cx="4537187" cy="3092835"/>
            </a:xfrm>
          </p:grpSpPr>
          <p:sp>
            <p:nvSpPr>
              <p:cNvPr id="87" name="TextBox 86"/>
              <p:cNvSpPr txBox="1"/>
              <p:nvPr/>
            </p:nvSpPr>
            <p:spPr>
              <a:xfrm>
                <a:off x="4312604" y="4660778"/>
                <a:ext cx="2743200" cy="830997"/>
              </a:xfrm>
              <a:prstGeom prst="rect">
                <a:avLst/>
              </a:prstGeom>
              <a:noFill/>
            </p:spPr>
            <p:txBody>
              <a:bodyPr wrap="square" rtlCol="0">
                <a:spAutoFit/>
              </a:bodyPr>
              <a:lstStyle/>
              <a:p>
                <a:pPr algn="ctr"/>
                <a:r>
                  <a:rPr lang="en-US" sz="1600" b="1" dirty="0" smtClean="0"/>
                  <a:t>Client sends http</a:t>
                </a:r>
              </a:p>
              <a:p>
                <a:pPr algn="ctr"/>
                <a:r>
                  <a:rPr lang="en-US" sz="1600" b="1" dirty="0" smtClean="0"/>
                  <a:t>‘get’ to</a:t>
                </a:r>
              </a:p>
              <a:p>
                <a:pPr algn="ctr"/>
                <a:r>
                  <a:rPr lang="en-US" sz="1600" b="1" dirty="0" smtClean="0"/>
                  <a:t>172.16.0.120</a:t>
                </a:r>
                <a:endParaRPr lang="en-US" sz="1600" b="1" dirty="0"/>
              </a:p>
            </p:txBody>
          </p:sp>
          <p:sp>
            <p:nvSpPr>
              <p:cNvPr id="88" name="Right Arrow 87"/>
              <p:cNvSpPr/>
              <p:nvPr/>
            </p:nvSpPr>
            <p:spPr bwMode="auto">
              <a:xfrm rot="5400000" flipH="1">
                <a:off x="3888746" y="3587157"/>
                <a:ext cx="1395401" cy="371708"/>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pic>
            <p:nvPicPr>
              <p:cNvPr id="89" name="Picture 2" descr="C:\Users\Administrator\SkyDrive\20409A\Lex Graphics\computer_laptop.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37717" y="4567106"/>
                <a:ext cx="1225129" cy="131951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ministrator\SkyDrive\20409A\Lex Graphics\user_orange_half.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8617" y="4844269"/>
                <a:ext cx="838200" cy="13238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7" name="Title 1"/>
          <p:cNvSpPr txBox="1">
            <a:spLocks/>
          </p:cNvSpPr>
          <p:nvPr/>
        </p:nvSpPr>
        <p:spPr bwMode="auto">
          <a:xfrm>
            <a:off x="460375" y="-1"/>
            <a:ext cx="7773988" cy="82296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kern="0" smtClean="0"/>
              <a:t>What Is DNS Round Robin?</a:t>
            </a:r>
            <a:endParaRPr lang="en-US" kern="0" dirty="0"/>
          </a:p>
        </p:txBody>
      </p:sp>
    </p:spTree>
    <p:extLst>
      <p:ext uri="{BB962C8B-B14F-4D97-AF65-F5344CB8AC3E}">
        <p14:creationId xmlns:p14="http://schemas.microsoft.com/office/powerpoint/2010/main" val="242589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64976749-fccb-40e9-b71e-af79cf4f2ac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50225" cy="740664"/>
          </a:xfrm>
        </p:spPr>
        <p:txBody>
          <a:bodyPr/>
          <a:lstStyle/>
          <a:p>
            <a:r>
              <a:rPr lang="en-US" dirty="0" smtClean="0"/>
              <a:t>Considerations for Deploying the DNS Server Role</a:t>
            </a:r>
            <a:endParaRPr lang="en-US" dirty="0"/>
          </a:p>
        </p:txBody>
      </p:sp>
      <p:grpSp>
        <p:nvGrpSpPr>
          <p:cNvPr id="4" name="Group 3" descr="A graphical representation of three subnets connected by routers. Subnet 1 contains only DNS clients. Subnet 2 contains DNS clients and a DNS server with a DNS zone. Subnet 3 contains DNS clients and its own DNS server, configured with a zone. The graphic is intended to convey that you do not always need to place a DNS server in each subnet."/>
          <p:cNvGrpSpPr/>
          <p:nvPr/>
        </p:nvGrpSpPr>
        <p:grpSpPr>
          <a:xfrm>
            <a:off x="282575" y="919163"/>
            <a:ext cx="7854950" cy="5643562"/>
            <a:chOff x="282575" y="919163"/>
            <a:chExt cx="7854950" cy="5643562"/>
          </a:xfrm>
        </p:grpSpPr>
        <p:sp>
          <p:nvSpPr>
            <p:cNvPr id="5" name="Oval 4"/>
            <p:cNvSpPr>
              <a:spLocks noChangeArrowheads="1"/>
            </p:cNvSpPr>
            <p:nvPr/>
          </p:nvSpPr>
          <p:spPr bwMode="auto">
            <a:xfrm>
              <a:off x="282575" y="2914650"/>
              <a:ext cx="3028950" cy="1517650"/>
            </a:xfrm>
            <a:prstGeom prst="ellips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1400" dirty="0">
                <a:latin typeface="Segoe UI" pitchFamily="34" charset="0"/>
                <a:ea typeface="Segoe UI" pitchFamily="34" charset="0"/>
                <a:cs typeface="Segoe UI" pitchFamily="34" charset="0"/>
              </a:endParaRPr>
            </a:p>
          </p:txBody>
        </p:sp>
        <p:sp>
          <p:nvSpPr>
            <p:cNvPr id="6" name="Text Box 12"/>
            <p:cNvSpPr txBox="1">
              <a:spLocks noChangeArrowheads="1"/>
            </p:cNvSpPr>
            <p:nvPr/>
          </p:nvSpPr>
          <p:spPr bwMode="auto">
            <a:xfrm>
              <a:off x="960438" y="4032250"/>
              <a:ext cx="9348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Subnet 1</a:t>
              </a:r>
            </a:p>
          </p:txBody>
        </p:sp>
        <p:sp>
          <p:nvSpPr>
            <p:cNvPr id="7" name="Oval 6"/>
            <p:cNvSpPr>
              <a:spLocks noChangeArrowheads="1"/>
            </p:cNvSpPr>
            <p:nvPr/>
          </p:nvSpPr>
          <p:spPr bwMode="auto">
            <a:xfrm>
              <a:off x="3641725" y="1419225"/>
              <a:ext cx="3028950" cy="1519238"/>
            </a:xfrm>
            <a:prstGeom prst="ellips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1400" dirty="0">
                <a:latin typeface="Segoe UI" pitchFamily="34" charset="0"/>
                <a:ea typeface="Segoe UI" pitchFamily="34" charset="0"/>
                <a:cs typeface="Segoe UI" pitchFamily="34" charset="0"/>
              </a:endParaRPr>
            </a:p>
          </p:txBody>
        </p:sp>
        <p:sp>
          <p:nvSpPr>
            <p:cNvPr id="8" name="Text Box 14"/>
            <p:cNvSpPr txBox="1">
              <a:spLocks noChangeArrowheads="1"/>
            </p:cNvSpPr>
            <p:nvPr/>
          </p:nvSpPr>
          <p:spPr bwMode="auto">
            <a:xfrm>
              <a:off x="4418013" y="1458913"/>
              <a:ext cx="9348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Subnet 2</a:t>
              </a:r>
            </a:p>
          </p:txBody>
        </p:sp>
        <p:sp>
          <p:nvSpPr>
            <p:cNvPr id="9" name="Line 15"/>
            <p:cNvSpPr>
              <a:spLocks noChangeShapeType="1"/>
            </p:cNvSpPr>
            <p:nvPr/>
          </p:nvSpPr>
          <p:spPr bwMode="auto">
            <a:xfrm flipV="1">
              <a:off x="4060825" y="1898650"/>
              <a:ext cx="842963"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10" name="Line 16"/>
            <p:cNvSpPr>
              <a:spLocks noChangeShapeType="1"/>
            </p:cNvSpPr>
            <p:nvPr/>
          </p:nvSpPr>
          <p:spPr bwMode="auto">
            <a:xfrm flipV="1">
              <a:off x="5233988" y="217487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889375" y="1928441"/>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46663" y="2207841"/>
              <a:ext cx="744537" cy="8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9"/>
            <p:cNvSpPr>
              <a:spLocks noChangeShapeType="1"/>
            </p:cNvSpPr>
            <p:nvPr/>
          </p:nvSpPr>
          <p:spPr bwMode="auto">
            <a:xfrm flipV="1">
              <a:off x="5441950" y="1704975"/>
              <a:ext cx="428625" cy="330200"/>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578319" y="919163"/>
              <a:ext cx="57022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921375" y="1531205"/>
              <a:ext cx="571500" cy="37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5"/>
            <p:cNvSpPr>
              <a:spLocks/>
            </p:cNvSpPr>
            <p:nvPr/>
          </p:nvSpPr>
          <p:spPr bwMode="auto">
            <a:xfrm>
              <a:off x="825500" y="3032125"/>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1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4975" y="3035722"/>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98700" y="3549278"/>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18"/>
            <p:cNvSpPr>
              <a:spLocks/>
            </p:cNvSpPr>
            <p:nvPr/>
          </p:nvSpPr>
          <p:spPr bwMode="auto">
            <a:xfrm>
              <a:off x="1817688" y="1643063"/>
              <a:ext cx="4808537" cy="1455737"/>
            </a:xfrm>
            <a:custGeom>
              <a:avLst/>
              <a:gdLst>
                <a:gd name="T0" fmla="*/ 0 w 2822"/>
                <a:gd name="T1" fmla="*/ 2147483647 h 854"/>
                <a:gd name="T2" fmla="*/ 2147483647 w 2822"/>
                <a:gd name="T3" fmla="*/ 0 h 854"/>
                <a:gd name="T4" fmla="*/ 2147483647 w 2822"/>
                <a:gd name="T5" fmla="*/ 2147483647 h 854"/>
                <a:gd name="T6" fmla="*/ 0 60000 65536"/>
                <a:gd name="T7" fmla="*/ 0 60000 65536"/>
                <a:gd name="T8" fmla="*/ 0 60000 65536"/>
                <a:gd name="T9" fmla="*/ 0 w 2822"/>
                <a:gd name="T10" fmla="*/ 0 h 854"/>
                <a:gd name="T11" fmla="*/ 2822 w 2822"/>
                <a:gd name="T12" fmla="*/ 854 h 854"/>
              </a:gdLst>
              <a:ahLst/>
              <a:cxnLst>
                <a:cxn ang="T6">
                  <a:pos x="T0" y="T1"/>
                </a:cxn>
                <a:cxn ang="T7">
                  <a:pos x="T2" y="T3"/>
                </a:cxn>
                <a:cxn ang="T8">
                  <a:pos x="T4" y="T5"/>
                </a:cxn>
              </a:cxnLst>
              <a:rect l="T9" t="T10" r="T11" b="T12"/>
              <a:pathLst>
                <a:path w="2822" h="854">
                  <a:moveTo>
                    <a:pt x="0" y="854"/>
                  </a:moveTo>
                  <a:lnTo>
                    <a:pt x="1094" y="0"/>
                  </a:lnTo>
                  <a:lnTo>
                    <a:pt x="2822" y="381"/>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20" name="Picture 19"/>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297180" y="2057400"/>
              <a:ext cx="90156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27"/>
            <p:cNvSpPr>
              <a:spLocks noChangeShapeType="1"/>
            </p:cNvSpPr>
            <p:nvPr/>
          </p:nvSpPr>
          <p:spPr bwMode="auto">
            <a:xfrm flipV="1">
              <a:off x="1392238" y="3225800"/>
              <a:ext cx="842962"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2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66838" y="3284166"/>
              <a:ext cx="744537" cy="8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ine 39"/>
            <p:cNvSpPr>
              <a:spLocks noChangeShapeType="1"/>
            </p:cNvSpPr>
            <p:nvPr/>
          </p:nvSpPr>
          <p:spPr bwMode="auto">
            <a:xfrm flipV="1">
              <a:off x="2695575" y="44196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27" name="AutoShape 40"/>
            <p:cNvSpPr>
              <a:spLocks noChangeArrowheads="1"/>
            </p:cNvSpPr>
            <p:nvPr/>
          </p:nvSpPr>
          <p:spPr bwMode="auto">
            <a:xfrm>
              <a:off x="2092325" y="4870450"/>
              <a:ext cx="1163570" cy="347663"/>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1400" dirty="0">
                  <a:latin typeface="Segoe UI" pitchFamily="34" charset="0"/>
                  <a:ea typeface="Segoe UI" pitchFamily="34" charset="0"/>
                  <a:cs typeface="Segoe UI" pitchFamily="34" charset="0"/>
                </a:rPr>
                <a:t>DNS Client</a:t>
              </a:r>
            </a:p>
          </p:txBody>
        </p:sp>
        <p:sp>
          <p:nvSpPr>
            <p:cNvPr id="28" name="Oval 27"/>
            <p:cNvSpPr>
              <a:spLocks noChangeArrowheads="1"/>
            </p:cNvSpPr>
            <p:nvPr/>
          </p:nvSpPr>
          <p:spPr bwMode="auto">
            <a:xfrm>
              <a:off x="4387850" y="4625975"/>
              <a:ext cx="3030538" cy="1517650"/>
            </a:xfrm>
            <a:prstGeom prst="ellipse">
              <a:avLst/>
            </a:prstGeom>
            <a:no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1400" dirty="0">
                <a:latin typeface="Segoe UI" pitchFamily="34" charset="0"/>
                <a:ea typeface="Segoe UI" pitchFamily="34" charset="0"/>
                <a:cs typeface="Segoe UI" pitchFamily="34" charset="0"/>
              </a:endParaRPr>
            </a:p>
          </p:txBody>
        </p:sp>
        <p:sp>
          <p:nvSpPr>
            <p:cNvPr id="29" name="Text Box 12"/>
            <p:cNvSpPr txBox="1">
              <a:spLocks noChangeArrowheads="1"/>
            </p:cNvSpPr>
            <p:nvPr/>
          </p:nvSpPr>
          <p:spPr bwMode="auto">
            <a:xfrm>
              <a:off x="4727575" y="5662613"/>
              <a:ext cx="9348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Subnet 3</a:t>
              </a:r>
            </a:p>
          </p:txBody>
        </p:sp>
        <p:sp>
          <p:nvSpPr>
            <p:cNvPr id="30" name="Freeform 29"/>
            <p:cNvSpPr>
              <a:spLocks/>
            </p:cNvSpPr>
            <p:nvPr/>
          </p:nvSpPr>
          <p:spPr bwMode="auto">
            <a:xfrm>
              <a:off x="4932363" y="4743450"/>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31" name="Picture 3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75175" y="4747841"/>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31"/>
            <p:cNvSpPr>
              <a:spLocks/>
            </p:cNvSpPr>
            <p:nvPr/>
          </p:nvSpPr>
          <p:spPr bwMode="auto">
            <a:xfrm>
              <a:off x="5922963" y="2214563"/>
              <a:ext cx="2214562" cy="2593975"/>
            </a:xfrm>
            <a:custGeom>
              <a:avLst/>
              <a:gdLst>
                <a:gd name="T0" fmla="*/ 0 w 11875"/>
                <a:gd name="T1" fmla="*/ 2147483647 h 10433"/>
                <a:gd name="T2" fmla="*/ 2147483647 w 11875"/>
                <a:gd name="T3" fmla="*/ 2147483647 h 10433"/>
                <a:gd name="T4" fmla="*/ 2147483647 w 11875"/>
                <a:gd name="T5" fmla="*/ 0 h 10433"/>
                <a:gd name="T6" fmla="*/ 0 60000 65536"/>
                <a:gd name="T7" fmla="*/ 0 60000 65536"/>
                <a:gd name="T8" fmla="*/ 0 60000 65536"/>
                <a:gd name="T9" fmla="*/ 0 w 11875"/>
                <a:gd name="T10" fmla="*/ 0 h 10433"/>
                <a:gd name="T11" fmla="*/ 11875 w 11875"/>
                <a:gd name="T12" fmla="*/ 10433 h 10433"/>
              </a:gdLst>
              <a:ahLst/>
              <a:cxnLst>
                <a:cxn ang="T6">
                  <a:pos x="T0" y="T1"/>
                </a:cxn>
                <a:cxn ang="T7">
                  <a:pos x="T2" y="T3"/>
                </a:cxn>
                <a:cxn ang="T8">
                  <a:pos x="T4" y="T5"/>
                </a:cxn>
              </a:cxnLst>
              <a:rect l="T9" t="T10" r="T11" b="T12"/>
              <a:pathLst>
                <a:path w="11875" h="10433">
                  <a:moveTo>
                    <a:pt x="0" y="10433"/>
                  </a:moveTo>
                  <a:lnTo>
                    <a:pt x="11875" y="1554"/>
                  </a:lnTo>
                  <a:lnTo>
                    <a:pt x="1774" y="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33" name="Picture 3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403249" y="3768725"/>
              <a:ext cx="90156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Line 27"/>
            <p:cNvSpPr>
              <a:spLocks noChangeShapeType="1"/>
            </p:cNvSpPr>
            <p:nvPr/>
          </p:nvSpPr>
          <p:spPr bwMode="auto">
            <a:xfrm flipV="1">
              <a:off x="5497513" y="493712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pic>
          <p:nvPicPr>
            <p:cNvPr id="35" name="Picture 3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72113" y="4995491"/>
              <a:ext cx="744537" cy="8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443506" y="5065713"/>
              <a:ext cx="57022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786563" y="5677755"/>
              <a:ext cx="571500" cy="37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Group 37"/>
            <p:cNvGrpSpPr>
              <a:grpSpLocks/>
            </p:cNvGrpSpPr>
            <p:nvPr/>
          </p:nvGrpSpPr>
          <p:grpSpPr bwMode="auto">
            <a:xfrm>
              <a:off x="6248400" y="1218954"/>
              <a:ext cx="1549400" cy="246"/>
              <a:chOff x="3681" y="-781297"/>
              <a:chExt cx="976" cy="246"/>
            </a:xfrm>
          </p:grpSpPr>
          <p:sp>
            <p:nvSpPr>
              <p:cNvPr id="44" name="Line 30"/>
              <p:cNvSpPr>
                <a:spLocks noChangeShapeType="1"/>
              </p:cNvSpPr>
              <p:nvPr/>
            </p:nvSpPr>
            <p:spPr bwMode="auto">
              <a:xfrm rot="16200000" flipV="1">
                <a:off x="3825" y="-781291"/>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45" name="AutoShape 31"/>
              <p:cNvSpPr>
                <a:spLocks noChangeArrowheads="1"/>
              </p:cNvSpPr>
              <p:nvPr/>
            </p:nvSpPr>
            <p:spPr bwMode="auto">
              <a:xfrm>
                <a:off x="3923" y="-781297"/>
                <a:ext cx="734" cy="246"/>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1400" dirty="0">
                    <a:latin typeface="Segoe UI" pitchFamily="34" charset="0"/>
                    <a:ea typeface="Segoe UI" pitchFamily="34" charset="0"/>
                    <a:cs typeface="Segoe UI" pitchFamily="34" charset="0"/>
                  </a:rPr>
                  <a:t>DNS Server</a:t>
                </a:r>
              </a:p>
            </p:txBody>
          </p:sp>
        </p:grpSp>
        <p:grpSp>
          <p:nvGrpSpPr>
            <p:cNvPr id="39" name="Group 38"/>
            <p:cNvGrpSpPr>
              <a:grpSpLocks/>
            </p:cNvGrpSpPr>
            <p:nvPr/>
          </p:nvGrpSpPr>
          <p:grpSpPr bwMode="auto">
            <a:xfrm>
              <a:off x="6629400" y="1752600"/>
              <a:ext cx="1463675" cy="350"/>
              <a:chOff x="3925" y="-403225"/>
              <a:chExt cx="922" cy="350"/>
            </a:xfrm>
          </p:grpSpPr>
          <p:sp>
            <p:nvSpPr>
              <p:cNvPr id="42" name="Line 33"/>
              <p:cNvSpPr>
                <a:spLocks noChangeShapeType="1"/>
              </p:cNvSpPr>
              <p:nvPr/>
            </p:nvSpPr>
            <p:spPr bwMode="auto">
              <a:xfrm rot="16200000" flipV="1">
                <a:off x="4069" y="-403211"/>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43" name="AutoShape 34"/>
              <p:cNvSpPr>
                <a:spLocks noChangeArrowheads="1"/>
              </p:cNvSpPr>
              <p:nvPr/>
            </p:nvSpPr>
            <p:spPr bwMode="auto">
              <a:xfrm>
                <a:off x="4163" y="-403225"/>
                <a:ext cx="684" cy="35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defRPr/>
                </a:pPr>
                <a:r>
                  <a:rPr lang="en-US" sz="1400" dirty="0">
                    <a:latin typeface="Segoe UI" pitchFamily="34" charset="0"/>
                    <a:ea typeface="Segoe UI" pitchFamily="34" charset="0"/>
                    <a:cs typeface="Segoe UI" pitchFamily="34" charset="0"/>
                  </a:rPr>
                  <a:t>DNS Zone</a:t>
                </a:r>
              </a:p>
            </p:txBody>
          </p:sp>
        </p:grpSp>
        <p:sp>
          <p:nvSpPr>
            <p:cNvPr id="40" name="Line 39"/>
            <p:cNvSpPr>
              <a:spLocks noChangeShapeType="1"/>
            </p:cNvSpPr>
            <p:nvPr/>
          </p:nvSpPr>
          <p:spPr bwMode="auto">
            <a:xfrm flipV="1">
              <a:off x="5738813" y="5786438"/>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41" name="AutoShape 40"/>
            <p:cNvSpPr>
              <a:spLocks noChangeArrowheads="1"/>
            </p:cNvSpPr>
            <p:nvPr/>
          </p:nvSpPr>
          <p:spPr bwMode="auto">
            <a:xfrm>
              <a:off x="5078413" y="6181725"/>
              <a:ext cx="1219202" cy="38100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1400" dirty="0">
                  <a:latin typeface="Segoe UI" pitchFamily="34" charset="0"/>
                  <a:ea typeface="Segoe UI" pitchFamily="34" charset="0"/>
                  <a:cs typeface="Segoe UI" pitchFamily="34" charset="0"/>
                </a:rPr>
                <a:t>DNS Client</a:t>
              </a:r>
            </a:p>
          </p:txBody>
        </p:sp>
      </p:grpSp>
      <p:sp>
        <p:nvSpPr>
          <p:cNvPr id="52" name="Line 30"/>
          <p:cNvSpPr>
            <a:spLocks noChangeShapeType="1"/>
          </p:cNvSpPr>
          <p:nvPr/>
        </p:nvSpPr>
        <p:spPr bwMode="auto">
          <a:xfrm rot="16200000" flipV="1">
            <a:off x="7315200" y="5181154"/>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53" name="AutoShape 31"/>
          <p:cNvSpPr>
            <a:spLocks noChangeArrowheads="1"/>
          </p:cNvSpPr>
          <p:nvPr/>
        </p:nvSpPr>
        <p:spPr bwMode="auto">
          <a:xfrm>
            <a:off x="7470775" y="5409604"/>
            <a:ext cx="1165225" cy="246"/>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1400" dirty="0">
                <a:latin typeface="Segoe UI" pitchFamily="34" charset="0"/>
                <a:ea typeface="Segoe UI" pitchFamily="34" charset="0"/>
                <a:cs typeface="Segoe UI" pitchFamily="34" charset="0"/>
              </a:rPr>
              <a:t>DNS Server</a:t>
            </a:r>
          </a:p>
        </p:txBody>
      </p:sp>
      <p:sp>
        <p:nvSpPr>
          <p:cNvPr id="54" name="Line 33"/>
          <p:cNvSpPr>
            <a:spLocks noChangeShapeType="1"/>
          </p:cNvSpPr>
          <p:nvPr/>
        </p:nvSpPr>
        <p:spPr bwMode="auto">
          <a:xfrm rot="16200000" flipV="1">
            <a:off x="7696200" y="5714808"/>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55" name="AutoShape 34"/>
          <p:cNvSpPr>
            <a:spLocks noChangeArrowheads="1"/>
          </p:cNvSpPr>
          <p:nvPr/>
        </p:nvSpPr>
        <p:spPr bwMode="auto">
          <a:xfrm>
            <a:off x="7845425" y="5943250"/>
            <a:ext cx="1085850" cy="35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defRPr/>
            </a:pPr>
            <a:r>
              <a:rPr lang="en-US" sz="1400" dirty="0">
                <a:latin typeface="Segoe UI" pitchFamily="34" charset="0"/>
                <a:ea typeface="Segoe UI" pitchFamily="34" charset="0"/>
                <a:cs typeface="Segoe UI" pitchFamily="34" charset="0"/>
              </a:rPr>
              <a:t>DNS Zone</a:t>
            </a:r>
          </a:p>
        </p:txBody>
      </p:sp>
      <p:sp>
        <p:nvSpPr>
          <p:cNvPr id="56" name="Line 39"/>
          <p:cNvSpPr>
            <a:spLocks noChangeShapeType="1"/>
          </p:cNvSpPr>
          <p:nvPr/>
        </p:nvSpPr>
        <p:spPr bwMode="auto">
          <a:xfrm flipV="1">
            <a:off x="5535680" y="30480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sz="1400" dirty="0">
              <a:latin typeface="Segoe UI" pitchFamily="34" charset="0"/>
              <a:ea typeface="Segoe UI" pitchFamily="34" charset="0"/>
              <a:cs typeface="Segoe UI" pitchFamily="34" charset="0"/>
            </a:endParaRPr>
          </a:p>
        </p:txBody>
      </p:sp>
      <p:sp>
        <p:nvSpPr>
          <p:cNvPr id="57" name="AutoShape 40"/>
          <p:cNvSpPr>
            <a:spLocks noChangeArrowheads="1"/>
          </p:cNvSpPr>
          <p:nvPr/>
        </p:nvSpPr>
        <p:spPr bwMode="auto">
          <a:xfrm>
            <a:off x="4932430" y="3462337"/>
            <a:ext cx="1163570" cy="347663"/>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1400" dirty="0">
                <a:latin typeface="Segoe UI" pitchFamily="34" charset="0"/>
                <a:ea typeface="Segoe UI" pitchFamily="34" charset="0"/>
                <a:cs typeface="Segoe UI" pitchFamily="34" charset="0"/>
              </a:rPr>
              <a:t>DNS Client</a:t>
            </a:r>
          </a:p>
        </p:txBody>
      </p:sp>
    </p:spTree>
    <p:extLst>
      <p:ext uri="{BB962C8B-B14F-4D97-AF65-F5344CB8AC3E}">
        <p14:creationId xmlns:p14="http://schemas.microsoft.com/office/powerpoint/2010/main" val="2278311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Configuring DNS Zones</a:t>
            </a:r>
            <a:endParaRPr lang="en-US"/>
          </a:p>
        </p:txBody>
      </p:sp>
      <p:sp>
        <p:nvSpPr>
          <p:cNvPr id="3" name="Text Placeholder 2"/>
          <p:cNvSpPr>
            <a:spLocks noGrp="1"/>
          </p:cNvSpPr>
          <p:nvPr>
            <p:ph type="body" idx="1"/>
          </p:nvPr>
        </p:nvSpPr>
        <p:spPr/>
        <p:txBody>
          <a:bodyPr/>
          <a:lstStyle/>
          <a:p>
            <a:r>
              <a:rPr lang="en-US" smtClean="0"/>
              <a:t>DNS Resource Records
What Is a DNS Zone?
DNS Zone Types
What Are Active Directory–Integrated Zones?
Forward and Reverse Lookup Zones
Overview of Stub Zones
Demonstration: Creating Zones
DNS Zone Delegation
What Is Split DNS?</a:t>
            </a:r>
            <a:endParaRPr lang="en-US"/>
          </a:p>
        </p:txBody>
      </p:sp>
    </p:spTree>
    <p:extLst>
      <p:ext uri="{BB962C8B-B14F-4D97-AF65-F5344CB8AC3E}">
        <p14:creationId xmlns:p14="http://schemas.microsoft.com/office/powerpoint/2010/main" val="3839295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DNS Resource Records</a:t>
            </a:r>
            <a:endParaRPr lang="en-US"/>
          </a:p>
        </p:txBody>
      </p:sp>
      <p:sp>
        <p:nvSpPr>
          <p:cNvPr id="4" name="Rounded Rectangle 3"/>
          <p:cNvSpPr>
            <a:spLocks noChangeArrowheads="1"/>
          </p:cNvSpPr>
          <p:nvPr/>
        </p:nvSpPr>
        <p:spPr bwMode="auto">
          <a:xfrm>
            <a:off x="258078" y="971857"/>
            <a:ext cx="7854950" cy="5132779"/>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b="0" dirty="0">
                <a:latin typeface="Segoe UI" pitchFamily="34" charset="0"/>
                <a:ea typeface="Segoe UI" pitchFamily="34" charset="0"/>
                <a:cs typeface="Segoe UI" pitchFamily="34" charset="0"/>
              </a:rPr>
              <a:t>DNS resource records include</a:t>
            </a:r>
            <a:r>
              <a:rPr lang="en-US" sz="2400" b="0" dirty="0" smtClean="0">
                <a:latin typeface="Segoe UI" pitchFamily="34" charset="0"/>
                <a:ea typeface="Segoe UI" pitchFamily="34" charset="0"/>
                <a:cs typeface="Segoe UI" pitchFamily="34" charset="0"/>
              </a:rPr>
              <a:t>:</a:t>
            </a:r>
          </a:p>
          <a:p>
            <a:pPr algn="l"/>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53366" y="1519545"/>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000" b="0" dirty="0" smtClean="0">
                <a:latin typeface="Segoe UI" pitchFamily="34" charset="0"/>
                <a:ea typeface="Segoe UI" pitchFamily="34" charset="0"/>
                <a:cs typeface="Segoe UI" pitchFamily="34" charset="0"/>
              </a:rPr>
              <a:t>SOA: Start </a:t>
            </a:r>
            <a:r>
              <a:rPr lang="en-US" sz="2000" b="0" dirty="0">
                <a:latin typeface="Segoe UI" pitchFamily="34" charset="0"/>
                <a:ea typeface="Segoe UI" pitchFamily="34" charset="0"/>
                <a:cs typeface="Segoe UI" pitchFamily="34" charset="0"/>
              </a:rPr>
              <a:t>of </a:t>
            </a:r>
            <a:r>
              <a:rPr lang="en-US" sz="2000" b="0" dirty="0" smtClean="0">
                <a:latin typeface="Segoe UI" pitchFamily="34" charset="0"/>
                <a:ea typeface="Segoe UI" pitchFamily="34" charset="0"/>
                <a:cs typeface="Segoe UI" pitchFamily="34" charset="0"/>
              </a:rPr>
              <a:t>authority resource record</a:t>
            </a:r>
            <a:endParaRPr lang="en-US" sz="20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53366" y="2051357"/>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A: Host address resource record</a:t>
            </a:r>
          </a:p>
        </p:txBody>
      </p:sp>
      <p:sp>
        <p:nvSpPr>
          <p:cNvPr id="7" name="Rounded Rectangle 6"/>
          <p:cNvSpPr>
            <a:spLocks noChangeArrowheads="1"/>
          </p:cNvSpPr>
          <p:nvPr/>
        </p:nvSpPr>
        <p:spPr bwMode="auto">
          <a:xfrm>
            <a:off x="650191" y="2583170"/>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CNAME: Alias resource record</a:t>
            </a:r>
          </a:p>
        </p:txBody>
      </p:sp>
      <p:sp>
        <p:nvSpPr>
          <p:cNvPr id="8" name="Rounded Rectangle 7"/>
          <p:cNvSpPr>
            <a:spLocks noChangeArrowheads="1"/>
          </p:cNvSpPr>
          <p:nvPr/>
        </p:nvSpPr>
        <p:spPr bwMode="auto">
          <a:xfrm>
            <a:off x="650191" y="3130857"/>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MX: Mail exchanger resource record</a:t>
            </a:r>
          </a:p>
        </p:txBody>
      </p:sp>
      <p:sp>
        <p:nvSpPr>
          <p:cNvPr id="9" name="Rounded Rectangle 8"/>
          <p:cNvSpPr>
            <a:spLocks noChangeArrowheads="1"/>
          </p:cNvSpPr>
          <p:nvPr/>
        </p:nvSpPr>
        <p:spPr bwMode="auto">
          <a:xfrm>
            <a:off x="639078" y="3659495"/>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SRV: Service  locator resource record</a:t>
            </a:r>
          </a:p>
        </p:txBody>
      </p:sp>
      <p:sp>
        <p:nvSpPr>
          <p:cNvPr id="10" name="Rounded Rectangle 9"/>
          <p:cNvSpPr>
            <a:spLocks noChangeArrowheads="1"/>
          </p:cNvSpPr>
          <p:nvPr/>
        </p:nvSpPr>
        <p:spPr bwMode="auto">
          <a:xfrm>
            <a:off x="627966" y="4202420"/>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NS: Name </a:t>
            </a:r>
            <a:r>
              <a:rPr lang="en-US" sz="2000" b="0" dirty="0" smtClean="0">
                <a:latin typeface="Segoe UI" pitchFamily="34" charset="0"/>
                <a:ea typeface="Segoe UI" pitchFamily="34" charset="0"/>
                <a:cs typeface="Segoe UI" pitchFamily="34" charset="0"/>
              </a:rPr>
              <a:t>server </a:t>
            </a:r>
            <a:r>
              <a:rPr lang="en-US" sz="2000" b="0" dirty="0">
                <a:latin typeface="Segoe UI" pitchFamily="34" charset="0"/>
                <a:ea typeface="Segoe UI" pitchFamily="34" charset="0"/>
                <a:cs typeface="Segoe UI" pitchFamily="34" charset="0"/>
              </a:rPr>
              <a:t>resource record</a:t>
            </a:r>
          </a:p>
        </p:txBody>
      </p:sp>
      <p:sp>
        <p:nvSpPr>
          <p:cNvPr id="11" name="Rounded Rectangle 10"/>
          <p:cNvSpPr>
            <a:spLocks noChangeArrowheads="1"/>
          </p:cNvSpPr>
          <p:nvPr/>
        </p:nvSpPr>
        <p:spPr bwMode="auto">
          <a:xfrm>
            <a:off x="639078" y="4777095"/>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AAAA: IPv6 </a:t>
            </a:r>
            <a:r>
              <a:rPr lang="en-US" sz="2000" b="0" dirty="0" smtClean="0">
                <a:latin typeface="Segoe UI" pitchFamily="34" charset="0"/>
                <a:ea typeface="Segoe UI" pitchFamily="34" charset="0"/>
                <a:cs typeface="Segoe UI" pitchFamily="34" charset="0"/>
              </a:rPr>
              <a:t>host address resource record</a:t>
            </a:r>
            <a:endParaRPr lang="en-US" sz="2000" b="0" dirty="0">
              <a:latin typeface="Segoe UI" pitchFamily="34" charset="0"/>
              <a:ea typeface="Segoe UI" pitchFamily="34" charset="0"/>
              <a:cs typeface="Segoe UI" pitchFamily="34" charset="0"/>
            </a:endParaRPr>
          </a:p>
        </p:txBody>
      </p:sp>
      <p:sp>
        <p:nvSpPr>
          <p:cNvPr id="12" name="Rounded Rectangle 11"/>
          <p:cNvSpPr>
            <a:spLocks noChangeArrowheads="1"/>
          </p:cNvSpPr>
          <p:nvPr/>
        </p:nvSpPr>
        <p:spPr bwMode="auto">
          <a:xfrm>
            <a:off x="627965" y="5396220"/>
            <a:ext cx="7064375" cy="46672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smtClean="0">
                <a:latin typeface="Segoe UI" pitchFamily="34" charset="0"/>
                <a:ea typeface="Segoe UI" pitchFamily="34" charset="0"/>
                <a:cs typeface="Segoe UI" pitchFamily="34" charset="0"/>
              </a:rPr>
              <a:t>PTR: Pointer </a:t>
            </a:r>
            <a:r>
              <a:rPr lang="en-US" sz="2000" b="0" dirty="0">
                <a:latin typeface="Segoe UI" pitchFamily="34" charset="0"/>
                <a:ea typeface="Segoe UI" pitchFamily="34" charset="0"/>
                <a:cs typeface="Segoe UI" pitchFamily="34" charset="0"/>
              </a:rPr>
              <a:t>resource record</a:t>
            </a:r>
          </a:p>
        </p:txBody>
      </p:sp>
    </p:spTree>
    <p:extLst>
      <p:ext uri="{BB962C8B-B14F-4D97-AF65-F5344CB8AC3E}">
        <p14:creationId xmlns:p14="http://schemas.microsoft.com/office/powerpoint/2010/main" val="876902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DNS Zone?</a:t>
            </a:r>
            <a:endParaRPr lang="en-US"/>
          </a:p>
        </p:txBody>
      </p:sp>
      <p:graphicFrame>
        <p:nvGraphicFramePr>
          <p:cNvPr id="4" name="Group 112"/>
          <p:cNvGraphicFramePr>
            <a:graphicFrameLocks noGrp="1"/>
          </p:cNvGraphicFramePr>
          <p:nvPr>
            <p:extLst>
              <p:ext uri="{D42A27DB-BD31-4B8C-83A1-F6EECF244321}">
                <p14:modId xmlns:p14="http://schemas.microsoft.com/office/powerpoint/2010/main" val="312224222"/>
              </p:ext>
            </p:extLst>
          </p:nvPr>
        </p:nvGraphicFramePr>
        <p:xfrm>
          <a:off x="6642100" y="2527300"/>
          <a:ext cx="2274888" cy="1285875"/>
        </p:xfrm>
        <a:graphic>
          <a:graphicData uri="http://schemas.openxmlformats.org/drawingml/2006/table">
            <a:tbl>
              <a:tblPr/>
              <a:tblGrid>
                <a:gridCol w="2274888"/>
              </a:tblGrid>
              <a:tr h="149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34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www.microsoft.com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ftp.microsoft.com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pSp>
        <p:nvGrpSpPr>
          <p:cNvPr id="5" name="Group 4" descr="Representation of the Internet DNS servers for root and .com. Beneath this, an ellipse represents the Microsoft.com domain. Within this inner ellipses are shown two zones, one for Microsoft.com and a child zone for example.Microsoft.com. The graphic emphasizes that not all zones map on a one-to-one basis with domains. "/>
          <p:cNvGrpSpPr/>
          <p:nvPr/>
        </p:nvGrpSpPr>
        <p:grpSpPr>
          <a:xfrm>
            <a:off x="215900" y="847725"/>
            <a:ext cx="8699500" cy="5373688"/>
            <a:chOff x="215900" y="847725"/>
            <a:chExt cx="8699500" cy="5373688"/>
          </a:xfrm>
        </p:grpSpPr>
        <p:sp>
          <p:nvSpPr>
            <p:cNvPr id="6" name="Oval 5"/>
            <p:cNvSpPr>
              <a:spLocks noChangeArrowheads="1"/>
            </p:cNvSpPr>
            <p:nvPr/>
          </p:nvSpPr>
          <p:spPr bwMode="auto">
            <a:xfrm rot="-63532170">
              <a:off x="1524000" y="2557463"/>
              <a:ext cx="6078538" cy="3663950"/>
            </a:xfrm>
            <a:prstGeom prst="ellipse">
              <a:avLst/>
            </a:prstGeom>
            <a:solidFill>
              <a:schemeClr val="bg1">
                <a:alpha val="70000"/>
              </a:schemeClr>
            </a:solidFill>
            <a:ln w="9525" algn="ctr">
              <a:solidFill>
                <a:schemeClr val="bg2"/>
              </a:solid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7" name="Oval 6"/>
            <p:cNvSpPr>
              <a:spLocks noChangeArrowheads="1"/>
            </p:cNvSpPr>
            <p:nvPr/>
          </p:nvSpPr>
          <p:spPr bwMode="auto">
            <a:xfrm rot="1068983">
              <a:off x="3211513" y="2908300"/>
              <a:ext cx="3419475" cy="1398588"/>
            </a:xfrm>
            <a:prstGeom prst="ellipse">
              <a:avLst/>
            </a:prstGeom>
            <a:noFill/>
            <a:ln w="9525">
              <a:solidFill>
                <a:srgbClr val="808080"/>
              </a:solidFill>
              <a:round/>
              <a:headEnd/>
              <a:tailEnd/>
            </a:ln>
            <a:effec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Oval 7"/>
            <p:cNvSpPr>
              <a:spLocks noChangeArrowheads="1"/>
            </p:cNvSpPr>
            <p:nvPr/>
          </p:nvSpPr>
          <p:spPr bwMode="auto">
            <a:xfrm rot="1068983">
              <a:off x="2513013" y="4470400"/>
              <a:ext cx="3419475" cy="1398588"/>
            </a:xfrm>
            <a:prstGeom prst="ellipse">
              <a:avLst/>
            </a:prstGeom>
            <a:noFill/>
            <a:ln w="9525">
              <a:solidFill>
                <a:srgbClr val="808080"/>
              </a:solidFill>
              <a:round/>
              <a:headEnd/>
              <a:tailEnd/>
            </a:ln>
            <a:effec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6344" y="847725"/>
              <a:ext cx="1684338" cy="1684338"/>
            </a:xfrm>
            <a:prstGeom prst="rect">
              <a:avLst/>
            </a:prstGeom>
            <a:noFill/>
            <a:extLst>
              <a:ext uri="{909E8E84-426E-40DD-AFC4-6F175D3DCCD1}">
                <a14:hiddenFill xmlns:a14="http://schemas.microsoft.com/office/drawing/2010/main">
                  <a:solidFill>
                    <a:srgbClr val="FFFFFF"/>
                  </a:solidFill>
                </a14:hiddenFill>
              </a:ext>
            </a:extLst>
          </p:spPr>
        </p:pic>
        <p:sp>
          <p:nvSpPr>
            <p:cNvPr id="10" name="Line 13"/>
            <p:cNvSpPr>
              <a:spLocks noChangeShapeType="1"/>
            </p:cNvSpPr>
            <p:nvPr/>
          </p:nvSpPr>
          <p:spPr bwMode="auto">
            <a:xfrm flipH="1">
              <a:off x="3605213" y="1506538"/>
              <a:ext cx="2527300" cy="16192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11" name="Oval 10"/>
            <p:cNvSpPr>
              <a:spLocks noChangeArrowheads="1"/>
            </p:cNvSpPr>
            <p:nvPr/>
          </p:nvSpPr>
          <p:spPr bwMode="auto">
            <a:xfrm>
              <a:off x="5702300" y="1135063"/>
              <a:ext cx="833438" cy="484187"/>
            </a:xfrm>
            <a:prstGeom prst="ellipse">
              <a:avLst/>
            </a:prstGeom>
            <a:solidFill>
              <a:schemeClr val="bg1"/>
            </a:solidFill>
            <a:ln w="9525" algn="ctr">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effectLst>
                    <a:outerShdw blurRad="38100" dist="38100" dir="2700000" algn="tl">
                      <a:srgbClr val="FFFFFF"/>
                    </a:outerShdw>
                  </a:effectLst>
                  <a:latin typeface="Segoe UI" panose="020B0502040204020203" pitchFamily="34" charset="0"/>
                  <a:ea typeface="Segoe UI" panose="020B0502040204020203" pitchFamily="34" charset="0"/>
                  <a:cs typeface="Segoe UI" panose="020B0502040204020203" pitchFamily="34" charset="0"/>
                </a:rPr>
                <a:t>“.”</a:t>
              </a:r>
            </a:p>
          </p:txBody>
        </p:sp>
        <p:sp>
          <p:nvSpPr>
            <p:cNvPr id="12" name="Oval 11"/>
            <p:cNvSpPr>
              <a:spLocks noChangeArrowheads="1"/>
            </p:cNvSpPr>
            <p:nvPr/>
          </p:nvSpPr>
          <p:spPr bwMode="auto">
            <a:xfrm>
              <a:off x="5181600" y="1706563"/>
              <a:ext cx="833438" cy="484187"/>
            </a:xfrm>
            <a:prstGeom prst="ellipse">
              <a:avLst/>
            </a:prstGeom>
            <a:solidFill>
              <a:schemeClr val="bg1"/>
            </a:solidFill>
            <a:ln w="9525" algn="ctr">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effectLst>
                    <a:outerShdw blurRad="38100" dist="38100" dir="2700000" algn="tl">
                      <a:srgbClr val="FFFFFF"/>
                    </a:outerShdw>
                  </a:effectLst>
                  <a:latin typeface="Segoe UI" panose="020B0502040204020203" pitchFamily="34" charset="0"/>
                  <a:ea typeface="Segoe UI" panose="020B0502040204020203" pitchFamily="34" charset="0"/>
                  <a:cs typeface="Segoe UI" panose="020B0502040204020203" pitchFamily="34" charset="0"/>
                </a:rPr>
                <a:t>.com</a:t>
              </a:r>
            </a:p>
          </p:txBody>
        </p:sp>
        <p:sp>
          <p:nvSpPr>
            <p:cNvPr id="13" name="Text Box 22"/>
            <p:cNvSpPr txBox="1">
              <a:spLocks noChangeArrowheads="1"/>
            </p:cNvSpPr>
            <p:nvPr/>
          </p:nvSpPr>
          <p:spPr bwMode="auto">
            <a:xfrm flipH="1">
              <a:off x="1250415" y="2992438"/>
              <a:ext cx="1831975" cy="3333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anose="020B0502040204020203" pitchFamily="34" charset="0"/>
                  <a:ea typeface="Segoe UI" panose="020B0502040204020203" pitchFamily="34" charset="0"/>
                  <a:cs typeface="Segoe UI" panose="020B0502040204020203" pitchFamily="34" charset="0"/>
                </a:rPr>
                <a:t>microsoft.com zone</a:t>
              </a:r>
            </a:p>
          </p:txBody>
        </p:sp>
        <p:sp>
          <p:nvSpPr>
            <p:cNvPr id="14" name="AutoShape 12"/>
            <p:cNvSpPr>
              <a:spLocks noChangeArrowheads="1"/>
            </p:cNvSpPr>
            <p:nvPr/>
          </p:nvSpPr>
          <p:spPr bwMode="auto">
            <a:xfrm>
              <a:off x="420688" y="1957388"/>
              <a:ext cx="1941512" cy="573087"/>
            </a:xfrm>
            <a:prstGeom prst="roundRect">
              <a:avLst>
                <a:gd name="adj" fmla="val 4167"/>
              </a:avLst>
            </a:prstGeom>
            <a:solidFill>
              <a:schemeClr val="bg1"/>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anose="020B0502040204020203" pitchFamily="34" charset="0"/>
                  <a:ea typeface="Segoe UI" panose="020B0502040204020203" pitchFamily="34" charset="0"/>
                  <a:cs typeface="Segoe UI" panose="020B0502040204020203" pitchFamily="34" charset="0"/>
                </a:rPr>
                <a:t>microsoft.com domain</a:t>
              </a:r>
            </a:p>
          </p:txBody>
        </p:sp>
        <p:sp>
          <p:nvSpPr>
            <p:cNvPr id="15" name="AutoShape 12"/>
            <p:cNvSpPr>
              <a:spLocks noChangeArrowheads="1"/>
            </p:cNvSpPr>
            <p:nvPr/>
          </p:nvSpPr>
          <p:spPr bwMode="auto">
            <a:xfrm>
              <a:off x="3962400" y="865188"/>
              <a:ext cx="1168400" cy="331787"/>
            </a:xfrm>
            <a:prstGeom prst="roundRect">
              <a:avLst>
                <a:gd name="adj" fmla="val 4167"/>
              </a:avLst>
            </a:prstGeom>
            <a:solidFill>
              <a:schemeClr val="bg1"/>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anose="020B0502040204020203" pitchFamily="34" charset="0"/>
                  <a:ea typeface="Segoe UI" panose="020B0502040204020203" pitchFamily="34" charset="0"/>
                  <a:cs typeface="Segoe UI" panose="020B0502040204020203" pitchFamily="34" charset="0"/>
                </a:rPr>
                <a:t>Internet</a:t>
              </a:r>
            </a:p>
          </p:txBody>
        </p:sp>
        <p:sp>
          <p:nvSpPr>
            <p:cNvPr id="16" name="Text Box 26"/>
            <p:cNvSpPr txBox="1">
              <a:spLocks noChangeArrowheads="1"/>
            </p:cNvSpPr>
            <p:nvPr/>
          </p:nvSpPr>
          <p:spPr bwMode="auto">
            <a:xfrm flipH="1">
              <a:off x="215900" y="4389438"/>
              <a:ext cx="2419350" cy="4984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1400" dirty="0">
                  <a:latin typeface="Segoe UI" pitchFamily="34" charset="0"/>
                  <a:ea typeface="Segoe UI" pitchFamily="34" charset="0"/>
                  <a:cs typeface="Segoe UI" pitchFamily="34" charset="0"/>
                </a:rPr>
                <a:t>example.microsoft.com</a:t>
              </a:r>
            </a:p>
            <a:p>
              <a:pPr algn="r"/>
              <a:r>
                <a:rPr lang="en-US" sz="1400" dirty="0">
                  <a:latin typeface="Segoe UI" pitchFamily="34" charset="0"/>
                  <a:ea typeface="Segoe UI" pitchFamily="34" charset="0"/>
                  <a:cs typeface="Segoe UI" pitchFamily="34" charset="0"/>
                </a:rPr>
                <a:t>zone</a:t>
              </a:r>
            </a:p>
          </p:txBody>
        </p:sp>
        <p:sp>
          <p:nvSpPr>
            <p:cNvPr id="17" name="Text Box 27"/>
            <p:cNvSpPr txBox="1">
              <a:spLocks noChangeArrowheads="1"/>
            </p:cNvSpPr>
            <p:nvPr/>
          </p:nvSpPr>
          <p:spPr bwMode="auto">
            <a:xfrm>
              <a:off x="6686550" y="1285875"/>
              <a:ext cx="1898650" cy="2333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anose="020B0502040204020203" pitchFamily="34" charset="0"/>
                  <a:ea typeface="Segoe UI" panose="020B0502040204020203" pitchFamily="34" charset="0"/>
                  <a:cs typeface="Segoe UI" panose="020B0502040204020203" pitchFamily="34" charset="0"/>
                </a:rPr>
                <a:t>DNS </a:t>
              </a:r>
              <a:r>
                <a:rPr lang="en-US" sz="1400" dirty="0" smtClean="0">
                  <a:latin typeface="Segoe UI" panose="020B0502040204020203" pitchFamily="34" charset="0"/>
                  <a:ea typeface="Segoe UI" panose="020B0502040204020203" pitchFamily="34" charset="0"/>
                  <a:cs typeface="Segoe UI" panose="020B0502040204020203" pitchFamily="34" charset="0"/>
                </a:rPr>
                <a:t>Root </a:t>
              </a:r>
              <a:r>
                <a:rPr lang="en-US" sz="1400" dirty="0">
                  <a:latin typeface="Segoe UI" panose="020B0502040204020203" pitchFamily="34" charset="0"/>
                  <a:ea typeface="Segoe UI" panose="020B0502040204020203" pitchFamily="34" charset="0"/>
                  <a:cs typeface="Segoe UI" panose="020B0502040204020203" pitchFamily="34" charset="0"/>
                </a:rPr>
                <a:t>D</a:t>
              </a:r>
              <a:r>
                <a:rPr lang="en-US" sz="1400" dirty="0" smtClean="0">
                  <a:latin typeface="Segoe UI" panose="020B0502040204020203" pitchFamily="34" charset="0"/>
                  <a:ea typeface="Segoe UI" panose="020B0502040204020203" pitchFamily="34" charset="0"/>
                  <a:cs typeface="Segoe UI" panose="020B0502040204020203" pitchFamily="34" charset="0"/>
                </a:rPr>
                <a:t>omain</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Line 28"/>
            <p:cNvSpPr>
              <a:spLocks noChangeShapeType="1"/>
            </p:cNvSpPr>
            <p:nvPr/>
          </p:nvSpPr>
          <p:spPr bwMode="auto">
            <a:xfrm flipH="1">
              <a:off x="3046413" y="3208338"/>
              <a:ext cx="609600" cy="13906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 Box 31"/>
            <p:cNvSpPr txBox="1">
              <a:spLocks noChangeArrowheads="1"/>
            </p:cNvSpPr>
            <p:nvPr/>
          </p:nvSpPr>
          <p:spPr bwMode="auto">
            <a:xfrm flipH="1">
              <a:off x="4270375" y="3843338"/>
              <a:ext cx="1831975" cy="3333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Zone File</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20" name="Text Box 32"/>
            <p:cNvSpPr txBox="1">
              <a:spLocks noChangeArrowheads="1"/>
            </p:cNvSpPr>
            <p:nvPr/>
          </p:nvSpPr>
          <p:spPr bwMode="auto">
            <a:xfrm flipH="1">
              <a:off x="3940175" y="5570538"/>
              <a:ext cx="1831975" cy="333375"/>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anose="020B0502040204020203" pitchFamily="34" charset="0"/>
                  <a:ea typeface="Segoe UI" panose="020B0502040204020203" pitchFamily="34" charset="0"/>
                  <a:cs typeface="Segoe UI" panose="020B0502040204020203" pitchFamily="34" charset="0"/>
                </a:rPr>
                <a:t>Zone </a:t>
              </a:r>
              <a:r>
                <a:rPr lang="en-US" sz="1400" dirty="0" smtClean="0">
                  <a:latin typeface="Segoe UI" panose="020B0502040204020203" pitchFamily="34" charset="0"/>
                  <a:ea typeface="Segoe UI" panose="020B0502040204020203" pitchFamily="34" charset="0"/>
                  <a:cs typeface="Segoe UI" panose="020B0502040204020203" pitchFamily="34" charset="0"/>
                </a:rPr>
                <a:t>File</a:t>
              </a:r>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21" name="Freeform 20"/>
            <p:cNvSpPr>
              <a:spLocks/>
            </p:cNvSpPr>
            <p:nvPr/>
          </p:nvSpPr>
          <p:spPr bwMode="auto">
            <a:xfrm>
              <a:off x="5202238" y="2605088"/>
              <a:ext cx="1652587" cy="1198562"/>
            </a:xfrm>
            <a:custGeom>
              <a:avLst/>
              <a:gdLst>
                <a:gd name="T0" fmla="*/ 0 w 1084"/>
                <a:gd name="T1" fmla="*/ 1076 h 1229"/>
                <a:gd name="T2" fmla="*/ 1025 w 1084"/>
                <a:gd name="T3" fmla="*/ 0 h 1229"/>
                <a:gd name="T4" fmla="*/ 1084 w 1084"/>
                <a:gd name="T5" fmla="*/ 1229 h 1229"/>
                <a:gd name="T6" fmla="*/ 0 w 1084"/>
                <a:gd name="T7" fmla="*/ 1076 h 1229"/>
              </a:gdLst>
              <a:ahLst/>
              <a:cxnLst>
                <a:cxn ang="0">
                  <a:pos x="T0" y="T1"/>
                </a:cxn>
                <a:cxn ang="0">
                  <a:pos x="T2" y="T3"/>
                </a:cxn>
                <a:cxn ang="0">
                  <a:pos x="T4" y="T5"/>
                </a:cxn>
                <a:cxn ang="0">
                  <a:pos x="T6" y="T7"/>
                </a:cxn>
              </a:cxnLst>
              <a:rect l="0" t="0" r="r" b="b"/>
              <a:pathLst>
                <a:path w="1084" h="1229">
                  <a:moveTo>
                    <a:pt x="0" y="1076"/>
                  </a:moveTo>
                  <a:lnTo>
                    <a:pt x="1025" y="0"/>
                  </a:lnTo>
                  <a:lnTo>
                    <a:pt x="1084" y="1229"/>
                  </a:lnTo>
                  <a:lnTo>
                    <a:pt x="0" y="1076"/>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rgbClr val="333333"/>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2" name="Freeform 21"/>
            <p:cNvSpPr>
              <a:spLocks/>
            </p:cNvSpPr>
            <p:nvPr/>
          </p:nvSpPr>
          <p:spPr bwMode="auto">
            <a:xfrm rot="675623">
              <a:off x="4618038" y="4791075"/>
              <a:ext cx="1652587" cy="862013"/>
            </a:xfrm>
            <a:custGeom>
              <a:avLst/>
              <a:gdLst>
                <a:gd name="T0" fmla="*/ 0 w 1084"/>
                <a:gd name="T1" fmla="*/ 1076 h 1229"/>
                <a:gd name="T2" fmla="*/ 1025 w 1084"/>
                <a:gd name="T3" fmla="*/ 0 h 1229"/>
                <a:gd name="T4" fmla="*/ 1084 w 1084"/>
                <a:gd name="T5" fmla="*/ 1229 h 1229"/>
                <a:gd name="T6" fmla="*/ 0 w 1084"/>
                <a:gd name="T7" fmla="*/ 1076 h 1229"/>
              </a:gdLst>
              <a:ahLst/>
              <a:cxnLst>
                <a:cxn ang="0">
                  <a:pos x="T0" y="T1"/>
                </a:cxn>
                <a:cxn ang="0">
                  <a:pos x="T2" y="T3"/>
                </a:cxn>
                <a:cxn ang="0">
                  <a:pos x="T4" y="T5"/>
                </a:cxn>
                <a:cxn ang="0">
                  <a:pos x="T6" y="T7"/>
                </a:cxn>
              </a:cxnLst>
              <a:rect l="0" t="0" r="r" b="b"/>
              <a:pathLst>
                <a:path w="1084" h="1229">
                  <a:moveTo>
                    <a:pt x="0" y="1076"/>
                  </a:moveTo>
                  <a:lnTo>
                    <a:pt x="1025" y="0"/>
                  </a:lnTo>
                  <a:lnTo>
                    <a:pt x="1084" y="1229"/>
                  </a:lnTo>
                  <a:lnTo>
                    <a:pt x="0" y="1076"/>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rgbClr val="333333"/>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3" name="Line 21"/>
            <p:cNvSpPr>
              <a:spLocks noChangeShapeType="1"/>
            </p:cNvSpPr>
            <p:nvPr/>
          </p:nvSpPr>
          <p:spPr bwMode="auto">
            <a:xfrm rot="19420776" flipH="1">
              <a:off x="6986588" y="4121150"/>
              <a:ext cx="1358900" cy="45402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a:spLocks noChangeArrowheads="1"/>
            </p:cNvSpPr>
            <p:nvPr/>
          </p:nvSpPr>
          <p:spPr bwMode="auto">
            <a:xfrm rot="18379224" flipH="1">
              <a:off x="6699250" y="4113213"/>
              <a:ext cx="14827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anose="020B0502040204020203" pitchFamily="34" charset="0"/>
                  <a:ea typeface="Segoe UI" panose="020B0502040204020203" pitchFamily="34" charset="0"/>
                  <a:cs typeface="Segoe UI" panose="020B0502040204020203" pitchFamily="34" charset="0"/>
                </a:rPr>
                <a:t>Delegated</a:t>
              </a:r>
            </a:p>
          </p:txBody>
        </p:sp>
        <p:sp>
          <p:nvSpPr>
            <p:cNvPr id="25" name="Line 21"/>
            <p:cNvSpPr>
              <a:spLocks noChangeShapeType="1"/>
            </p:cNvSpPr>
            <p:nvPr/>
          </p:nvSpPr>
          <p:spPr bwMode="auto">
            <a:xfrm rot="2688164" flipH="1">
              <a:off x="3968750" y="2895600"/>
              <a:ext cx="1160463" cy="814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a:spLocks noChangeArrowheads="1"/>
            </p:cNvSpPr>
            <p:nvPr/>
          </p:nvSpPr>
          <p:spPr bwMode="auto">
            <a:xfrm rot="749953" flipH="1">
              <a:off x="4179887" y="3163062"/>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anose="020B0502040204020203" pitchFamily="34" charset="0"/>
                  <a:ea typeface="Segoe UI" panose="020B0502040204020203" pitchFamily="34" charset="0"/>
                  <a:cs typeface="Segoe UI" panose="020B0502040204020203" pitchFamily="34" charset="0"/>
                </a:rPr>
                <a:t>WWW</a:t>
              </a:r>
            </a:p>
          </p:txBody>
        </p:sp>
        <p:sp>
          <p:nvSpPr>
            <p:cNvPr id="27" name="Line 21"/>
            <p:cNvSpPr>
              <a:spLocks noChangeShapeType="1"/>
            </p:cNvSpPr>
            <p:nvPr/>
          </p:nvSpPr>
          <p:spPr bwMode="auto">
            <a:xfrm rot="2688164" flipH="1">
              <a:off x="3870325" y="3270250"/>
              <a:ext cx="1216025" cy="452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8" name="Rectangle 27"/>
            <p:cNvSpPr>
              <a:spLocks noChangeArrowheads="1"/>
            </p:cNvSpPr>
            <p:nvPr/>
          </p:nvSpPr>
          <p:spPr bwMode="auto">
            <a:xfrm rot="1503280" flipH="1">
              <a:off x="3798009" y="3615535"/>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anose="020B0502040204020203" pitchFamily="34" charset="0"/>
                  <a:ea typeface="Segoe UI" panose="020B0502040204020203" pitchFamily="34" charset="0"/>
                  <a:cs typeface="Segoe UI" panose="020B0502040204020203" pitchFamily="34" charset="0"/>
                </a:rPr>
                <a:t>FTP</a:t>
              </a:r>
            </a:p>
          </p:txBody>
        </p:sp>
        <p:sp>
          <p:nvSpPr>
            <p:cNvPr id="29" name="Oval 28"/>
            <p:cNvSpPr>
              <a:spLocks noChangeArrowheads="1"/>
            </p:cNvSpPr>
            <p:nvPr/>
          </p:nvSpPr>
          <p:spPr bwMode="auto">
            <a:xfrm flipH="1">
              <a:off x="3362325" y="2957513"/>
              <a:ext cx="701675" cy="396875"/>
            </a:xfrm>
            <a:prstGeom prst="ellipse">
              <a:avLst/>
            </a:prstGeom>
            <a:solidFill>
              <a:schemeClr val="bg1"/>
            </a:solidFill>
            <a:ln w="9525" algn="ctr">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0" name="Picture 2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786313" y="3339015"/>
              <a:ext cx="736600" cy="484770"/>
            </a:xfrm>
            <a:prstGeom prst="rect">
              <a:avLst/>
            </a:prstGeom>
            <a:noFill/>
            <a:extLst>
              <a:ext uri="{909E8E84-426E-40DD-AFC4-6F175D3DCCD1}">
                <a14:hiddenFill xmlns:a14="http://schemas.microsoft.com/office/drawing/2010/main">
                  <a:solidFill>
                    <a:srgbClr val="FFFFFF"/>
                  </a:solidFill>
                </a14:hiddenFill>
              </a:ext>
            </a:extLst>
          </p:spPr>
        </p:pic>
        <p:sp>
          <p:nvSpPr>
            <p:cNvPr id="31" name="Line 21"/>
            <p:cNvSpPr>
              <a:spLocks noChangeShapeType="1"/>
            </p:cNvSpPr>
            <p:nvPr/>
          </p:nvSpPr>
          <p:spPr bwMode="auto">
            <a:xfrm rot="2688164" flipH="1">
              <a:off x="3167063" y="4454525"/>
              <a:ext cx="1401762" cy="8493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32" name="Rectangle 31"/>
            <p:cNvSpPr>
              <a:spLocks noChangeArrowheads="1"/>
            </p:cNvSpPr>
            <p:nvPr/>
          </p:nvSpPr>
          <p:spPr bwMode="auto">
            <a:xfrm rot="749953" flipH="1">
              <a:off x="3336925" y="4679950"/>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anose="020B0502040204020203" pitchFamily="34" charset="0"/>
                  <a:ea typeface="Segoe UI" panose="020B0502040204020203" pitchFamily="34" charset="0"/>
                  <a:cs typeface="Segoe UI" panose="020B0502040204020203" pitchFamily="34" charset="0"/>
                </a:rPr>
                <a:t>WWW.example</a:t>
              </a:r>
            </a:p>
          </p:txBody>
        </p:sp>
        <p:sp>
          <p:nvSpPr>
            <p:cNvPr id="33" name="Line 21"/>
            <p:cNvSpPr>
              <a:spLocks noChangeShapeType="1"/>
            </p:cNvSpPr>
            <p:nvPr/>
          </p:nvSpPr>
          <p:spPr bwMode="auto">
            <a:xfrm rot="2688164" flipH="1">
              <a:off x="3175000" y="4826000"/>
              <a:ext cx="1423988" cy="514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rot="1503280" flipH="1">
              <a:off x="3032125" y="5137150"/>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anose="020B0502040204020203" pitchFamily="34" charset="0"/>
                  <a:ea typeface="Segoe UI" panose="020B0502040204020203" pitchFamily="34" charset="0"/>
                  <a:cs typeface="Segoe UI" panose="020B0502040204020203" pitchFamily="34" charset="0"/>
                </a:rPr>
                <a:t>FTP.example</a:t>
              </a:r>
            </a:p>
          </p:txBody>
        </p:sp>
        <p:sp>
          <p:nvSpPr>
            <p:cNvPr id="35" name="Oval 34"/>
            <p:cNvSpPr>
              <a:spLocks noChangeArrowheads="1"/>
            </p:cNvSpPr>
            <p:nvPr/>
          </p:nvSpPr>
          <p:spPr bwMode="auto">
            <a:xfrm flipH="1">
              <a:off x="2625725" y="4506913"/>
              <a:ext cx="701675" cy="396875"/>
            </a:xfrm>
            <a:prstGeom prst="ellipse">
              <a:avLst/>
            </a:prstGeom>
            <a:solidFill>
              <a:schemeClr val="bg1"/>
            </a:solidFill>
            <a:ln w="9525" algn="ctr">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6" name="Picture 3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464050" y="5069390"/>
              <a:ext cx="736600" cy="484770"/>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120"/>
            <p:cNvSpPr txBox="1">
              <a:spLocks noChangeArrowheads="1"/>
            </p:cNvSpPr>
            <p:nvPr/>
          </p:nvSpPr>
          <p:spPr bwMode="auto">
            <a:xfrm>
              <a:off x="6642100" y="3517900"/>
              <a:ext cx="2273300" cy="300038"/>
            </a:xfrm>
            <a:prstGeom prst="rect">
              <a:avLst/>
            </a:prstGeom>
            <a:noFill/>
            <a:ln w="5080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graphicFrame>
        <p:nvGraphicFramePr>
          <p:cNvPr id="38" name="Group 94"/>
          <p:cNvGraphicFramePr>
            <a:graphicFrameLocks noGrp="1"/>
          </p:cNvGraphicFramePr>
          <p:nvPr>
            <p:extLst>
              <p:ext uri="{D42A27DB-BD31-4B8C-83A1-F6EECF244321}">
                <p14:modId xmlns:p14="http://schemas.microsoft.com/office/powerpoint/2010/main" val="1973841650"/>
              </p:ext>
            </p:extLst>
          </p:nvPr>
        </p:nvGraphicFramePr>
        <p:xfrm>
          <a:off x="6019800" y="4953000"/>
          <a:ext cx="2897188" cy="914400"/>
        </p:xfrm>
        <a:graphic>
          <a:graphicData uri="http://schemas.openxmlformats.org/drawingml/2006/table">
            <a:tbl>
              <a:tblPr/>
              <a:tblGrid>
                <a:gridCol w="2897188"/>
              </a:tblGrid>
              <a:tr h="123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34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www.example.microsoft.com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lnTlToBr>
                      <a:noFill/>
                    </a:lnTlToBr>
                    <a:lnBlToTr>
                      <a:noFill/>
                    </a:lnBlToTr>
                    <a:solidFill>
                      <a:schemeClr val="accent1"/>
                    </a:solidFill>
                  </a:tcPr>
                </a:tc>
              </a:tr>
              <a:tr h="136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ftp.example.microsoft.com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165565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DNS Zone Types</a:t>
            </a:r>
            <a:endParaRPr lang="en-US"/>
          </a:p>
        </p:txBody>
      </p:sp>
      <p:graphicFrame>
        <p:nvGraphicFramePr>
          <p:cNvPr id="4" name="Group 38"/>
          <p:cNvGraphicFramePr>
            <a:graphicFrameLocks/>
          </p:cNvGraphicFramePr>
          <p:nvPr>
            <p:extLst>
              <p:ext uri="{D42A27DB-BD31-4B8C-83A1-F6EECF244321}">
                <p14:modId xmlns:p14="http://schemas.microsoft.com/office/powerpoint/2010/main" val="2484157615"/>
              </p:ext>
            </p:extLst>
          </p:nvPr>
        </p:nvGraphicFramePr>
        <p:xfrm>
          <a:off x="712788" y="1284288"/>
          <a:ext cx="7751762" cy="3883025"/>
        </p:xfrm>
        <a:graphic>
          <a:graphicData uri="http://schemas.openxmlformats.org/drawingml/2006/table">
            <a:tbl>
              <a:tblPr>
                <a:tableStyleId>{21E4AEA4-8DFA-4A89-87EB-49C32662AFE0}</a:tableStyleId>
              </a:tblPr>
              <a:tblGrid>
                <a:gridCol w="2265362"/>
                <a:gridCol w="5486400"/>
              </a:tblGrid>
              <a:tr h="5239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1" u="none" strike="noStrike" cap="none" normalizeH="0" baseline="0" dirty="0" smtClean="0">
                          <a:ln>
                            <a:noFill/>
                          </a:ln>
                          <a:effectLst/>
                          <a:latin typeface="Segoe UI" pitchFamily="34" charset="0"/>
                          <a:ea typeface="Segoe UI" pitchFamily="34" charset="0"/>
                          <a:cs typeface="Segoe UI" pitchFamily="34" charset="0"/>
                        </a:rPr>
                        <a:t>Zones</a:t>
                      </a:r>
                      <a:endParaRPr kumimoji="0" lang="en-US" sz="2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200" b="1" u="none" strike="noStrike" cap="none" normalizeH="0" baseline="0" dirty="0" smtClean="0">
                          <a:ln>
                            <a:noFill/>
                          </a:ln>
                          <a:effectLst/>
                          <a:latin typeface="Segoe UI" pitchFamily="34" charset="0"/>
                          <a:ea typeface="Segoe UI" pitchFamily="34" charset="0"/>
                          <a:cs typeface="Segoe UI" pitchFamily="34" charset="0"/>
                        </a:rPr>
                        <a:t>Description</a:t>
                      </a:r>
                      <a:endParaRPr kumimoji="0" lang="en-US" sz="22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72078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Primary</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Read/write copy of a DNS database</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76365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Secondary</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Read-only copy of a DNS database</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78644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Stub</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Copy of a zone that contains only records used to locate name servers</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r h="10882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Active Directory</a:t>
                      </a:r>
                      <a:r>
                        <a:rPr lang="en-US" sz="1800" kern="1200" dirty="0" smtClean="0">
                          <a:solidFill>
                            <a:schemeClr val="dk1"/>
                          </a:solidFill>
                          <a:effectLst/>
                          <a:latin typeface="+mn-lt"/>
                          <a:ea typeface="+mn-ea"/>
                          <a:cs typeface="+mn-cs"/>
                        </a:rPr>
                        <a:t>–</a:t>
                      </a:r>
                      <a:r>
                        <a:rPr kumimoji="0" lang="en-US" sz="2200" u="none" strike="noStrike" cap="none" normalizeH="0" baseline="0" dirty="0" smtClean="0">
                          <a:ln>
                            <a:noFill/>
                          </a:ln>
                          <a:effectLst/>
                          <a:latin typeface="Segoe UI" pitchFamily="34" charset="0"/>
                          <a:ea typeface="Segoe UI" pitchFamily="34" charset="0"/>
                          <a:cs typeface="Segoe UI" pitchFamily="34" charset="0"/>
                        </a:rPr>
                        <a:t> integrated</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Zone data is stored in AD DS rather than in zone files</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7" marB="91447" anchor="ctr" horzOverflow="overflow"/>
                </a:tc>
              </a:tr>
            </a:tbl>
          </a:graphicData>
        </a:graphic>
      </p:graphicFrame>
    </p:spTree>
    <p:extLst>
      <p:ext uri="{BB962C8B-B14F-4D97-AF65-F5344CB8AC3E}">
        <p14:creationId xmlns:p14="http://schemas.microsoft.com/office/powerpoint/2010/main" val="1543343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2620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Are </a:t>
            </a:r>
            <a:r>
              <a:rPr lang="en-US" dirty="0"/>
              <a:t>AD DS Integrated Zones</a:t>
            </a:r>
            <a:r>
              <a:rPr lang="en-US" dirty="0" smtClean="0"/>
              <a:t>?</a:t>
            </a:r>
            <a:endParaRPr lang="en-US" dirty="0"/>
          </a:p>
        </p:txBody>
      </p:sp>
      <p:grpSp>
        <p:nvGrpSpPr>
          <p:cNvPr id="41" name="Group 0" descr="The initial slide depicts the normal AD DS replication that takes place between domain controllers."/>
          <p:cNvGrpSpPr/>
          <p:nvPr/>
        </p:nvGrpSpPr>
        <p:grpSpPr>
          <a:xfrm>
            <a:off x="1295400" y="838200"/>
            <a:ext cx="6482237" cy="2313398"/>
            <a:chOff x="1295400" y="838200"/>
            <a:chExt cx="6482237" cy="2313398"/>
          </a:xfrm>
        </p:grpSpPr>
        <p:pic>
          <p:nvPicPr>
            <p:cNvPr id="4100"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574" y="1254034"/>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23554"/>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19200"/>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2217" y="1970289"/>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8338" y="2042098"/>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3912" y="2133600"/>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0504" y="1360197"/>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174" y="1432498"/>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1951312" y="2782266"/>
              <a:ext cx="5744888" cy="369332"/>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smtClean="0">
                  <a:latin typeface="Segoe UI" panose="020B0502040204020203" pitchFamily="34" charset="0"/>
                  <a:ea typeface="Segoe UI" panose="020B0502040204020203" pitchFamily="34" charset="0"/>
                  <a:cs typeface="Segoe UI" panose="020B0502040204020203" pitchFamily="34" charset="0"/>
                  <a:sym typeface="Wingdings" pitchFamily="2" charset="2"/>
                </a:rPr>
                <a:t>-------------</a:t>
              </a:r>
              <a:r>
                <a:rPr lang="en-US" dirty="0" smtClean="0">
                  <a:latin typeface="Segoe UI" panose="020B0502040204020203" pitchFamily="34" charset="0"/>
                  <a:ea typeface="Segoe UI" panose="020B0502040204020203" pitchFamily="34" charset="0"/>
                  <a:cs typeface="Segoe UI" panose="020B0502040204020203" pitchFamily="34" charset="0"/>
                </a:rPr>
                <a:t>Domain Controllers----------</a:t>
              </a:r>
              <a:r>
                <a:rPr lang="en-US" dirty="0" smtClean="0">
                  <a:latin typeface="Segoe UI" panose="020B0502040204020203" pitchFamily="34" charset="0"/>
                  <a:ea typeface="Segoe UI" panose="020B0502040204020203" pitchFamily="34" charset="0"/>
                  <a:cs typeface="Segoe UI" panose="020B0502040204020203" pitchFamily="34" charset="0"/>
                  <a:sym typeface="Wingdings" pitchFamily="2" charset="2"/>
                </a:rPr>
                <a:t></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2482035" y="838200"/>
              <a:ext cx="1547858" cy="923330"/>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Normal replication traffic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23" name="TextBox 22"/>
            <p:cNvSpPr txBox="1"/>
            <p:nvPr/>
          </p:nvSpPr>
          <p:spPr>
            <a:xfrm>
              <a:off x="5220174" y="914400"/>
              <a:ext cx="1547858" cy="923330"/>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Normal replication traffic</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pic>
        <p:nvPicPr>
          <p:cNvPr id="2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2955" y="6278422"/>
            <a:ext cx="408623" cy="40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a:hlinkClick r:id="" action="ppaction://hlinkshowjump?jump=nex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8354" y="629699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1" descr="the first click depicts the addition of  the primary and secondary DNS servers and shows the one-way zone transfer process."/>
          <p:cNvGrpSpPr/>
          <p:nvPr/>
        </p:nvGrpSpPr>
        <p:grpSpPr>
          <a:xfrm>
            <a:off x="1968026" y="3984004"/>
            <a:ext cx="6413974" cy="2198132"/>
            <a:chOff x="723426" y="4038600"/>
            <a:chExt cx="6413974" cy="2198132"/>
          </a:xfrm>
        </p:grpSpPr>
        <p:pic>
          <p:nvPicPr>
            <p:cNvPr id="15"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879" y="4038600"/>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123447"/>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89079" y="4297448"/>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39686" y="4382295"/>
              <a:ext cx="642938" cy="10453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23426" y="5867400"/>
              <a:ext cx="6413974" cy="369332"/>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Primary DNS Server          Secondary DNS Server</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51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4647805"/>
              <a:ext cx="11049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43200" y="4149310"/>
              <a:ext cx="1323704" cy="646331"/>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Zone Transfer</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57" name="Group 2"/>
          <p:cNvGrpSpPr/>
          <p:nvPr/>
        </p:nvGrpSpPr>
        <p:grpSpPr>
          <a:xfrm>
            <a:off x="844408" y="893844"/>
            <a:ext cx="8041629" cy="2599730"/>
            <a:chOff x="-5072365" y="792369"/>
            <a:chExt cx="8041629" cy="2599730"/>
          </a:xfrm>
        </p:grpSpPr>
        <p:sp>
          <p:nvSpPr>
            <p:cNvPr id="62" name="Rectangle 61"/>
            <p:cNvSpPr/>
            <p:nvPr/>
          </p:nvSpPr>
          <p:spPr bwMode="auto">
            <a:xfrm>
              <a:off x="-5072365" y="801299"/>
              <a:ext cx="8041629" cy="2590800"/>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pic>
          <p:nvPicPr>
            <p:cNvPr id="63"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009" y="1140933"/>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165" y="1110453"/>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565" y="1106099"/>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2228" y="1935984"/>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3346" y="1976316"/>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0061" y="1247096"/>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391" y="1319397"/>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TextBox 69"/>
            <p:cNvSpPr txBox="1"/>
            <p:nvPr/>
          </p:nvSpPr>
          <p:spPr>
            <a:xfrm>
              <a:off x="-3951270" y="2717967"/>
              <a:ext cx="6041705" cy="369332"/>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smtClean="0">
                  <a:latin typeface="Segoe UI" panose="020B0502040204020203" pitchFamily="34" charset="0"/>
                  <a:ea typeface="Segoe UI" panose="020B0502040204020203" pitchFamily="34" charset="0"/>
                  <a:cs typeface="Segoe UI" panose="020B0502040204020203" pitchFamily="34" charset="0"/>
                  <a:sym typeface="Wingdings" pitchFamily="2" charset="2"/>
                </a:rPr>
                <a:t>-------------</a:t>
              </a:r>
              <a:r>
                <a:rPr lang="en-US" dirty="0" smtClean="0">
                  <a:latin typeface="Segoe UI" panose="020B0502040204020203" pitchFamily="34" charset="0"/>
                  <a:ea typeface="Segoe UI" panose="020B0502040204020203" pitchFamily="34" charset="0"/>
                  <a:cs typeface="Segoe UI" panose="020B0502040204020203" pitchFamily="34" charset="0"/>
                </a:rPr>
                <a:t>Domain Controllers----------</a:t>
              </a:r>
              <a:r>
                <a:rPr lang="en-US" dirty="0" smtClean="0">
                  <a:latin typeface="Segoe UI" panose="020B0502040204020203" pitchFamily="34" charset="0"/>
                  <a:ea typeface="Segoe UI" panose="020B0502040204020203" pitchFamily="34" charset="0"/>
                  <a:cs typeface="Segoe UI" panose="020B0502040204020203" pitchFamily="34" charset="0"/>
                  <a:sym typeface="Wingdings" pitchFamily="2" charset="2"/>
                </a:rPr>
                <a:t></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71"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21486" y="1038525"/>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5365" y="979654"/>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70209" y="1034000"/>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7827" y="1922466"/>
              <a:ext cx="593725" cy="800155"/>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3428530" y="792369"/>
              <a:ext cx="1547858" cy="923330"/>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Normal replication traffic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6" name="TextBox 75"/>
            <p:cNvSpPr txBox="1"/>
            <p:nvPr/>
          </p:nvSpPr>
          <p:spPr>
            <a:xfrm>
              <a:off x="-492427" y="877499"/>
              <a:ext cx="1547858" cy="923330"/>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Normal replication traffic</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58" name="Group 3"/>
          <p:cNvGrpSpPr/>
          <p:nvPr/>
        </p:nvGrpSpPr>
        <p:grpSpPr>
          <a:xfrm>
            <a:off x="797571" y="914400"/>
            <a:ext cx="8041629" cy="5899305"/>
            <a:chOff x="6934185" y="2613900"/>
            <a:chExt cx="8041629" cy="5899305"/>
          </a:xfrm>
        </p:grpSpPr>
        <p:grpSp>
          <p:nvGrpSpPr>
            <p:cNvPr id="40" name="Group 3" descr="The third click sdepicts how you can optionally decommission the primary and secondary DNS server. "/>
            <p:cNvGrpSpPr/>
            <p:nvPr/>
          </p:nvGrpSpPr>
          <p:grpSpPr>
            <a:xfrm>
              <a:off x="6934185" y="2613900"/>
              <a:ext cx="8041629" cy="5899305"/>
              <a:chOff x="6896574" y="3027581"/>
              <a:chExt cx="8041629" cy="5899305"/>
            </a:xfrm>
          </p:grpSpPr>
          <p:grpSp>
            <p:nvGrpSpPr>
              <p:cNvPr id="18" name="Group 17"/>
              <p:cNvGrpSpPr/>
              <p:nvPr/>
            </p:nvGrpSpPr>
            <p:grpSpPr>
              <a:xfrm>
                <a:off x="6896574" y="3027581"/>
                <a:ext cx="8041629" cy="2464572"/>
                <a:chOff x="838200" y="1040628"/>
                <a:chExt cx="8041629" cy="2464572"/>
              </a:xfrm>
            </p:grpSpPr>
            <p:sp>
              <p:nvSpPr>
                <p:cNvPr id="12" name="Rectangle 11"/>
                <p:cNvSpPr/>
                <p:nvPr/>
              </p:nvSpPr>
              <p:spPr bwMode="auto">
                <a:xfrm>
                  <a:off x="838200" y="1066800"/>
                  <a:ext cx="8041629" cy="2438400"/>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nvGrpSpPr>
                <p:cNvPr id="14" name="Group 13"/>
                <p:cNvGrpSpPr/>
                <p:nvPr/>
              </p:nvGrpSpPr>
              <p:grpSpPr>
                <a:xfrm>
                  <a:off x="1319908" y="1040628"/>
                  <a:ext cx="6828312" cy="2312172"/>
                  <a:chOff x="1319908" y="1040628"/>
                  <a:chExt cx="6828312" cy="2312172"/>
                </a:xfrm>
              </p:grpSpPr>
              <p:pic>
                <p:nvPicPr>
                  <p:cNvPr id="42"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082" y="1380262"/>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908" y="1345428"/>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508" y="1345428"/>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845" y="2175313"/>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8419" y="2215645"/>
                    <a:ext cx="593725" cy="80015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5012" y="1486425"/>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4682" y="1558726"/>
                    <a:ext cx="167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Box 48"/>
                  <p:cNvSpPr txBox="1"/>
                  <p:nvPr/>
                </p:nvSpPr>
                <p:spPr>
                  <a:xfrm>
                    <a:off x="1981200" y="2983468"/>
                    <a:ext cx="5601174" cy="369332"/>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   </a:t>
                    </a:r>
                    <a:r>
                      <a:rPr lang="en-US" dirty="0" smtClean="0">
                        <a:latin typeface="Segoe UI" panose="020B0502040204020203" pitchFamily="34" charset="0"/>
                        <a:ea typeface="Segoe UI" panose="020B0502040204020203" pitchFamily="34" charset="0"/>
                        <a:cs typeface="Segoe UI" panose="020B0502040204020203" pitchFamily="34" charset="0"/>
                        <a:sym typeface="Wingdings" pitchFamily="2" charset="2"/>
                      </a:rPr>
                      <a:t>-------------</a:t>
                    </a:r>
                    <a:r>
                      <a:rPr lang="en-US" dirty="0" smtClean="0">
                        <a:latin typeface="Segoe UI" panose="020B0502040204020203" pitchFamily="34" charset="0"/>
                        <a:ea typeface="Segoe UI" panose="020B0502040204020203" pitchFamily="34" charset="0"/>
                        <a:cs typeface="Segoe UI" panose="020B0502040204020203" pitchFamily="34" charset="0"/>
                      </a:rPr>
                      <a:t>Domain Controllers----------</a:t>
                    </a:r>
                    <a:r>
                      <a:rPr lang="en-US" dirty="0" smtClean="0">
                        <a:latin typeface="Segoe UI" panose="020B0502040204020203" pitchFamily="34" charset="0"/>
                        <a:ea typeface="Segoe UI" panose="020B0502040204020203" pitchFamily="34" charset="0"/>
                        <a:cs typeface="Segoe UI" panose="020B0502040204020203" pitchFamily="34" charset="0"/>
                        <a:sym typeface="Wingdings" pitchFamily="2" charset="2"/>
                      </a:rPr>
                      <a:t></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50"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3587" y="1277854"/>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99708" y="1218983"/>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Administrator\SkyDrive\20409A\Lex Graphics\database_fu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05282" y="1273329"/>
                    <a:ext cx="642938" cy="104537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 descr="C:\Users\Administrator\SkyDrive\20409A\Lex Graphics\folder with 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7246" y="2161795"/>
                    <a:ext cx="593725" cy="800155"/>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2506543" y="1040628"/>
                    <a:ext cx="1547858" cy="923330"/>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Normal replication traffic</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55" name="TextBox 54"/>
                  <p:cNvSpPr txBox="1"/>
                  <p:nvPr/>
                </p:nvSpPr>
                <p:spPr>
                  <a:xfrm>
                    <a:off x="5442646" y="1116828"/>
                    <a:ext cx="1547858" cy="923330"/>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Normal replication traffic</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0" name="Rectangle 19"/>
              <p:cNvSpPr/>
              <p:nvPr/>
            </p:nvSpPr>
            <p:spPr bwMode="auto">
              <a:xfrm>
                <a:off x="7622952" y="5949353"/>
                <a:ext cx="5898036" cy="2977533"/>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grpSp>
        <p:pic>
          <p:nvPicPr>
            <p:cNvPr id="78"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6484" y="5708029"/>
              <a:ext cx="881063" cy="156306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C:\Users\Administrator\SkyDrive\20409A\Lex Graphics\serv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2605" y="5792876"/>
              <a:ext cx="881063" cy="1563066"/>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p:cNvSpPr txBox="1"/>
            <p:nvPr/>
          </p:nvSpPr>
          <p:spPr>
            <a:xfrm>
              <a:off x="8135031" y="7536829"/>
              <a:ext cx="6413974" cy="369332"/>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Primary DNS Server          Secondary DNS Server</a:t>
              </a:r>
              <a:endParaRPr lang="en-US" dirty="0">
                <a:latin typeface="Segoe UI" panose="020B0502040204020203" pitchFamily="34" charset="0"/>
                <a:ea typeface="Segoe UI" panose="020B0502040204020203" pitchFamily="34" charset="0"/>
                <a:cs typeface="Segoe UI" panose="020B0502040204020203" pitchFamily="34" charset="0"/>
              </a:endParaRPr>
            </a:p>
          </p:txBody>
        </p:sp>
        <p:pic>
          <p:nvPicPr>
            <p:cNvPr id="8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31005" y="6317234"/>
              <a:ext cx="110490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TextBox 81"/>
            <p:cNvSpPr txBox="1"/>
            <p:nvPr/>
          </p:nvSpPr>
          <p:spPr>
            <a:xfrm>
              <a:off x="10154805" y="5818739"/>
              <a:ext cx="1323704" cy="646331"/>
            </a:xfrm>
            <a:prstGeom prst="rect">
              <a:avLst/>
            </a:prstGeom>
            <a:noFill/>
          </p:spPr>
          <p:txBody>
            <a:bodyPr wrap="squar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Zone Transfer</a:t>
              </a:r>
              <a:endParaRPr lang="en-US" dirty="0">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02443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Forward and Reverse Lookup Zones</a:t>
            </a:r>
            <a:endParaRPr lang="en-US"/>
          </a:p>
        </p:txBody>
      </p:sp>
      <p:graphicFrame>
        <p:nvGraphicFramePr>
          <p:cNvPr id="4" name="Group 73" descr="The slide shows a representation of a DNS client petitioning its configured DNS server. It performs two queries: the first is a forward lookup query for an IP address based on a name; the second is for a name based on a known IP address. This second query type is a reverse lookup."/>
          <p:cNvGraphicFramePr>
            <a:graphicFrameLocks noGrp="1"/>
          </p:cNvGraphicFramePr>
          <p:nvPr>
            <p:extLst>
              <p:ext uri="{D42A27DB-BD31-4B8C-83A1-F6EECF244321}">
                <p14:modId xmlns:p14="http://schemas.microsoft.com/office/powerpoint/2010/main" val="3897476068"/>
              </p:ext>
            </p:extLst>
          </p:nvPr>
        </p:nvGraphicFramePr>
        <p:xfrm>
          <a:off x="3084513" y="1895475"/>
          <a:ext cx="5937250" cy="1859216"/>
        </p:xfrm>
        <a:graphic>
          <a:graphicData uri="http://schemas.openxmlformats.org/drawingml/2006/table">
            <a:tbl>
              <a:tblPr>
                <a:tableStyleId>{21E4AEA4-8DFA-4A89-87EB-49C32662AFE0}</a:tableStyleId>
              </a:tblPr>
              <a:tblGrid>
                <a:gridCol w="1074737"/>
                <a:gridCol w="1628775"/>
                <a:gridCol w="1625600"/>
                <a:gridCol w="1608138"/>
              </a:tblGrid>
              <a:tr h="30474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latin typeface="Segoe UI" pitchFamily="34" charset="0"/>
                          <a:ea typeface="Segoe UI" pitchFamily="34" charset="0"/>
                          <a:cs typeface="Segoe UI" pitchFamily="34" charset="0"/>
                        </a:rPr>
                        <a:t>Forward zone</a:t>
                      </a:r>
                      <a:endPar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latin typeface="Segoe UI" pitchFamily="34" charset="0"/>
                          <a:ea typeface="Segoe UI" pitchFamily="34" charset="0"/>
                          <a:cs typeface="Segoe UI" pitchFamily="34" charset="0"/>
                        </a:rPr>
                        <a:t>Training</a:t>
                      </a:r>
                      <a:endPar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DNS Client1</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192.168.2.45</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DNS Client2</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192.168.2.46</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DNS Client3</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192.168.2.47</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r>
              <a:tr h="30474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u="none" strike="noStrike" cap="none" normalizeH="0" baseline="0" dirty="0" smtClean="0">
                        <a:ln>
                          <a:noFill/>
                        </a:ln>
                        <a:effectLst/>
                        <a:latin typeface="Segoe UI" pitchFamily="34" charset="0"/>
                        <a:ea typeface="Segoe UI" pitchFamily="34" charset="0"/>
                        <a:cs typeface="Segoe U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latin typeface="Segoe UI" pitchFamily="34" charset="0"/>
                          <a:ea typeface="Segoe UI" pitchFamily="34" charset="0"/>
                          <a:cs typeface="Segoe UI" pitchFamily="34" charset="0"/>
                        </a:rPr>
                        <a:t>Reverse zone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latin typeface="Segoe UI" pitchFamily="34" charset="0"/>
                          <a:ea typeface="Segoe UI" pitchFamily="34" charset="0"/>
                          <a:cs typeface="Segoe UI" pitchFamily="34" charset="0"/>
                        </a:rPr>
                        <a:t> </a:t>
                      </a:r>
                      <a:endPar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u="none" strike="noStrike" cap="none" normalizeH="0" baseline="0" dirty="0" smtClean="0">
                          <a:ln>
                            <a:noFill/>
                          </a:ln>
                          <a:effectLst/>
                          <a:latin typeface="Segoe UI" pitchFamily="34" charset="0"/>
                          <a:ea typeface="Segoe UI" pitchFamily="34" charset="0"/>
                          <a:cs typeface="Segoe UI" pitchFamily="34" charset="0"/>
                        </a:rPr>
                        <a:t>2.168.192.in-addr.arpa</a:t>
                      </a:r>
                      <a:endParaRPr kumimoji="0" lang="en-US" sz="1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192.168.2.45</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DNS Client1</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r>
              <a:tr h="304748">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192.168.2.46</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DNS Client2</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r>
              <a:tr h="335223">
                <a:tc vMerge="1">
                  <a:txBody>
                    <a:bodyPr/>
                    <a:lstStyle/>
                    <a:p>
                      <a:endParaRPr lang="en-US"/>
                    </a:p>
                  </a:txBody>
                  <a:tcPr/>
                </a:tc>
                <a:tc vMerge="1">
                  <a:txBody>
                    <a:bodyPr/>
                    <a:lstStyle/>
                    <a:p>
                      <a:endParaRPr lang="en-US"/>
                    </a:p>
                  </a:txBody>
                  <a:tcPr/>
                </a:tc>
                <a:tc>
                  <a:txBody>
                    <a:bodyPr/>
                    <a:lstStyle/>
                    <a:p>
                      <a:pPr marL="177800" marR="0" lvl="0" indent="-177800" algn="l" defTabSz="914400" rtl="0" eaLnBrk="1" fontAlgn="base" latinLnBrk="0" hangingPunct="1">
                        <a:lnSpc>
                          <a:spcPct val="100000"/>
                        </a:lnSpc>
                        <a:spcBef>
                          <a:spcPct val="0"/>
                        </a:spcBef>
                        <a:spcAft>
                          <a:spcPct val="0"/>
                        </a:spcAft>
                        <a:buClrTx/>
                        <a:buSzTx/>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192.168.2.47</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c>
                  <a:txBody>
                    <a:bodyPr/>
                    <a:lstStyle/>
                    <a:p>
                      <a:pPr marL="177800" marR="0" lvl="0" indent="-1778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DNS Client3</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45712" marB="45712" anchor="ctr" horzOverflow="overflow"/>
                </a:tc>
              </a:tr>
            </a:tbl>
          </a:graphicData>
        </a:graphic>
      </p:graphicFrame>
      <p:grpSp>
        <p:nvGrpSpPr>
          <p:cNvPr id="5" name="Group 4" descr="The slide shows a representation of a DNS client petitioning its configured DNS server. It performs two queries: the first is a forward lookup query for an IP address based on a name; the second is for a name based on a known IP address. This second query type is a reverse lookup."/>
          <p:cNvGrpSpPr/>
          <p:nvPr/>
        </p:nvGrpSpPr>
        <p:grpSpPr>
          <a:xfrm>
            <a:off x="112713" y="1160463"/>
            <a:ext cx="5731605" cy="4859337"/>
            <a:chOff x="112713" y="1160463"/>
            <a:chExt cx="5731605" cy="4859337"/>
          </a:xfrm>
        </p:grpSpPr>
        <p:sp>
          <p:nvSpPr>
            <p:cNvPr id="6" name="Text Box 4"/>
            <p:cNvSpPr txBox="1">
              <a:spLocks noChangeArrowheads="1"/>
            </p:cNvSpPr>
            <p:nvPr/>
          </p:nvSpPr>
          <p:spPr bwMode="auto">
            <a:xfrm>
              <a:off x="2393950" y="1160463"/>
              <a:ext cx="34503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itchFamily="34" charset="0"/>
                  <a:ea typeface="Segoe UI" pitchFamily="34" charset="0"/>
                  <a:cs typeface="Segoe UI" pitchFamily="34" charset="0"/>
                </a:rPr>
                <a:t>Namespace: </a:t>
              </a:r>
              <a:r>
                <a:rPr lang="en-US" sz="1600" dirty="0" smtClean="0">
                  <a:latin typeface="Segoe UI" pitchFamily="34" charset="0"/>
                  <a:ea typeface="Segoe UI" pitchFamily="34" charset="0"/>
                  <a:cs typeface="Segoe UI" pitchFamily="34" charset="0"/>
                </a:rPr>
                <a:t>training.contoso.com</a:t>
              </a:r>
              <a:endParaRPr lang="en-US" sz="1600" dirty="0">
                <a:latin typeface="Segoe UI" pitchFamily="34" charset="0"/>
                <a:ea typeface="Segoe UI" pitchFamily="34" charset="0"/>
                <a:cs typeface="Segoe UI" pitchFamily="34" charset="0"/>
              </a:endParaRPr>
            </a:p>
          </p:txBody>
        </p:sp>
        <p:sp>
          <p:nvSpPr>
            <p:cNvPr id="7" name="Oval 6"/>
            <p:cNvSpPr>
              <a:spLocks noChangeArrowheads="1"/>
            </p:cNvSpPr>
            <p:nvPr/>
          </p:nvSpPr>
          <p:spPr bwMode="auto">
            <a:xfrm>
              <a:off x="1025525" y="3610883"/>
              <a:ext cx="4056063" cy="2325687"/>
            </a:xfrm>
            <a:prstGeom prst="ellipse">
              <a:avLst/>
            </a:prstGeom>
            <a:noFill/>
            <a:ln w="9525" algn="ctr">
              <a:solidFill>
                <a:srgbClr val="333333"/>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1600" dirty="0">
                <a:latin typeface="Segoe UI" pitchFamily="34" charset="0"/>
                <a:ea typeface="Segoe UI" pitchFamily="34" charset="0"/>
                <a:cs typeface="Segoe UI" pitchFamily="34" charset="0"/>
              </a:endParaRPr>
            </a:p>
          </p:txBody>
        </p:sp>
        <p:sp>
          <p:nvSpPr>
            <p:cNvPr id="8" name="AutoShape 6"/>
            <p:cNvSpPr>
              <a:spLocks noChangeArrowheads="1"/>
            </p:cNvSpPr>
            <p:nvPr/>
          </p:nvSpPr>
          <p:spPr bwMode="auto">
            <a:xfrm>
              <a:off x="338445" y="5708650"/>
              <a:ext cx="1922463" cy="311150"/>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DNS Client1</a:t>
              </a:r>
            </a:p>
          </p:txBody>
        </p:sp>
        <p:sp>
          <p:nvSpPr>
            <p:cNvPr id="9" name="AutoShape 11"/>
            <p:cNvSpPr>
              <a:spLocks noChangeArrowheads="1"/>
            </p:cNvSpPr>
            <p:nvPr/>
          </p:nvSpPr>
          <p:spPr bwMode="auto">
            <a:xfrm>
              <a:off x="127000" y="2033588"/>
              <a:ext cx="2844800" cy="595312"/>
            </a:xfrm>
            <a:prstGeom prst="roundRect">
              <a:avLst>
                <a:gd name="adj" fmla="val 4167"/>
              </a:avLst>
            </a:prstGeom>
            <a:solidFill>
              <a:schemeClr val="bg1"/>
            </a:solid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DNS Server Authorized</a:t>
              </a:r>
            </a:p>
            <a:p>
              <a:pPr algn="ctr">
                <a:lnSpc>
                  <a:spcPct val="80000"/>
                </a:lnSpc>
              </a:pPr>
              <a:r>
                <a:rPr lang="en-US" sz="1600" dirty="0">
                  <a:latin typeface="Segoe UI" pitchFamily="34" charset="0"/>
                  <a:ea typeface="Segoe UI" pitchFamily="34" charset="0"/>
                  <a:cs typeface="Segoe UI" pitchFamily="34" charset="0"/>
                </a:rPr>
                <a:t>for </a:t>
              </a:r>
              <a:r>
                <a:rPr lang="en-US" sz="1600" dirty="0" smtClean="0">
                  <a:latin typeface="Segoe UI" pitchFamily="34" charset="0"/>
                  <a:ea typeface="Segoe UI" pitchFamily="34" charset="0"/>
                  <a:cs typeface="Segoe UI" pitchFamily="34" charset="0"/>
                </a:rPr>
                <a:t>Training</a:t>
              </a:r>
              <a:endParaRPr lang="en-US" sz="1600" dirty="0">
                <a:latin typeface="Segoe UI" pitchFamily="34" charset="0"/>
                <a:ea typeface="Segoe UI" pitchFamily="34" charset="0"/>
                <a:cs typeface="Segoe UI" pitchFamily="34" charset="0"/>
              </a:endParaRPr>
            </a:p>
          </p:txBody>
        </p:sp>
        <p:sp>
          <p:nvSpPr>
            <p:cNvPr id="10" name="Freeform 9"/>
            <p:cNvSpPr>
              <a:spLocks/>
            </p:cNvSpPr>
            <p:nvPr/>
          </p:nvSpPr>
          <p:spPr bwMode="auto">
            <a:xfrm rot="180112">
              <a:off x="2497445" y="1937933"/>
              <a:ext cx="768350" cy="1811337"/>
            </a:xfrm>
            <a:custGeom>
              <a:avLst/>
              <a:gdLst>
                <a:gd name="T0" fmla="*/ 0 w 499"/>
                <a:gd name="T1" fmla="*/ 2147483647 h 1253"/>
                <a:gd name="T2" fmla="*/ 2147483647 w 499"/>
                <a:gd name="T3" fmla="*/ 0 h 1253"/>
                <a:gd name="T4" fmla="*/ 2147483647 w 499"/>
                <a:gd name="T5" fmla="*/ 2147483647 h 1253"/>
                <a:gd name="T6" fmla="*/ 0 w 499"/>
                <a:gd name="T7" fmla="*/ 2147483647 h 1253"/>
                <a:gd name="T8" fmla="*/ 0 60000 65536"/>
                <a:gd name="T9" fmla="*/ 0 60000 65536"/>
                <a:gd name="T10" fmla="*/ 0 60000 65536"/>
                <a:gd name="T11" fmla="*/ 0 60000 65536"/>
                <a:gd name="T12" fmla="*/ 0 w 499"/>
                <a:gd name="T13" fmla="*/ 0 h 1253"/>
                <a:gd name="T14" fmla="*/ 499 w 499"/>
                <a:gd name="T15" fmla="*/ 1253 h 1253"/>
              </a:gdLst>
              <a:ahLst/>
              <a:cxnLst>
                <a:cxn ang="T8">
                  <a:pos x="T0" y="T1"/>
                </a:cxn>
                <a:cxn ang="T9">
                  <a:pos x="T2" y="T3"/>
                </a:cxn>
                <a:cxn ang="T10">
                  <a:pos x="T4" y="T5"/>
                </a:cxn>
                <a:cxn ang="T11">
                  <a:pos x="T6" y="T7"/>
                </a:cxn>
              </a:cxnLst>
              <a:rect l="T12" t="T13" r="T14" b="T15"/>
              <a:pathLst>
                <a:path w="499" h="1253">
                  <a:moveTo>
                    <a:pt x="0" y="1065"/>
                  </a:moveTo>
                  <a:lnTo>
                    <a:pt x="388" y="0"/>
                  </a:lnTo>
                  <a:lnTo>
                    <a:pt x="499" y="1253"/>
                  </a:lnTo>
                  <a:lnTo>
                    <a:pt x="0" y="1065"/>
                  </a:ln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grpSp>
          <p:nvGrpSpPr>
            <p:cNvPr id="11" name="Group 10"/>
            <p:cNvGrpSpPr>
              <a:grpSpLocks/>
            </p:cNvGrpSpPr>
            <p:nvPr/>
          </p:nvGrpSpPr>
          <p:grpSpPr bwMode="auto">
            <a:xfrm>
              <a:off x="1640256" y="2573338"/>
              <a:ext cx="1291860" cy="1318157"/>
              <a:chOff x="1342" y="1577"/>
              <a:chExt cx="951" cy="970"/>
            </a:xfrm>
          </p:grpSpPr>
          <p:pic>
            <p:nvPicPr>
              <p:cNvPr id="1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42" y="1577"/>
                <a:ext cx="540"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21" y="2171"/>
                <a:ext cx="57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Arc 48"/>
            <p:cNvSpPr>
              <a:spLocks/>
            </p:cNvSpPr>
            <p:nvPr/>
          </p:nvSpPr>
          <p:spPr bwMode="auto">
            <a:xfrm>
              <a:off x="715963" y="3278188"/>
              <a:ext cx="1752600" cy="1930400"/>
            </a:xfrm>
            <a:custGeom>
              <a:avLst/>
              <a:gdLst>
                <a:gd name="T0" fmla="*/ 2147483647 w 43200"/>
                <a:gd name="T1" fmla="*/ 2147483647 h 41810"/>
                <a:gd name="T2" fmla="*/ 2147483647 w 43200"/>
                <a:gd name="T3" fmla="*/ 0 h 41810"/>
                <a:gd name="T4" fmla="*/ 2147483647 w 43200"/>
                <a:gd name="T5" fmla="*/ 2147483647 h 41810"/>
                <a:gd name="T6" fmla="*/ 0 60000 65536"/>
                <a:gd name="T7" fmla="*/ 0 60000 65536"/>
                <a:gd name="T8" fmla="*/ 0 60000 65536"/>
                <a:gd name="T9" fmla="*/ 0 w 43200"/>
                <a:gd name="T10" fmla="*/ 0 h 41810"/>
                <a:gd name="T11" fmla="*/ 43200 w 43200"/>
                <a:gd name="T12" fmla="*/ 41810 h 41810"/>
              </a:gdLst>
              <a:ahLst/>
              <a:cxnLst>
                <a:cxn ang="T6">
                  <a:pos x="T0" y="T1"/>
                </a:cxn>
                <a:cxn ang="T7">
                  <a:pos x="T2" y="T3"/>
                </a:cxn>
                <a:cxn ang="T8">
                  <a:pos x="T4" y="T5"/>
                </a:cxn>
              </a:cxnLst>
              <a:rect l="T9" t="T10" r="T11" b="T12"/>
              <a:pathLst>
                <a:path w="43200" h="41810" fill="none"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path>
                <a:path w="43200" h="41810" stroke="0" extrusionOk="0">
                  <a:moveTo>
                    <a:pt x="42759" y="15870"/>
                  </a:moveTo>
                  <a:cubicBezTo>
                    <a:pt x="43052" y="17298"/>
                    <a:pt x="43200" y="18752"/>
                    <a:pt x="43200" y="20210"/>
                  </a:cubicBezTo>
                  <a:cubicBezTo>
                    <a:pt x="43200" y="32139"/>
                    <a:pt x="33529" y="41810"/>
                    <a:pt x="21600" y="41810"/>
                  </a:cubicBezTo>
                  <a:cubicBezTo>
                    <a:pt x="9670" y="41810"/>
                    <a:pt x="0" y="32139"/>
                    <a:pt x="0" y="20210"/>
                  </a:cubicBezTo>
                  <a:cubicBezTo>
                    <a:pt x="-1" y="11220"/>
                    <a:pt x="5567" y="3171"/>
                    <a:pt x="13977" y="-1"/>
                  </a:cubicBezTo>
                  <a:lnTo>
                    <a:pt x="21600" y="20210"/>
                  </a:lnTo>
                  <a:close/>
                </a:path>
              </a:pathLst>
            </a:custGeom>
            <a:noFill/>
            <a:ln w="508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13" name="AutoShape 49"/>
            <p:cNvSpPr>
              <a:spLocks noChangeArrowheads="1"/>
            </p:cNvSpPr>
            <p:nvPr/>
          </p:nvSpPr>
          <p:spPr bwMode="auto">
            <a:xfrm>
              <a:off x="112713" y="3968750"/>
              <a:ext cx="2027237" cy="376238"/>
            </a:xfrm>
            <a:prstGeom prst="roundRect">
              <a:avLst>
                <a:gd name="adj" fmla="val 16667"/>
              </a:avLst>
            </a:prstGeom>
            <a:solidFill>
              <a:srgbClr val="569AD2"/>
            </a:solidFill>
            <a:ln w="9525" algn="ctr">
              <a:solidFill>
                <a:srgbClr val="4D4D4D"/>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1600" dirty="0"/>
                <a:t>DNS Client2 = ?</a:t>
              </a:r>
            </a:p>
          </p:txBody>
        </p:sp>
        <p:pic>
          <p:nvPicPr>
            <p:cNvPr id="1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23913" y="4726697"/>
              <a:ext cx="850900" cy="96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51"/>
            <p:cNvSpPr>
              <a:spLocks noChangeArrowheads="1"/>
            </p:cNvSpPr>
            <p:nvPr/>
          </p:nvSpPr>
          <p:spPr bwMode="auto">
            <a:xfrm>
              <a:off x="1657350" y="4551363"/>
              <a:ext cx="2232025" cy="376237"/>
            </a:xfrm>
            <a:prstGeom prst="roundRect">
              <a:avLst>
                <a:gd name="adj" fmla="val 16667"/>
              </a:avLst>
            </a:prstGeom>
            <a:solidFill>
              <a:srgbClr val="569AD2"/>
            </a:solidFill>
            <a:ln w="9525" algn="ctr">
              <a:solidFill>
                <a:srgbClr val="4D4D4D"/>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1600" dirty="0">
                  <a:latin typeface="Segoe UI" pitchFamily="34" charset="0"/>
                  <a:ea typeface="Segoe UI" pitchFamily="34" charset="0"/>
                  <a:cs typeface="Segoe UI" pitchFamily="34" charset="0"/>
                </a:rPr>
                <a:t>192.168.2.46 = ?</a:t>
              </a:r>
            </a:p>
          </p:txBody>
        </p:sp>
      </p:grpSp>
    </p:spTree>
    <p:extLst>
      <p:ext uri="{BB962C8B-B14F-4D97-AF65-F5344CB8AC3E}">
        <p14:creationId xmlns:p14="http://schemas.microsoft.com/office/powerpoint/2010/main" val="180458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7b242c6d-e7be-4591-8a8d-388fac3bc2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Stub Zones</a:t>
            </a:r>
            <a:endParaRPr lang="en-US"/>
          </a:p>
        </p:txBody>
      </p:sp>
      <p:sp>
        <p:nvSpPr>
          <p:cNvPr id="4" name="AutoShape 10"/>
          <p:cNvSpPr>
            <a:spLocks noChangeArrowheads="1"/>
          </p:cNvSpPr>
          <p:nvPr/>
        </p:nvSpPr>
        <p:spPr bwMode="auto">
          <a:xfrm>
            <a:off x="504822" y="717551"/>
            <a:ext cx="8159754" cy="885825"/>
          </a:xfrm>
          <a:prstGeom prst="roundRect">
            <a:avLst>
              <a:gd name="adj" fmla="val 16667"/>
            </a:avLst>
          </a:prstGeom>
          <a:noFill/>
          <a:ln w="9525" algn="ctr">
            <a:noFill/>
            <a:round/>
            <a:headEnd/>
            <a:tailEnd/>
          </a:ln>
          <a:effectLst/>
        </p:spPr>
        <p:txBody>
          <a:bodyPr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000" b="0" dirty="0">
                <a:latin typeface="Segoe UI" pitchFamily="34" charset="0"/>
                <a:ea typeface="Segoe UI" pitchFamily="34" charset="0"/>
                <a:cs typeface="Segoe UI" pitchFamily="34" charset="0"/>
              </a:rPr>
              <a:t>Without stub zones, the ny.na.contoso.com server must query several servers to find the server that hosts the na.fabrikam.com zone</a:t>
            </a:r>
          </a:p>
        </p:txBody>
      </p:sp>
      <p:sp>
        <p:nvSpPr>
          <p:cNvPr id="5" name="Text Box 99"/>
          <p:cNvSpPr txBox="1">
            <a:spLocks noChangeArrowheads="1"/>
          </p:cNvSpPr>
          <p:nvPr/>
        </p:nvSpPr>
        <p:spPr bwMode="auto">
          <a:xfrm>
            <a:off x="-128591" y="5335931"/>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itchFamily="34" charset="0"/>
                <a:ea typeface="Segoe UI" pitchFamily="34" charset="0"/>
                <a:cs typeface="Segoe UI" pitchFamily="34" charset="0"/>
              </a:rPr>
              <a:t>DNS</a:t>
            </a:r>
          </a:p>
          <a:p>
            <a:pPr algn="ctr"/>
            <a:r>
              <a:rPr lang="en-US" dirty="0">
                <a:latin typeface="Segoe UI" pitchFamily="34" charset="0"/>
                <a:ea typeface="Segoe UI" pitchFamily="34" charset="0"/>
                <a:cs typeface="Segoe UI" pitchFamily="34" charset="0"/>
              </a:rPr>
              <a:t>S</a:t>
            </a:r>
            <a:r>
              <a:rPr lang="en-US" dirty="0" smtClean="0">
                <a:latin typeface="Segoe UI" pitchFamily="34" charset="0"/>
                <a:ea typeface="Segoe UI" pitchFamily="34" charset="0"/>
                <a:cs typeface="Segoe UI" pitchFamily="34" charset="0"/>
              </a:rPr>
              <a:t>erver</a:t>
            </a:r>
            <a:endParaRPr lang="en-US" dirty="0">
              <a:latin typeface="Segoe UI" pitchFamily="34" charset="0"/>
              <a:ea typeface="Segoe UI" pitchFamily="34" charset="0"/>
              <a:cs typeface="Segoe UI" pitchFamily="34" charset="0"/>
            </a:endParaRPr>
          </a:p>
        </p:txBody>
      </p:sp>
      <p:grpSp>
        <p:nvGrpSpPr>
          <p:cNvPr id="6" name="Group 5" descr="Representation of the DNS namespace. A server in ny.na.contoso.com petitions DNS servers in the Fabrikam.com domain for required records. "/>
          <p:cNvGrpSpPr/>
          <p:nvPr/>
        </p:nvGrpSpPr>
        <p:grpSpPr>
          <a:xfrm>
            <a:off x="608009" y="1530694"/>
            <a:ext cx="8340730" cy="4946650"/>
            <a:chOff x="608009" y="1530694"/>
            <a:chExt cx="8340730" cy="4946650"/>
          </a:xfrm>
        </p:grpSpPr>
        <p:sp>
          <p:nvSpPr>
            <p:cNvPr id="7" name="Line 79"/>
            <p:cNvSpPr>
              <a:spLocks noChangeShapeType="1"/>
            </p:cNvSpPr>
            <p:nvPr/>
          </p:nvSpPr>
          <p:spPr bwMode="auto">
            <a:xfrm>
              <a:off x="6934200" y="3297581"/>
              <a:ext cx="673100" cy="12573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8" name="Line 80"/>
            <p:cNvSpPr>
              <a:spLocks noChangeShapeType="1"/>
            </p:cNvSpPr>
            <p:nvPr/>
          </p:nvSpPr>
          <p:spPr bwMode="auto">
            <a:xfrm>
              <a:off x="3327398" y="2319681"/>
              <a:ext cx="3314702" cy="5969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9" name="Line 81"/>
            <p:cNvSpPr>
              <a:spLocks noChangeShapeType="1"/>
            </p:cNvSpPr>
            <p:nvPr/>
          </p:nvSpPr>
          <p:spPr bwMode="auto">
            <a:xfrm flipH="1">
              <a:off x="1384297" y="3051519"/>
              <a:ext cx="1577976" cy="2493963"/>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0" name="Line 82"/>
            <p:cNvSpPr>
              <a:spLocks noChangeShapeType="1"/>
            </p:cNvSpPr>
            <p:nvPr/>
          </p:nvSpPr>
          <p:spPr bwMode="auto">
            <a:xfrm>
              <a:off x="3721099" y="3145181"/>
              <a:ext cx="1485901" cy="26289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1" name="Picture 10"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7435" y="1530694"/>
              <a:ext cx="1776413" cy="16335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36898" y="1933919"/>
              <a:ext cx="295275" cy="5222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6835" y="3103906"/>
              <a:ext cx="1776413" cy="1633538"/>
            </a:xfrm>
            <a:prstGeom prst="rect">
              <a:avLst/>
            </a:prstGeom>
            <a:noFill/>
            <a:ln w="50800">
              <a:noFill/>
            </a:ln>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71698" y="3586506"/>
              <a:ext cx="295275" cy="52228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1036" y="3215031"/>
              <a:ext cx="1776413" cy="15732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961502" y="3658081"/>
              <a:ext cx="295275" cy="5222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1949" y="4816819"/>
              <a:ext cx="1776413" cy="16335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951412" y="5220044"/>
              <a:ext cx="295275" cy="52228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92"/>
            <p:cNvSpPr>
              <a:spLocks noChangeArrowheads="1"/>
            </p:cNvSpPr>
            <p:nvPr/>
          </p:nvSpPr>
          <p:spPr bwMode="auto">
            <a:xfrm flipH="1">
              <a:off x="2593973" y="2659406"/>
              <a:ext cx="1490663" cy="533400"/>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Contoso.com</a:t>
              </a:r>
            </a:p>
            <a:p>
              <a:r>
                <a:rPr lang="en-US" sz="1400" dirty="0">
                  <a:latin typeface="Segoe UI" pitchFamily="34" charset="0"/>
                  <a:ea typeface="Segoe UI" pitchFamily="34" charset="0"/>
                  <a:cs typeface="Segoe UI" pitchFamily="34" charset="0"/>
                </a:rPr>
                <a:t>(Root domain)</a:t>
              </a:r>
            </a:p>
          </p:txBody>
        </p:sp>
        <p:sp>
          <p:nvSpPr>
            <p:cNvPr id="20" name="AutoShape 93"/>
            <p:cNvSpPr>
              <a:spLocks noChangeArrowheads="1"/>
            </p:cNvSpPr>
            <p:nvPr/>
          </p:nvSpPr>
          <p:spPr bwMode="auto">
            <a:xfrm flipH="1">
              <a:off x="1584322" y="4396131"/>
              <a:ext cx="1687513" cy="314325"/>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na.contoso.com</a:t>
              </a:r>
            </a:p>
          </p:txBody>
        </p:sp>
        <p:sp>
          <p:nvSpPr>
            <p:cNvPr id="21" name="AutoShape 94"/>
            <p:cNvSpPr>
              <a:spLocks noChangeArrowheads="1"/>
            </p:cNvSpPr>
            <p:nvPr/>
          </p:nvSpPr>
          <p:spPr bwMode="auto">
            <a:xfrm flipH="1">
              <a:off x="3400423" y="4429469"/>
              <a:ext cx="1636713" cy="314325"/>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sa.contoso.com</a:t>
              </a:r>
            </a:p>
          </p:txBody>
        </p:sp>
        <p:sp>
          <p:nvSpPr>
            <p:cNvPr id="22" name="AutoShape 96"/>
            <p:cNvSpPr>
              <a:spLocks noChangeArrowheads="1"/>
            </p:cNvSpPr>
            <p:nvPr/>
          </p:nvSpPr>
          <p:spPr bwMode="auto">
            <a:xfrm flipH="1">
              <a:off x="4178299" y="6083644"/>
              <a:ext cx="2030414" cy="314325"/>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rio.sa.contoso.com</a:t>
              </a:r>
            </a:p>
          </p:txBody>
        </p:sp>
        <p:sp>
          <p:nvSpPr>
            <p:cNvPr id="23" name="Text Box 97"/>
            <p:cNvSpPr txBox="1">
              <a:spLocks noChangeArrowheads="1"/>
            </p:cNvSpPr>
            <p:nvPr/>
          </p:nvSpPr>
          <p:spPr bwMode="auto">
            <a:xfrm>
              <a:off x="1577137" y="2297456"/>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itchFamily="34" charset="0"/>
                  <a:ea typeface="Segoe UI" pitchFamily="34" charset="0"/>
                  <a:cs typeface="Segoe UI" pitchFamily="34" charset="0"/>
                </a:rPr>
                <a:t>DNS</a:t>
              </a:r>
            </a:p>
            <a:p>
              <a:pPr algn="ctr"/>
              <a:r>
                <a:rPr lang="en-US" dirty="0" smtClean="0">
                  <a:latin typeface="Segoe UI" pitchFamily="34" charset="0"/>
                  <a:ea typeface="Segoe UI" pitchFamily="34" charset="0"/>
                  <a:cs typeface="Segoe UI" pitchFamily="34" charset="0"/>
                </a:rPr>
                <a:t>Server</a:t>
              </a:r>
              <a:endParaRPr lang="en-US" dirty="0">
                <a:latin typeface="Segoe UI" pitchFamily="34" charset="0"/>
                <a:ea typeface="Segoe UI" pitchFamily="34" charset="0"/>
                <a:cs typeface="Segoe UI" pitchFamily="34" charset="0"/>
              </a:endParaRPr>
            </a:p>
          </p:txBody>
        </p:sp>
        <p:sp>
          <p:nvSpPr>
            <p:cNvPr id="24" name="Text Box 98"/>
            <p:cNvSpPr txBox="1">
              <a:spLocks noChangeArrowheads="1"/>
            </p:cNvSpPr>
            <p:nvPr/>
          </p:nvSpPr>
          <p:spPr bwMode="auto">
            <a:xfrm>
              <a:off x="663572" y="3745256"/>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itchFamily="34" charset="0"/>
                  <a:ea typeface="Segoe UI" pitchFamily="34" charset="0"/>
                  <a:cs typeface="Segoe UI" pitchFamily="34" charset="0"/>
                </a:rPr>
                <a:t>DNS</a:t>
              </a:r>
            </a:p>
            <a:p>
              <a:pPr algn="ctr"/>
              <a:r>
                <a:rPr lang="en-US" dirty="0">
                  <a:latin typeface="Segoe UI" pitchFamily="34" charset="0"/>
                  <a:ea typeface="Segoe UI" pitchFamily="34" charset="0"/>
                  <a:cs typeface="Segoe UI" pitchFamily="34" charset="0"/>
                </a:rPr>
                <a:t>S</a:t>
              </a:r>
              <a:r>
                <a:rPr lang="en-US" dirty="0" smtClean="0">
                  <a:latin typeface="Segoe UI" pitchFamily="34" charset="0"/>
                  <a:ea typeface="Segoe UI" pitchFamily="34" charset="0"/>
                  <a:cs typeface="Segoe UI" pitchFamily="34" charset="0"/>
                </a:rPr>
                <a:t>erver</a:t>
              </a:r>
              <a:endParaRPr lang="en-US" dirty="0">
                <a:latin typeface="Segoe UI" pitchFamily="34" charset="0"/>
                <a:ea typeface="Segoe UI" pitchFamily="34" charset="0"/>
                <a:cs typeface="Segoe UI" pitchFamily="34" charset="0"/>
              </a:endParaRPr>
            </a:p>
          </p:txBody>
        </p:sp>
        <p:sp>
          <p:nvSpPr>
            <p:cNvPr id="25" name="Text Box 100"/>
            <p:cNvSpPr txBox="1">
              <a:spLocks noChangeArrowheads="1"/>
            </p:cNvSpPr>
            <p:nvPr/>
          </p:nvSpPr>
          <p:spPr bwMode="auto">
            <a:xfrm>
              <a:off x="4344986" y="3707156"/>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itchFamily="34" charset="0"/>
                  <a:ea typeface="Segoe UI" pitchFamily="34" charset="0"/>
                  <a:cs typeface="Segoe UI" pitchFamily="34" charset="0"/>
                </a:rPr>
                <a:t>DNS</a:t>
              </a:r>
            </a:p>
            <a:p>
              <a:pPr algn="ctr"/>
              <a:r>
                <a:rPr lang="en-US" dirty="0" smtClean="0">
                  <a:latin typeface="Segoe UI" pitchFamily="34" charset="0"/>
                  <a:ea typeface="Segoe UI" pitchFamily="34" charset="0"/>
                  <a:cs typeface="Segoe UI" pitchFamily="34" charset="0"/>
                </a:rPr>
                <a:t>Server</a:t>
              </a:r>
              <a:endParaRPr lang="en-US" dirty="0">
                <a:latin typeface="Segoe UI" pitchFamily="34" charset="0"/>
                <a:ea typeface="Segoe UI" pitchFamily="34" charset="0"/>
                <a:cs typeface="Segoe UI" pitchFamily="34" charset="0"/>
              </a:endParaRPr>
            </a:p>
          </p:txBody>
        </p:sp>
        <p:sp>
          <p:nvSpPr>
            <p:cNvPr id="26" name="Text Box 101"/>
            <p:cNvSpPr txBox="1">
              <a:spLocks noChangeArrowheads="1"/>
            </p:cNvSpPr>
            <p:nvPr/>
          </p:nvSpPr>
          <p:spPr bwMode="auto">
            <a:xfrm>
              <a:off x="5367337" y="5464519"/>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anose="020B0502040204020203" pitchFamily="34" charset="0"/>
                  <a:cs typeface="Segoe UI" panose="020B0502040204020203" pitchFamily="34" charset="0"/>
                </a:rPr>
                <a:t>DNS</a:t>
              </a:r>
            </a:p>
            <a:p>
              <a:pPr algn="ctr"/>
              <a:r>
                <a:rPr lang="en-US" dirty="0">
                  <a:latin typeface="Segoe UI" panose="020B0502040204020203" pitchFamily="34" charset="0"/>
                  <a:cs typeface="Segoe UI" panose="020B0502040204020203" pitchFamily="34" charset="0"/>
                </a:rPr>
                <a:t>S</a:t>
              </a:r>
              <a:r>
                <a:rPr lang="en-US" dirty="0" smtClean="0">
                  <a:latin typeface="Segoe UI" panose="020B0502040204020203" pitchFamily="34" charset="0"/>
                  <a:cs typeface="Segoe UI" panose="020B0502040204020203" pitchFamily="34" charset="0"/>
                </a:rPr>
                <a:t>erver</a:t>
              </a:r>
              <a:endParaRPr lang="en-US" dirty="0">
                <a:latin typeface="Segoe UI" panose="020B0502040204020203" pitchFamily="34" charset="0"/>
                <a:cs typeface="Segoe UI" panose="020B0502040204020203" pitchFamily="34" charset="0"/>
              </a:endParaRPr>
            </a:p>
          </p:txBody>
        </p:sp>
        <p:pic>
          <p:nvPicPr>
            <p:cNvPr id="27" name="Picture 26"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2937" y="2233956"/>
              <a:ext cx="1776413" cy="16335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502400" y="2637181"/>
              <a:ext cx="295275" cy="5222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8750" y="4040531"/>
              <a:ext cx="1776413" cy="16335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288213" y="4443756"/>
              <a:ext cx="295275" cy="522288"/>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106"/>
            <p:cNvSpPr>
              <a:spLocks noChangeArrowheads="1"/>
            </p:cNvSpPr>
            <p:nvPr/>
          </p:nvSpPr>
          <p:spPr bwMode="auto">
            <a:xfrm flipH="1">
              <a:off x="5935662" y="3549994"/>
              <a:ext cx="1646238" cy="314325"/>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fabrikam.com</a:t>
              </a:r>
            </a:p>
          </p:txBody>
        </p:sp>
        <p:sp>
          <p:nvSpPr>
            <p:cNvPr id="32" name="Text Box 107"/>
            <p:cNvSpPr txBox="1">
              <a:spLocks noChangeArrowheads="1"/>
            </p:cNvSpPr>
            <p:nvPr/>
          </p:nvSpPr>
          <p:spPr bwMode="auto">
            <a:xfrm>
              <a:off x="6846888" y="2703856"/>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itchFamily="34" charset="0"/>
                  <a:ea typeface="Segoe UI" pitchFamily="34" charset="0"/>
                  <a:cs typeface="Segoe UI" pitchFamily="34" charset="0"/>
                </a:rPr>
                <a:t>DNS</a:t>
              </a:r>
            </a:p>
            <a:p>
              <a:pPr algn="ctr"/>
              <a:r>
                <a:rPr lang="en-US" dirty="0">
                  <a:latin typeface="Segoe UI" pitchFamily="34" charset="0"/>
                  <a:ea typeface="Segoe UI" pitchFamily="34" charset="0"/>
                  <a:cs typeface="Segoe UI" pitchFamily="34" charset="0"/>
                </a:rPr>
                <a:t>S</a:t>
              </a:r>
              <a:r>
                <a:rPr lang="en-US" dirty="0" smtClean="0">
                  <a:latin typeface="Segoe UI" pitchFamily="34" charset="0"/>
                  <a:ea typeface="Segoe UI" pitchFamily="34" charset="0"/>
                  <a:cs typeface="Segoe UI" pitchFamily="34" charset="0"/>
                </a:rPr>
                <a:t>erver</a:t>
              </a:r>
              <a:endParaRPr lang="en-US" dirty="0">
                <a:latin typeface="Segoe UI" pitchFamily="34" charset="0"/>
                <a:ea typeface="Segoe UI" pitchFamily="34" charset="0"/>
                <a:cs typeface="Segoe UI" pitchFamily="34" charset="0"/>
              </a:endParaRPr>
            </a:p>
          </p:txBody>
        </p:sp>
        <p:sp>
          <p:nvSpPr>
            <p:cNvPr id="33" name="Text Box 108"/>
            <p:cNvSpPr txBox="1">
              <a:spLocks noChangeArrowheads="1"/>
            </p:cNvSpPr>
            <p:nvPr/>
          </p:nvSpPr>
          <p:spPr bwMode="auto">
            <a:xfrm>
              <a:off x="7621588" y="4151656"/>
              <a:ext cx="1327151" cy="246063"/>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lgn="ctr">
                  <a:solidFill>
                    <a:srgbClr val="009094"/>
                  </a:solidFill>
                  <a:miter lim="800000"/>
                  <a:headEnd/>
                  <a:tailEnd/>
                </a14:hiddenLine>
              </a:ext>
              <a:ext uri="{AF507438-7753-43E0-B8FC-AC1667EBCBE1}">
                <a14:hiddenEffects xmlns:a14="http://schemas.microsoft.com/office/drawing/2010/main">
                  <a:effectLst>
                    <a:outerShdw dist="107763" dir="2700000" algn="ctr" rotWithShape="0">
                      <a:srgbClr val="919191"/>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itchFamily="34" charset="0"/>
                  <a:ea typeface="Segoe UI" pitchFamily="34" charset="0"/>
                  <a:cs typeface="Segoe UI" pitchFamily="34" charset="0"/>
                </a:rPr>
                <a:t>DNS</a:t>
              </a:r>
            </a:p>
            <a:p>
              <a:pPr algn="ctr"/>
              <a:r>
                <a:rPr lang="en-US" dirty="0">
                  <a:latin typeface="Segoe UI" pitchFamily="34" charset="0"/>
                  <a:ea typeface="Segoe UI" pitchFamily="34" charset="0"/>
                  <a:cs typeface="Segoe UI" pitchFamily="34" charset="0"/>
                </a:rPr>
                <a:t>S</a:t>
              </a:r>
              <a:r>
                <a:rPr lang="en-US" dirty="0" smtClean="0">
                  <a:latin typeface="Segoe UI" pitchFamily="34" charset="0"/>
                  <a:ea typeface="Segoe UI" pitchFamily="34" charset="0"/>
                  <a:cs typeface="Segoe UI" pitchFamily="34" charset="0"/>
                </a:rPr>
                <a:t>erver</a:t>
              </a:r>
              <a:endParaRPr lang="en-US" dirty="0">
                <a:latin typeface="Segoe UI" pitchFamily="34" charset="0"/>
                <a:ea typeface="Segoe UI" pitchFamily="34" charset="0"/>
                <a:cs typeface="Segoe UI" pitchFamily="34" charset="0"/>
              </a:endParaRPr>
            </a:p>
          </p:txBody>
        </p:sp>
        <p:sp>
          <p:nvSpPr>
            <p:cNvPr id="34" name="AutoShape 109"/>
            <p:cNvSpPr>
              <a:spLocks noChangeArrowheads="1"/>
            </p:cNvSpPr>
            <p:nvPr/>
          </p:nvSpPr>
          <p:spPr bwMode="auto">
            <a:xfrm flipH="1">
              <a:off x="6661150" y="5327994"/>
              <a:ext cx="1736726" cy="314325"/>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na.fabrikam.com</a:t>
              </a:r>
            </a:p>
          </p:txBody>
        </p:sp>
        <p:sp>
          <p:nvSpPr>
            <p:cNvPr id="35" name="Arc 110"/>
            <p:cNvSpPr>
              <a:spLocks/>
            </p:cNvSpPr>
            <p:nvPr/>
          </p:nvSpPr>
          <p:spPr bwMode="auto">
            <a:xfrm rot="21263421">
              <a:off x="1608135" y="4332631"/>
              <a:ext cx="5594353" cy="722313"/>
            </a:xfrm>
            <a:custGeom>
              <a:avLst/>
              <a:gdLst>
                <a:gd name="G0" fmla="+- 21596 0 0"/>
                <a:gd name="G1" fmla="+- 21600 0 0"/>
                <a:gd name="G2" fmla="+- 21600 0 0"/>
                <a:gd name="T0" fmla="*/ 0 w 38000"/>
                <a:gd name="T1" fmla="*/ 21202 h 21600"/>
                <a:gd name="T2" fmla="*/ 38000 w 38000"/>
                <a:gd name="T3" fmla="*/ 7548 h 21600"/>
                <a:gd name="T4" fmla="*/ 21596 w 38000"/>
                <a:gd name="T5" fmla="*/ 21600 h 21600"/>
              </a:gdLst>
              <a:ahLst/>
              <a:cxnLst>
                <a:cxn ang="0">
                  <a:pos x="T0" y="T1"/>
                </a:cxn>
                <a:cxn ang="0">
                  <a:pos x="T2" y="T3"/>
                </a:cxn>
                <a:cxn ang="0">
                  <a:pos x="T4" y="T5"/>
                </a:cxn>
              </a:cxnLst>
              <a:rect l="0" t="0" r="r" b="b"/>
              <a:pathLst>
                <a:path w="38000" h="21600" fill="none" extrusionOk="0">
                  <a:moveTo>
                    <a:pt x="-1" y="21201"/>
                  </a:moveTo>
                  <a:cubicBezTo>
                    <a:pt x="216" y="9429"/>
                    <a:pt x="9821" y="-1"/>
                    <a:pt x="21596" y="0"/>
                  </a:cubicBezTo>
                  <a:cubicBezTo>
                    <a:pt x="27903" y="0"/>
                    <a:pt x="33896" y="2757"/>
                    <a:pt x="38000" y="7547"/>
                  </a:cubicBezTo>
                </a:path>
                <a:path w="38000" h="21600" stroke="0" extrusionOk="0">
                  <a:moveTo>
                    <a:pt x="-1" y="21201"/>
                  </a:moveTo>
                  <a:cubicBezTo>
                    <a:pt x="216" y="9429"/>
                    <a:pt x="9821" y="-1"/>
                    <a:pt x="21596" y="0"/>
                  </a:cubicBezTo>
                  <a:cubicBezTo>
                    <a:pt x="27903" y="0"/>
                    <a:pt x="33896" y="2757"/>
                    <a:pt x="38000" y="7547"/>
                  </a:cubicBezTo>
                  <a:lnTo>
                    <a:pt x="21596" y="21600"/>
                  </a:lnTo>
                  <a:close/>
                </a:path>
              </a:pathLst>
            </a:custGeom>
            <a:noFill/>
            <a:ln w="508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6" name="Arc 111"/>
            <p:cNvSpPr>
              <a:spLocks/>
            </p:cNvSpPr>
            <p:nvPr/>
          </p:nvSpPr>
          <p:spPr bwMode="auto">
            <a:xfrm rot="20315681">
              <a:off x="1354135" y="3657944"/>
              <a:ext cx="5297490" cy="722313"/>
            </a:xfrm>
            <a:custGeom>
              <a:avLst/>
              <a:gdLst>
                <a:gd name="G0" fmla="+- 21596 0 0"/>
                <a:gd name="G1" fmla="+- 21600 0 0"/>
                <a:gd name="G2" fmla="+- 21600 0 0"/>
                <a:gd name="T0" fmla="*/ 0 w 38000"/>
                <a:gd name="T1" fmla="*/ 21202 h 21600"/>
                <a:gd name="T2" fmla="*/ 38000 w 38000"/>
                <a:gd name="T3" fmla="*/ 7548 h 21600"/>
                <a:gd name="T4" fmla="*/ 21596 w 38000"/>
                <a:gd name="T5" fmla="*/ 21600 h 21600"/>
              </a:gdLst>
              <a:ahLst/>
              <a:cxnLst>
                <a:cxn ang="0">
                  <a:pos x="T0" y="T1"/>
                </a:cxn>
                <a:cxn ang="0">
                  <a:pos x="T2" y="T3"/>
                </a:cxn>
                <a:cxn ang="0">
                  <a:pos x="T4" y="T5"/>
                </a:cxn>
              </a:cxnLst>
              <a:rect l="0" t="0" r="r" b="b"/>
              <a:pathLst>
                <a:path w="38000" h="21600" fill="none" extrusionOk="0">
                  <a:moveTo>
                    <a:pt x="-1" y="21201"/>
                  </a:moveTo>
                  <a:cubicBezTo>
                    <a:pt x="216" y="9429"/>
                    <a:pt x="9821" y="-1"/>
                    <a:pt x="21596" y="0"/>
                  </a:cubicBezTo>
                  <a:cubicBezTo>
                    <a:pt x="27903" y="0"/>
                    <a:pt x="33896" y="2757"/>
                    <a:pt x="38000" y="7547"/>
                  </a:cubicBezTo>
                </a:path>
                <a:path w="38000" h="21600" stroke="0" extrusionOk="0">
                  <a:moveTo>
                    <a:pt x="-1" y="21201"/>
                  </a:moveTo>
                  <a:cubicBezTo>
                    <a:pt x="216" y="9429"/>
                    <a:pt x="9821" y="-1"/>
                    <a:pt x="21596" y="0"/>
                  </a:cubicBezTo>
                  <a:cubicBezTo>
                    <a:pt x="27903" y="0"/>
                    <a:pt x="33896" y="2757"/>
                    <a:pt x="38000" y="7547"/>
                  </a:cubicBezTo>
                  <a:lnTo>
                    <a:pt x="21596" y="21600"/>
                  </a:lnTo>
                  <a:close/>
                </a:path>
              </a:pathLst>
            </a:custGeom>
            <a:noFill/>
            <a:ln w="508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7" name="Arc 112"/>
            <p:cNvSpPr>
              <a:spLocks/>
            </p:cNvSpPr>
            <p:nvPr/>
          </p:nvSpPr>
          <p:spPr bwMode="auto">
            <a:xfrm rot="17695499">
              <a:off x="1609723" y="2910231"/>
              <a:ext cx="3022600" cy="2693989"/>
            </a:xfrm>
            <a:custGeom>
              <a:avLst/>
              <a:gdLst>
                <a:gd name="G0" fmla="+- 10456 0 0"/>
                <a:gd name="G1" fmla="+- 21600 0 0"/>
                <a:gd name="G2" fmla="+- 21600 0 0"/>
                <a:gd name="T0" fmla="*/ 0 w 24503"/>
                <a:gd name="T1" fmla="*/ 2699 h 21600"/>
                <a:gd name="T2" fmla="*/ 24503 w 24503"/>
                <a:gd name="T3" fmla="*/ 5191 h 21600"/>
                <a:gd name="T4" fmla="*/ 10456 w 24503"/>
                <a:gd name="T5" fmla="*/ 21600 h 21600"/>
              </a:gdLst>
              <a:ahLst/>
              <a:cxnLst>
                <a:cxn ang="0">
                  <a:pos x="T0" y="T1"/>
                </a:cxn>
                <a:cxn ang="0">
                  <a:pos x="T2" y="T3"/>
                </a:cxn>
                <a:cxn ang="0">
                  <a:pos x="T4" y="T5"/>
                </a:cxn>
              </a:cxnLst>
              <a:rect l="0" t="0" r="r" b="b"/>
              <a:pathLst>
                <a:path w="24503" h="21600" fill="none" extrusionOk="0">
                  <a:moveTo>
                    <a:pt x="0" y="2699"/>
                  </a:moveTo>
                  <a:cubicBezTo>
                    <a:pt x="3200" y="928"/>
                    <a:pt x="6798" y="-1"/>
                    <a:pt x="10456" y="0"/>
                  </a:cubicBezTo>
                  <a:cubicBezTo>
                    <a:pt x="15607" y="0"/>
                    <a:pt x="20589" y="1841"/>
                    <a:pt x="24502" y="5191"/>
                  </a:cubicBezTo>
                </a:path>
                <a:path w="24503" h="21600" stroke="0" extrusionOk="0">
                  <a:moveTo>
                    <a:pt x="0" y="2699"/>
                  </a:moveTo>
                  <a:cubicBezTo>
                    <a:pt x="3200" y="928"/>
                    <a:pt x="6798" y="-1"/>
                    <a:pt x="10456" y="0"/>
                  </a:cubicBezTo>
                  <a:cubicBezTo>
                    <a:pt x="15607" y="0"/>
                    <a:pt x="20589" y="1841"/>
                    <a:pt x="24502" y="5191"/>
                  </a:cubicBezTo>
                  <a:lnTo>
                    <a:pt x="10456" y="21600"/>
                  </a:lnTo>
                  <a:close/>
                </a:path>
              </a:pathLst>
            </a:custGeom>
            <a:noFill/>
            <a:ln w="508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38" name="Picture 37" descr="2Domai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297" y="4843806"/>
              <a:ext cx="1776413" cy="163353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7472" y="5248619"/>
              <a:ext cx="295275" cy="522288"/>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95"/>
            <p:cNvSpPr>
              <a:spLocks noChangeArrowheads="1"/>
            </p:cNvSpPr>
            <p:nvPr/>
          </p:nvSpPr>
          <p:spPr bwMode="auto">
            <a:xfrm flipH="1">
              <a:off x="608009" y="6078881"/>
              <a:ext cx="1881189" cy="314325"/>
            </a:xfrm>
            <a:prstGeom prst="roundRect">
              <a:avLst>
                <a:gd name="adj" fmla="val 4167"/>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ny.na.contoso.com</a:t>
              </a:r>
            </a:p>
          </p:txBody>
        </p:sp>
      </p:grpSp>
    </p:spTree>
    <p:extLst>
      <p:ext uri="{BB962C8B-B14F-4D97-AF65-F5344CB8AC3E}">
        <p14:creationId xmlns:p14="http://schemas.microsoft.com/office/powerpoint/2010/main" val="288215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38ca0c28-b65e-42b5-979e-cb4b302b5b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Creating Zones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dirty="0" smtClean="0"/>
              <a:t>In this demonstration, you will see how to</a:t>
            </a:r>
            <a:r>
              <a:rPr lang="en-US" sz="2400" dirty="0" smtClean="0"/>
              <a:t>:</a:t>
            </a:r>
          </a:p>
          <a:p>
            <a:pPr lvl="1"/>
            <a:r>
              <a:rPr lang="en-US" dirty="0" smtClean="0">
                <a:solidFill>
                  <a:schemeClr val="tx1"/>
                </a:solidFill>
              </a:rPr>
              <a:t>Create a reverse lookup zone</a:t>
            </a:r>
          </a:p>
          <a:p>
            <a:pPr lvl="1"/>
            <a:r>
              <a:rPr lang="en-US" dirty="0" smtClean="0"/>
              <a:t>Create a forward lookup zone</a:t>
            </a:r>
            <a:endParaRPr lang="en-US" dirty="0"/>
          </a:p>
        </p:txBody>
      </p:sp>
    </p:spTree>
    <p:extLst>
      <p:ext uri="{BB962C8B-B14F-4D97-AF65-F5344CB8AC3E}">
        <p14:creationId xmlns:p14="http://schemas.microsoft.com/office/powerpoint/2010/main" val="964072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6630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8119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30bfc1a0-e469-448e-aac4-54e8ffc653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DNS Zone Delegation</a:t>
            </a:r>
            <a:endParaRPr lang="en-US"/>
          </a:p>
        </p:txBody>
      </p:sp>
      <p:grpSp>
        <p:nvGrpSpPr>
          <p:cNvPr id="4" name="Group 3" descr="Representation of three DNS domains: Contoso.com; Sales.Contoso.com; Marketing.Contoso.com. The first two are part of the Contoso.com zone, however Marketing.Contoso.com is part of its own zone. Marketing is a delegated zone."/>
          <p:cNvGrpSpPr/>
          <p:nvPr/>
        </p:nvGrpSpPr>
        <p:grpSpPr>
          <a:xfrm>
            <a:off x="53323" y="919163"/>
            <a:ext cx="8932893" cy="5522097"/>
            <a:chOff x="53323" y="919163"/>
            <a:chExt cx="8932893" cy="5522097"/>
          </a:xfrm>
        </p:grpSpPr>
        <p:sp>
          <p:nvSpPr>
            <p:cNvPr id="5" name="Oval 4"/>
            <p:cNvSpPr>
              <a:spLocks noChangeArrowheads="1"/>
            </p:cNvSpPr>
            <p:nvPr/>
          </p:nvSpPr>
          <p:spPr bwMode="auto">
            <a:xfrm>
              <a:off x="4110659" y="4007558"/>
              <a:ext cx="4875557" cy="2433702"/>
            </a:xfrm>
            <a:prstGeom prst="ellipse">
              <a:avLst/>
            </a:prstGeom>
            <a:solidFill>
              <a:schemeClr val="bg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 name="Oval 5"/>
            <p:cNvSpPr>
              <a:spLocks noChangeArrowheads="1"/>
            </p:cNvSpPr>
            <p:nvPr/>
          </p:nvSpPr>
          <p:spPr bwMode="auto">
            <a:xfrm rot="20518934">
              <a:off x="53323" y="1168765"/>
              <a:ext cx="7090145" cy="3401830"/>
            </a:xfrm>
            <a:prstGeom prst="ellipse">
              <a:avLst/>
            </a:prstGeom>
            <a:solidFill>
              <a:schemeClr val="bg1"/>
            </a:solidFill>
            <a:ln w="9525">
              <a:solidFill>
                <a:schemeClr val="tx1"/>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dirty="0"/>
            </a:p>
          </p:txBody>
        </p:sp>
        <p:sp>
          <p:nvSpPr>
            <p:cNvPr id="7" name="Oval 6"/>
            <p:cNvSpPr>
              <a:spLocks noChangeArrowheads="1"/>
            </p:cNvSpPr>
            <p:nvPr/>
          </p:nvSpPr>
          <p:spPr bwMode="auto">
            <a:xfrm>
              <a:off x="282575" y="2914650"/>
              <a:ext cx="3028950" cy="1517650"/>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dirty="0">
                <a:latin typeface="Arial Narrow" pitchFamily="34" charset="0"/>
              </a:endParaRPr>
            </a:p>
          </p:txBody>
        </p:sp>
        <p:sp>
          <p:nvSpPr>
            <p:cNvPr id="8" name="Text Box 12"/>
            <p:cNvSpPr txBox="1">
              <a:spLocks noChangeArrowheads="1"/>
            </p:cNvSpPr>
            <p:nvPr/>
          </p:nvSpPr>
          <p:spPr bwMode="auto">
            <a:xfrm>
              <a:off x="960438" y="4032250"/>
              <a:ext cx="668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anose="020B0502040204020203" pitchFamily="34" charset="0"/>
                  <a:cs typeface="Segoe UI" panose="020B0502040204020203" pitchFamily="34" charset="0"/>
                </a:rPr>
                <a:t>Sales</a:t>
              </a:r>
              <a:endParaRPr lang="en-US" sz="1600" dirty="0">
                <a:latin typeface="Segoe UI" panose="020B0502040204020203" pitchFamily="34" charset="0"/>
                <a:cs typeface="Segoe UI" panose="020B0502040204020203" pitchFamily="34" charset="0"/>
              </a:endParaRPr>
            </a:p>
          </p:txBody>
        </p:sp>
        <p:sp>
          <p:nvSpPr>
            <p:cNvPr id="9" name="Oval 8"/>
            <p:cNvSpPr>
              <a:spLocks noChangeArrowheads="1"/>
            </p:cNvSpPr>
            <p:nvPr/>
          </p:nvSpPr>
          <p:spPr bwMode="auto">
            <a:xfrm>
              <a:off x="3641725" y="1419225"/>
              <a:ext cx="3028950" cy="1519238"/>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dirty="0">
                <a:latin typeface="Arial Narrow" pitchFamily="34" charset="0"/>
              </a:endParaRPr>
            </a:p>
          </p:txBody>
        </p:sp>
        <p:sp>
          <p:nvSpPr>
            <p:cNvPr id="10" name="Text Box 14"/>
            <p:cNvSpPr txBox="1">
              <a:spLocks noChangeArrowheads="1"/>
            </p:cNvSpPr>
            <p:nvPr/>
          </p:nvSpPr>
          <p:spPr bwMode="auto">
            <a:xfrm>
              <a:off x="4192439" y="1451404"/>
              <a:ext cx="1446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anose="020B0502040204020203" pitchFamily="34" charset="0"/>
                  <a:cs typeface="Segoe UI" panose="020B0502040204020203" pitchFamily="34" charset="0"/>
                </a:rPr>
                <a:t>Contoso.com</a:t>
              </a:r>
              <a:endParaRPr lang="en-US" sz="1600" dirty="0">
                <a:latin typeface="Segoe UI" panose="020B0502040204020203" pitchFamily="34" charset="0"/>
                <a:cs typeface="Segoe UI" panose="020B0502040204020203" pitchFamily="34" charset="0"/>
              </a:endParaRPr>
            </a:p>
          </p:txBody>
        </p:sp>
        <p:sp>
          <p:nvSpPr>
            <p:cNvPr id="11" name="Line 15"/>
            <p:cNvSpPr>
              <a:spLocks noChangeShapeType="1"/>
            </p:cNvSpPr>
            <p:nvPr/>
          </p:nvSpPr>
          <p:spPr bwMode="auto">
            <a:xfrm flipV="1">
              <a:off x="4060825" y="1898650"/>
              <a:ext cx="842963"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2" name="Line 16"/>
            <p:cNvSpPr>
              <a:spLocks noChangeShapeType="1"/>
            </p:cNvSpPr>
            <p:nvPr/>
          </p:nvSpPr>
          <p:spPr bwMode="auto">
            <a:xfrm flipV="1">
              <a:off x="5233988" y="217487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889375" y="1928441"/>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046663" y="2207841"/>
              <a:ext cx="744537" cy="8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19"/>
            <p:cNvSpPr>
              <a:spLocks noChangeShapeType="1"/>
            </p:cNvSpPr>
            <p:nvPr/>
          </p:nvSpPr>
          <p:spPr bwMode="auto">
            <a:xfrm flipV="1">
              <a:off x="5441950" y="1704975"/>
              <a:ext cx="428625" cy="330200"/>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578319" y="919163"/>
              <a:ext cx="57022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921375" y="1531205"/>
              <a:ext cx="571500" cy="37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17"/>
            <p:cNvSpPr>
              <a:spLocks/>
            </p:cNvSpPr>
            <p:nvPr/>
          </p:nvSpPr>
          <p:spPr bwMode="auto">
            <a:xfrm>
              <a:off x="825500" y="3032125"/>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34975" y="3035722"/>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98700" y="3549278"/>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0"/>
            <p:cNvSpPr>
              <a:spLocks/>
            </p:cNvSpPr>
            <p:nvPr/>
          </p:nvSpPr>
          <p:spPr bwMode="auto">
            <a:xfrm>
              <a:off x="1817688" y="1643063"/>
              <a:ext cx="4808537" cy="1455737"/>
            </a:xfrm>
            <a:custGeom>
              <a:avLst/>
              <a:gdLst>
                <a:gd name="T0" fmla="*/ 0 w 2822"/>
                <a:gd name="T1" fmla="*/ 2147483647 h 854"/>
                <a:gd name="T2" fmla="*/ 2147483647 w 2822"/>
                <a:gd name="T3" fmla="*/ 0 h 854"/>
                <a:gd name="T4" fmla="*/ 2147483647 w 2822"/>
                <a:gd name="T5" fmla="*/ 2147483647 h 854"/>
                <a:gd name="T6" fmla="*/ 0 60000 65536"/>
                <a:gd name="T7" fmla="*/ 0 60000 65536"/>
                <a:gd name="T8" fmla="*/ 0 60000 65536"/>
                <a:gd name="T9" fmla="*/ 0 w 2822"/>
                <a:gd name="T10" fmla="*/ 0 h 854"/>
                <a:gd name="T11" fmla="*/ 2822 w 2822"/>
                <a:gd name="T12" fmla="*/ 854 h 854"/>
              </a:gdLst>
              <a:ahLst/>
              <a:cxnLst>
                <a:cxn ang="T6">
                  <a:pos x="T0" y="T1"/>
                </a:cxn>
                <a:cxn ang="T7">
                  <a:pos x="T2" y="T3"/>
                </a:cxn>
                <a:cxn ang="T8">
                  <a:pos x="T4" y="T5"/>
                </a:cxn>
              </a:cxnLst>
              <a:rect l="T9" t="T10" r="T11" b="T12"/>
              <a:pathLst>
                <a:path w="2822" h="854">
                  <a:moveTo>
                    <a:pt x="0" y="854"/>
                  </a:moveTo>
                  <a:lnTo>
                    <a:pt x="1094" y="0"/>
                  </a:lnTo>
                  <a:lnTo>
                    <a:pt x="2822" y="381"/>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2" name="Line 27"/>
            <p:cNvSpPr>
              <a:spLocks noChangeShapeType="1"/>
            </p:cNvSpPr>
            <p:nvPr/>
          </p:nvSpPr>
          <p:spPr bwMode="auto">
            <a:xfrm flipV="1">
              <a:off x="1392238" y="3225800"/>
              <a:ext cx="842962" cy="663575"/>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23" name="Picture 2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366838" y="3284166"/>
              <a:ext cx="744537" cy="8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24"/>
            <p:cNvSpPr>
              <a:spLocks noChangeArrowheads="1"/>
            </p:cNvSpPr>
            <p:nvPr/>
          </p:nvSpPr>
          <p:spPr bwMode="auto">
            <a:xfrm>
              <a:off x="4387850" y="4625975"/>
              <a:ext cx="3030538" cy="1517650"/>
            </a:xfrm>
            <a:prstGeom prst="ellipse">
              <a:avLst/>
            </a:prstGeom>
            <a:gradFill rotWithShape="1">
              <a:gsLst>
                <a:gs pos="0">
                  <a:srgbClr val="F0F1FF"/>
                </a:gs>
                <a:gs pos="100000">
                  <a:srgbClr val="B3C8DF"/>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dirty="0">
                <a:latin typeface="Arial Narrow" pitchFamily="34" charset="0"/>
              </a:endParaRPr>
            </a:p>
          </p:txBody>
        </p:sp>
        <p:sp>
          <p:nvSpPr>
            <p:cNvPr id="26" name="Text Box 12"/>
            <p:cNvSpPr txBox="1">
              <a:spLocks noChangeArrowheads="1"/>
            </p:cNvSpPr>
            <p:nvPr/>
          </p:nvSpPr>
          <p:spPr bwMode="auto">
            <a:xfrm>
              <a:off x="4727575" y="5662613"/>
              <a:ext cx="11852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anose="020B0502040204020203" pitchFamily="34" charset="0"/>
                  <a:cs typeface="Segoe UI" panose="020B0502040204020203" pitchFamily="34" charset="0"/>
                </a:rPr>
                <a:t>Marketing</a:t>
              </a:r>
              <a:endParaRPr lang="en-US" sz="1600" dirty="0">
                <a:latin typeface="Segoe UI" panose="020B0502040204020203" pitchFamily="34" charset="0"/>
                <a:cs typeface="Segoe UI" panose="020B0502040204020203" pitchFamily="34" charset="0"/>
              </a:endParaRPr>
            </a:p>
          </p:txBody>
        </p:sp>
        <p:sp>
          <p:nvSpPr>
            <p:cNvPr id="27" name="Freeform 26"/>
            <p:cNvSpPr>
              <a:spLocks/>
            </p:cNvSpPr>
            <p:nvPr/>
          </p:nvSpPr>
          <p:spPr bwMode="auto">
            <a:xfrm>
              <a:off x="4932363" y="4743450"/>
              <a:ext cx="2254250" cy="731838"/>
            </a:xfrm>
            <a:custGeom>
              <a:avLst/>
              <a:gdLst>
                <a:gd name="T0" fmla="*/ 0 w 1323"/>
                <a:gd name="T1" fmla="*/ 2147483647 h 430"/>
                <a:gd name="T2" fmla="*/ 2147483647 w 1323"/>
                <a:gd name="T3" fmla="*/ 0 h 430"/>
                <a:gd name="T4" fmla="*/ 2147483647 w 1323"/>
                <a:gd name="T5" fmla="*/ 2147483647 h 430"/>
                <a:gd name="T6" fmla="*/ 2147483647 w 1323"/>
                <a:gd name="T7" fmla="*/ 2147483647 h 430"/>
                <a:gd name="T8" fmla="*/ 0 60000 65536"/>
                <a:gd name="T9" fmla="*/ 0 60000 65536"/>
                <a:gd name="T10" fmla="*/ 0 60000 65536"/>
                <a:gd name="T11" fmla="*/ 0 60000 65536"/>
                <a:gd name="T12" fmla="*/ 0 w 1323"/>
                <a:gd name="T13" fmla="*/ 0 h 430"/>
                <a:gd name="T14" fmla="*/ 1323 w 1323"/>
                <a:gd name="T15" fmla="*/ 430 h 430"/>
              </a:gdLst>
              <a:ahLst/>
              <a:cxnLst>
                <a:cxn ang="T8">
                  <a:pos x="T0" y="T1"/>
                </a:cxn>
                <a:cxn ang="T9">
                  <a:pos x="T2" y="T3"/>
                </a:cxn>
                <a:cxn ang="T10">
                  <a:pos x="T4" y="T5"/>
                </a:cxn>
                <a:cxn ang="T11">
                  <a:pos x="T6" y="T7"/>
                </a:cxn>
              </a:cxnLst>
              <a:rect l="T12" t="T13" r="T14" b="T15"/>
              <a:pathLst>
                <a:path w="1323" h="430">
                  <a:moveTo>
                    <a:pt x="0" y="227"/>
                  </a:moveTo>
                  <a:lnTo>
                    <a:pt x="349" y="0"/>
                  </a:lnTo>
                  <a:lnTo>
                    <a:pt x="1323" y="211"/>
                  </a:lnTo>
                  <a:lnTo>
                    <a:pt x="1015" y="43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75175" y="4747841"/>
              <a:ext cx="744538" cy="84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28"/>
            <p:cNvSpPr>
              <a:spLocks/>
            </p:cNvSpPr>
            <p:nvPr/>
          </p:nvSpPr>
          <p:spPr bwMode="auto">
            <a:xfrm>
              <a:off x="5922963" y="2214563"/>
              <a:ext cx="2214562" cy="2593975"/>
            </a:xfrm>
            <a:custGeom>
              <a:avLst/>
              <a:gdLst>
                <a:gd name="T0" fmla="*/ 0 w 11875"/>
                <a:gd name="T1" fmla="*/ 2147483647 h 10433"/>
                <a:gd name="T2" fmla="*/ 2147483647 w 11875"/>
                <a:gd name="T3" fmla="*/ 2147483647 h 10433"/>
                <a:gd name="T4" fmla="*/ 2147483647 w 11875"/>
                <a:gd name="T5" fmla="*/ 0 h 10433"/>
                <a:gd name="T6" fmla="*/ 0 60000 65536"/>
                <a:gd name="T7" fmla="*/ 0 60000 65536"/>
                <a:gd name="T8" fmla="*/ 0 60000 65536"/>
                <a:gd name="T9" fmla="*/ 0 w 11875"/>
                <a:gd name="T10" fmla="*/ 0 h 10433"/>
                <a:gd name="T11" fmla="*/ 11875 w 11875"/>
                <a:gd name="T12" fmla="*/ 10433 h 10433"/>
              </a:gdLst>
              <a:ahLst/>
              <a:cxnLst>
                <a:cxn ang="T6">
                  <a:pos x="T0" y="T1"/>
                </a:cxn>
                <a:cxn ang="T7">
                  <a:pos x="T2" y="T3"/>
                </a:cxn>
                <a:cxn ang="T8">
                  <a:pos x="T4" y="T5"/>
                </a:cxn>
              </a:cxnLst>
              <a:rect l="T9" t="T10" r="T11" b="T12"/>
              <a:pathLst>
                <a:path w="11875" h="10433">
                  <a:moveTo>
                    <a:pt x="0" y="10433"/>
                  </a:moveTo>
                  <a:lnTo>
                    <a:pt x="11875" y="1554"/>
                  </a:lnTo>
                  <a:lnTo>
                    <a:pt x="1774" y="0"/>
                  </a:lnTo>
                </a:path>
              </a:pathLst>
            </a:custGeom>
            <a:noFill/>
            <a:ln w="38100">
              <a:solidFill>
                <a:srgbClr val="333333"/>
              </a:solidFill>
              <a:round/>
              <a:headEnd/>
              <a:tailEnd/>
            </a:ln>
            <a:extLst>
              <a:ext uri="{909E8E84-426E-40DD-AFC4-6F175D3DCCD1}">
                <a14:hiddenFill xmlns:a14="http://schemas.microsoft.com/office/drawing/2010/main">
                  <a:solidFill>
                    <a:srgbClr val="FFFFFF"/>
                  </a:solid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0" name="Line 27"/>
            <p:cNvSpPr>
              <a:spLocks noChangeShapeType="1"/>
            </p:cNvSpPr>
            <p:nvPr/>
          </p:nvSpPr>
          <p:spPr bwMode="auto">
            <a:xfrm flipV="1">
              <a:off x="5497513" y="4937125"/>
              <a:ext cx="842962" cy="661988"/>
            </a:xfrm>
            <a:prstGeom prst="line">
              <a:avLst/>
            </a:prstGeom>
            <a:noFill/>
            <a:ln w="38100">
              <a:solidFill>
                <a:srgbClr val="333333"/>
              </a:solidFill>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31" name="Picture 3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72113" y="4995491"/>
              <a:ext cx="744537" cy="8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443506" y="5065713"/>
              <a:ext cx="570225"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786563" y="5677755"/>
              <a:ext cx="571500" cy="37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33"/>
            <p:cNvGrpSpPr>
              <a:grpSpLocks/>
            </p:cNvGrpSpPr>
            <p:nvPr/>
          </p:nvGrpSpPr>
          <p:grpSpPr bwMode="auto">
            <a:xfrm>
              <a:off x="6324600" y="1295400"/>
              <a:ext cx="1565275" cy="240"/>
              <a:chOff x="3729" y="-704851"/>
              <a:chExt cx="986" cy="240"/>
            </a:xfrm>
          </p:grpSpPr>
          <p:sp>
            <p:nvSpPr>
              <p:cNvPr id="44" name="Line 30"/>
              <p:cNvSpPr>
                <a:spLocks noChangeShapeType="1"/>
              </p:cNvSpPr>
              <p:nvPr/>
            </p:nvSpPr>
            <p:spPr bwMode="auto">
              <a:xfrm rot="16200000" flipV="1">
                <a:off x="3873" y="-704881"/>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5" name="AutoShape 31"/>
              <p:cNvSpPr>
                <a:spLocks noChangeArrowheads="1"/>
              </p:cNvSpPr>
              <p:nvPr/>
            </p:nvSpPr>
            <p:spPr bwMode="auto">
              <a:xfrm>
                <a:off x="3847" y="-704851"/>
                <a:ext cx="868" cy="24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a:latin typeface="Segoe UI" panose="020B0502040204020203" pitchFamily="34" charset="0"/>
                    <a:cs typeface="Segoe UI" panose="020B0502040204020203" pitchFamily="34" charset="0"/>
                  </a:rPr>
                  <a:t>DNS Server</a:t>
                </a:r>
              </a:p>
            </p:txBody>
          </p:sp>
        </p:grpSp>
        <p:grpSp>
          <p:nvGrpSpPr>
            <p:cNvPr id="35" name="Group 34"/>
            <p:cNvGrpSpPr>
              <a:grpSpLocks/>
            </p:cNvGrpSpPr>
            <p:nvPr/>
          </p:nvGrpSpPr>
          <p:grpSpPr bwMode="auto">
            <a:xfrm>
              <a:off x="7500945" y="3611564"/>
              <a:ext cx="1417639" cy="1014413"/>
              <a:chOff x="4385" y="1874"/>
              <a:chExt cx="893" cy="639"/>
            </a:xfrm>
          </p:grpSpPr>
          <p:sp>
            <p:nvSpPr>
              <p:cNvPr id="42" name="Line 33"/>
              <p:cNvSpPr>
                <a:spLocks noChangeShapeType="1"/>
              </p:cNvSpPr>
              <p:nvPr/>
            </p:nvSpPr>
            <p:spPr bwMode="auto">
              <a:xfrm rot="16200000" flipH="1" flipV="1">
                <a:off x="4429" y="2163"/>
                <a:ext cx="306" cy="39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3" name="AutoShape 34"/>
              <p:cNvSpPr>
                <a:spLocks noChangeArrowheads="1"/>
              </p:cNvSpPr>
              <p:nvPr/>
            </p:nvSpPr>
            <p:spPr bwMode="auto">
              <a:xfrm>
                <a:off x="4594" y="1874"/>
                <a:ext cx="684" cy="35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dirty="0">
                    <a:latin typeface="Segoe UI" panose="020B0502040204020203" pitchFamily="34" charset="0"/>
                    <a:cs typeface="Segoe UI" panose="020B0502040204020203" pitchFamily="34" charset="0"/>
                  </a:rPr>
                  <a:t>DNS Zone</a:t>
                </a:r>
              </a:p>
            </p:txBody>
          </p:sp>
        </p:grpSp>
        <p:grpSp>
          <p:nvGrpSpPr>
            <p:cNvPr id="36" name="Group 35"/>
            <p:cNvGrpSpPr>
              <a:grpSpLocks/>
            </p:cNvGrpSpPr>
            <p:nvPr/>
          </p:nvGrpSpPr>
          <p:grpSpPr bwMode="auto">
            <a:xfrm>
              <a:off x="3376612" y="3657758"/>
              <a:ext cx="1682750" cy="76042"/>
              <a:chOff x="4429" y="3797458"/>
              <a:chExt cx="1060" cy="76042"/>
            </a:xfrm>
          </p:grpSpPr>
          <p:sp>
            <p:nvSpPr>
              <p:cNvPr id="40" name="Line 33"/>
              <p:cNvSpPr>
                <a:spLocks noChangeShapeType="1"/>
              </p:cNvSpPr>
              <p:nvPr/>
            </p:nvSpPr>
            <p:spPr bwMode="auto">
              <a:xfrm rot="16200000" flipV="1">
                <a:off x="4573" y="3797314"/>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1" name="AutoShape 34"/>
              <p:cNvSpPr>
                <a:spLocks noChangeArrowheads="1"/>
              </p:cNvSpPr>
              <p:nvPr/>
            </p:nvSpPr>
            <p:spPr bwMode="auto">
              <a:xfrm>
                <a:off x="4558" y="3873150"/>
                <a:ext cx="931" cy="35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dirty="0">
                    <a:latin typeface="Segoe UI" panose="020B0502040204020203" pitchFamily="34" charset="0"/>
                    <a:cs typeface="Segoe UI" panose="020B0502040204020203" pitchFamily="34" charset="0"/>
                  </a:rPr>
                  <a:t>DNS </a:t>
                </a:r>
                <a:r>
                  <a:rPr lang="en-US" dirty="0" smtClean="0">
                    <a:latin typeface="Segoe UI" panose="020B0502040204020203" pitchFamily="34" charset="0"/>
                    <a:cs typeface="Segoe UI" panose="020B0502040204020203" pitchFamily="34" charset="0"/>
                  </a:rPr>
                  <a:t>Subdomain</a:t>
                </a:r>
                <a:endParaRPr lang="en-US" dirty="0">
                  <a:latin typeface="Segoe UI" panose="020B0502040204020203" pitchFamily="34" charset="0"/>
                  <a:cs typeface="Segoe UI" panose="020B0502040204020203" pitchFamily="34" charset="0"/>
                </a:endParaRPr>
              </a:p>
            </p:txBody>
          </p:sp>
        </p:grpSp>
      </p:grpSp>
      <p:sp>
        <p:nvSpPr>
          <p:cNvPr id="48" name="Line 30"/>
          <p:cNvSpPr>
            <a:spLocks noChangeShapeType="1"/>
          </p:cNvSpPr>
          <p:nvPr/>
        </p:nvSpPr>
        <p:spPr bwMode="auto">
          <a:xfrm rot="16200000" flipV="1">
            <a:off x="7391400" y="5181474"/>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9" name="AutoShape 31"/>
          <p:cNvSpPr>
            <a:spLocks noChangeArrowheads="1"/>
          </p:cNvSpPr>
          <p:nvPr/>
        </p:nvSpPr>
        <p:spPr bwMode="auto">
          <a:xfrm>
            <a:off x="7350125" y="5409960"/>
            <a:ext cx="1377950" cy="240"/>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a:latin typeface="Segoe UI" panose="020B0502040204020203" pitchFamily="34" charset="0"/>
                <a:cs typeface="Segoe UI" panose="020B0502040204020203" pitchFamily="34" charset="0"/>
              </a:rPr>
              <a:t>DNS Server</a:t>
            </a:r>
          </a:p>
        </p:txBody>
      </p:sp>
      <p:sp>
        <p:nvSpPr>
          <p:cNvPr id="51" name="AutoShape 34"/>
          <p:cNvSpPr>
            <a:spLocks noChangeArrowheads="1"/>
          </p:cNvSpPr>
          <p:nvPr/>
        </p:nvSpPr>
        <p:spPr bwMode="auto">
          <a:xfrm>
            <a:off x="6629400" y="2819400"/>
            <a:ext cx="1085851" cy="555625"/>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defRPr/>
            </a:pPr>
            <a:r>
              <a:rPr lang="en-US" dirty="0">
                <a:latin typeface="Segoe UI" panose="020B0502040204020203" pitchFamily="34" charset="0"/>
                <a:cs typeface="Segoe UI" panose="020B0502040204020203" pitchFamily="34" charset="0"/>
              </a:rPr>
              <a:t>DNS Zone</a:t>
            </a:r>
          </a:p>
        </p:txBody>
      </p:sp>
      <p:sp>
        <p:nvSpPr>
          <p:cNvPr id="52" name="Line 30"/>
          <p:cNvSpPr>
            <a:spLocks noChangeShapeType="1"/>
          </p:cNvSpPr>
          <p:nvPr/>
        </p:nvSpPr>
        <p:spPr bwMode="auto">
          <a:xfrm rot="16200000" flipV="1">
            <a:off x="6531186" y="2721186"/>
            <a:ext cx="12278" cy="641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Tree>
    <p:extLst>
      <p:ext uri="{BB962C8B-B14F-4D97-AF65-F5344CB8AC3E}">
        <p14:creationId xmlns:p14="http://schemas.microsoft.com/office/powerpoint/2010/main" val="3248157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d4bc6276-b7c2-47a6-9763-8fb2043111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Split DNS?</a:t>
            </a:r>
            <a:endParaRPr lang="en-US"/>
          </a:p>
        </p:txBody>
      </p:sp>
      <p:grpSp>
        <p:nvGrpSpPr>
          <p:cNvPr id="4" name="Group 3" descr="Slide 1 of 4: Illustration of client and server computers in the internal network sending all DNS updates and queries to only the ADI DNS servers."/>
          <p:cNvGrpSpPr/>
          <p:nvPr/>
        </p:nvGrpSpPr>
        <p:grpSpPr>
          <a:xfrm>
            <a:off x="457200" y="1066800"/>
            <a:ext cx="7696200" cy="5314528"/>
            <a:chOff x="457200" y="1066800"/>
            <a:chExt cx="7696200" cy="5314528"/>
          </a:xfrm>
        </p:grpSpPr>
        <p:cxnSp>
          <p:nvCxnSpPr>
            <p:cNvPr id="5" name="Straight Arrow Connector 4"/>
            <p:cNvCxnSpPr>
              <a:stCxn id="24" idx="0"/>
            </p:cNvCxnSpPr>
            <p:nvPr/>
          </p:nvCxnSpPr>
          <p:spPr>
            <a:xfrm flipH="1" flipV="1">
              <a:off x="1946888" y="4142120"/>
              <a:ext cx="252231" cy="7346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409778" y="4142120"/>
              <a:ext cx="162163" cy="12178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160"/>
            <p:cNvSpPr txBox="1"/>
            <p:nvPr/>
          </p:nvSpPr>
          <p:spPr>
            <a:xfrm>
              <a:off x="4648200" y="1066800"/>
              <a:ext cx="336547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External DNS </a:t>
              </a:r>
              <a:r>
                <a:rPr lang="en-US" sz="1600" dirty="0" smtClean="0">
                  <a:latin typeface="Segoe UI" panose="020B0502040204020203" pitchFamily="34" charset="0"/>
                  <a:ea typeface="Segoe UI" panose="020B0502040204020203" pitchFamily="34" charset="0"/>
                  <a:cs typeface="Segoe UI" panose="020B0502040204020203" pitchFamily="34" charset="0"/>
                </a:rPr>
                <a:t>server hosts </a:t>
              </a:r>
              <a:r>
                <a:rPr lang="en-US" sz="1600" dirty="0">
                  <a:latin typeface="Segoe UI" panose="020B0502040204020203" pitchFamily="34" charset="0"/>
                  <a:ea typeface="Segoe UI" panose="020B0502040204020203" pitchFamily="34" charset="0"/>
                  <a:cs typeface="Segoe UI" panose="020B0502040204020203" pitchFamily="34" charset="0"/>
                </a:rPr>
                <a:t>only records that are resolved from the </a:t>
              </a:r>
              <a:r>
                <a:rPr lang="en-US" sz="1600" dirty="0" smtClean="0">
                  <a:latin typeface="Segoe UI" panose="020B0502040204020203" pitchFamily="34" charset="0"/>
                  <a:ea typeface="Segoe UI" panose="020B0502040204020203" pitchFamily="34" charset="0"/>
                  <a:cs typeface="Segoe UI" panose="020B0502040204020203" pitchFamily="34" charset="0"/>
                </a:rPr>
                <a:t>outside mail </a:t>
              </a:r>
              <a:r>
                <a:rPr lang="en-US" sz="1600" dirty="0">
                  <a:latin typeface="Segoe UI" panose="020B0502040204020203" pitchFamily="34" charset="0"/>
                  <a:ea typeface="Segoe UI" panose="020B0502040204020203" pitchFamily="34" charset="0"/>
                  <a:cs typeface="Segoe UI" panose="020B0502040204020203" pitchFamily="34" charset="0"/>
                </a:rPr>
                <a:t>and </a:t>
              </a:r>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8" name="TextBox 161"/>
            <p:cNvSpPr txBox="1"/>
            <p:nvPr/>
          </p:nvSpPr>
          <p:spPr>
            <a:xfrm>
              <a:off x="607352" y="1066800"/>
              <a:ext cx="350744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Internal DNS servers </a:t>
              </a:r>
              <a:r>
                <a:rPr lang="en-US" sz="1600" dirty="0" smtClean="0">
                  <a:latin typeface="Segoe UI" panose="020B0502040204020203" pitchFamily="34" charset="0"/>
                  <a:ea typeface="Segoe UI" panose="020B0502040204020203" pitchFamily="34" charset="0"/>
                  <a:cs typeface="Segoe UI" panose="020B0502040204020203" pitchFamily="34" charset="0"/>
                </a:rPr>
                <a:t>host domain computer records, plus mail and Web server in </a:t>
              </a:r>
              <a:r>
                <a:rPr lang="en-US" sz="1600" dirty="0">
                  <a:latin typeface="Segoe UI" panose="020B0502040204020203" pitchFamily="34" charset="0"/>
                  <a:ea typeface="Segoe UI" panose="020B0502040204020203" pitchFamily="34" charset="0"/>
                  <a:cs typeface="Segoe UI" panose="020B0502040204020203" pitchFamily="34" charset="0"/>
                </a:rPr>
                <a:t>perimeter</a:t>
              </a:r>
              <a:r>
                <a:rPr lang="en-US" sz="1600" dirty="0" smtClean="0">
                  <a:latin typeface="Segoe UI" panose="020B0502040204020203" pitchFamily="34" charset="0"/>
                  <a:ea typeface="Segoe UI" panose="020B0502040204020203" pitchFamily="34" charset="0"/>
                  <a:cs typeface="Segoe UI" panose="020B0502040204020203" pitchFamily="34" charset="0"/>
                </a:rPr>
                <a:t> subnet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grpSp>
          <p:nvGrpSpPr>
            <p:cNvPr id="9" name="Group 8"/>
            <p:cNvGrpSpPr/>
            <p:nvPr/>
          </p:nvGrpSpPr>
          <p:grpSpPr>
            <a:xfrm>
              <a:off x="457200" y="2077307"/>
              <a:ext cx="1744331" cy="2030342"/>
              <a:chOff x="631165" y="1250723"/>
              <a:chExt cx="1744331" cy="2030342"/>
            </a:xfrm>
          </p:grpSpPr>
          <p:sp>
            <p:nvSpPr>
              <p:cNvPr id="37" name="TextBox 190"/>
              <p:cNvSpPr txBox="1"/>
              <p:nvPr/>
            </p:nvSpPr>
            <p:spPr>
              <a:xfrm>
                <a:off x="631165" y="2819400"/>
                <a:ext cx="1744331"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 Controllers</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 Running ADI DNS</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38" name="Group 37"/>
              <p:cNvGrpSpPr/>
              <p:nvPr/>
            </p:nvGrpSpPr>
            <p:grpSpPr>
              <a:xfrm>
                <a:off x="816419" y="1250723"/>
                <a:ext cx="1373823" cy="1554312"/>
                <a:chOff x="764921" y="1649585"/>
                <a:chExt cx="1373823" cy="1554312"/>
              </a:xfrm>
            </p:grpSpPr>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0034" y="1649585"/>
                  <a:ext cx="527470" cy="935415"/>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1" y="2039107"/>
                  <a:ext cx="553673" cy="981883"/>
                </a:xfrm>
                <a:prstGeom prst="rect">
                  <a:avLst/>
                </a:prstGeom>
              </p:spPr>
            </p:pic>
            <p:grpSp>
              <p:nvGrpSpPr>
                <p:cNvPr id="41" name="Group 40"/>
                <p:cNvGrpSpPr/>
                <p:nvPr/>
              </p:nvGrpSpPr>
              <p:grpSpPr>
                <a:xfrm>
                  <a:off x="1193828" y="2003600"/>
                  <a:ext cx="944916" cy="1200297"/>
                  <a:chOff x="-2362200" y="724880"/>
                  <a:chExt cx="1727492" cy="2194379"/>
                </a:xfrm>
              </p:grpSpPr>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724880"/>
                    <a:ext cx="1237386" cy="2194379"/>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7294" y="1117021"/>
                    <a:ext cx="932586" cy="1558751"/>
                  </a:xfrm>
                  <a:prstGeom prst="rect">
                    <a:avLst/>
                  </a:prstGeom>
                </p:spPr>
              </p:pic>
            </p:grpSp>
          </p:grpSp>
        </p:grpSp>
        <p:sp>
          <p:nvSpPr>
            <p:cNvPr id="10" name="TextBox 163"/>
            <p:cNvSpPr txBox="1"/>
            <p:nvPr/>
          </p:nvSpPr>
          <p:spPr>
            <a:xfrm>
              <a:off x="4191000" y="4343400"/>
              <a:ext cx="3787048" cy="967208"/>
            </a:xfrm>
            <a:prstGeom prst="rect">
              <a:avLst/>
            </a:prstGeom>
            <a:noFill/>
          </p:spPr>
          <p:txBody>
            <a:bodyPr wrap="square" rtlCol="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mj-lt"/>
                <a:buAutoNum type="arabicPeriod"/>
              </a:pPr>
              <a:r>
                <a:rPr lang="en-CA" sz="1600" b="1" dirty="0" smtClean="0">
                  <a:latin typeface="Segoe UI" panose="020B0502040204020203" pitchFamily="34" charset="0"/>
                  <a:ea typeface="Segoe UI" panose="020B0502040204020203" pitchFamily="34" charset="0"/>
                  <a:cs typeface="Segoe UI" panose="020B0502040204020203" pitchFamily="34" charset="0"/>
                </a:rPr>
                <a:t>Clients </a:t>
              </a:r>
              <a:r>
                <a:rPr lang="en-CA" sz="1600" b="1" dirty="0">
                  <a:latin typeface="Segoe UI" panose="020B0502040204020203" pitchFamily="34" charset="0"/>
                  <a:ea typeface="Segoe UI" panose="020B0502040204020203" pitchFamily="34" charset="0"/>
                  <a:cs typeface="Segoe UI" panose="020B0502040204020203" pitchFamily="34" charset="0"/>
                </a:rPr>
                <a:t>and servers on the internal network send all DNS queries to </a:t>
              </a:r>
              <a:r>
                <a:rPr lang="en-CA" sz="1600" b="1" dirty="0" smtClean="0">
                  <a:latin typeface="Segoe UI" panose="020B0502040204020203" pitchFamily="34" charset="0"/>
                  <a:ea typeface="Segoe UI" panose="020B0502040204020203" pitchFamily="34" charset="0"/>
                  <a:cs typeface="Segoe UI" panose="020B0502040204020203" pitchFamily="34" charset="0"/>
                </a:rPr>
                <a:t>Domain controllers/Active Directory</a:t>
              </a:r>
              <a:r>
                <a:rPr lang="en-US" sz="1600" dirty="0" smtClean="0"/>
                <a:t>–</a:t>
              </a:r>
              <a:r>
                <a:rPr lang="en-CA" sz="1600" b="1" smtClean="0">
                  <a:latin typeface="Segoe UI" panose="020B0502040204020203" pitchFamily="34" charset="0"/>
                  <a:ea typeface="Segoe UI" panose="020B0502040204020203" pitchFamily="34" charset="0"/>
                  <a:cs typeface="Segoe UI" panose="020B0502040204020203" pitchFamily="34" charset="0"/>
                </a:rPr>
                <a:t>Integrated servers.</a:t>
              </a:r>
              <a:endParaRPr lang="en-CA" sz="16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11" name="Group 10"/>
            <p:cNvGrpSpPr/>
            <p:nvPr/>
          </p:nvGrpSpPr>
          <p:grpSpPr>
            <a:xfrm>
              <a:off x="3685796" y="2077307"/>
              <a:ext cx="2935904" cy="1881664"/>
              <a:chOff x="4384511" y="2077307"/>
              <a:chExt cx="2935904" cy="1881664"/>
            </a:xfrm>
          </p:grpSpPr>
          <p:sp>
            <p:nvSpPr>
              <p:cNvPr id="29" name="Oval 28"/>
              <p:cNvSpPr/>
              <p:nvPr/>
            </p:nvSpPr>
            <p:spPr>
              <a:xfrm>
                <a:off x="4384511" y="2736764"/>
                <a:ext cx="2935904" cy="9052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sp>
            <p:nvSpPr>
              <p:cNvPr id="30" name="TextBox 183"/>
              <p:cNvSpPr txBox="1"/>
              <p:nvPr/>
            </p:nvSpPr>
            <p:spPr>
              <a:xfrm>
                <a:off x="4384511" y="2203394"/>
                <a:ext cx="1120201"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Web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31" name="TextBox 184"/>
              <p:cNvSpPr txBox="1"/>
              <p:nvPr/>
            </p:nvSpPr>
            <p:spPr>
              <a:xfrm>
                <a:off x="5385249" y="2203394"/>
                <a:ext cx="934428"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Mail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32" name="TextBox 185"/>
              <p:cNvSpPr txBox="1"/>
              <p:nvPr/>
            </p:nvSpPr>
            <p:spPr>
              <a:xfrm>
                <a:off x="4961333" y="3651194"/>
                <a:ext cx="1782261"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Perimeter Subnet </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186"/>
              <p:cNvSpPr txBox="1"/>
              <p:nvPr/>
            </p:nvSpPr>
            <p:spPr>
              <a:xfrm>
                <a:off x="6217588" y="2077307"/>
                <a:ext cx="945212"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External</a:t>
                </a:r>
              </a:p>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DNS </a:t>
                </a:r>
                <a:r>
                  <a:rPr lang="en-US" sz="1100" b="1" dirty="0">
                    <a:latin typeface="Segoe UI" panose="020B0502040204020203" pitchFamily="34" charset="0"/>
                    <a:ea typeface="Segoe UI" panose="020B0502040204020203" pitchFamily="34" charset="0"/>
                    <a:cs typeface="Segoe UI" panose="020B0502040204020203" pitchFamily="34" charset="0"/>
                  </a:rPr>
                  <a:t>S</a:t>
                </a:r>
                <a:r>
                  <a:rPr lang="en-US" sz="1100" b="1" dirty="0" smtClean="0">
                    <a:latin typeface="Segoe UI" panose="020B0502040204020203" pitchFamily="34" charset="0"/>
                    <a:ea typeface="Segoe UI" panose="020B0502040204020203" pitchFamily="34" charset="0"/>
                    <a:cs typeface="Segoe UI" panose="020B0502040204020203" pitchFamily="34" charset="0"/>
                  </a:rPr>
                  <a:t>erver</a:t>
                </a:r>
              </a:p>
            </p:txBody>
          </p:sp>
          <p:pic>
            <p:nvPicPr>
              <p:cNvPr id="34" name="Picture 3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72255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61368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451415"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p:cNvGrpSpPr/>
            <p:nvPr/>
          </p:nvGrpSpPr>
          <p:grpSpPr>
            <a:xfrm>
              <a:off x="838200" y="4571996"/>
              <a:ext cx="2690582" cy="1752604"/>
              <a:chOff x="838200" y="4724396"/>
              <a:chExt cx="2690582" cy="1752604"/>
            </a:xfrm>
          </p:grpSpPr>
          <p:sp>
            <p:nvSpPr>
              <p:cNvPr id="20" name="TextBox 173"/>
              <p:cNvSpPr txBox="1"/>
              <p:nvPr/>
            </p:nvSpPr>
            <p:spPr>
              <a:xfrm>
                <a:off x="838200" y="6015335"/>
                <a:ext cx="269058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Servers and Computers on </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Domain-Joined, Internal Network </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21" name="Oval 20"/>
              <p:cNvSpPr/>
              <p:nvPr/>
            </p:nvSpPr>
            <p:spPr>
              <a:xfrm>
                <a:off x="905670" y="4869481"/>
                <a:ext cx="2555642" cy="114363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3154" y="4747233"/>
                <a:ext cx="490082" cy="553268"/>
              </a:xfrm>
              <a:prstGeom prst="rect">
                <a:avLst/>
              </a:prstGeom>
            </p:spPr>
          </p:pic>
          <p:grpSp>
            <p:nvGrpSpPr>
              <p:cNvPr id="23" name="Group 22"/>
              <p:cNvGrpSpPr/>
              <p:nvPr/>
            </p:nvGrpSpPr>
            <p:grpSpPr>
              <a:xfrm>
                <a:off x="2362201" y="4724396"/>
                <a:ext cx="834862" cy="1090820"/>
                <a:chOff x="488590" y="4460692"/>
                <a:chExt cx="1029971" cy="1345749"/>
              </a:xfrm>
            </p:grpSpPr>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2271" y="4460692"/>
                  <a:ext cx="466290" cy="828031"/>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8590" y="4490189"/>
                  <a:ext cx="466290" cy="828031"/>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783" y="4825083"/>
                  <a:ext cx="552633" cy="981358"/>
                </a:xfrm>
                <a:prstGeom prst="rect">
                  <a:avLst/>
                </a:prstGeom>
              </p:spPr>
            </p:pic>
          </p:gr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83638" y="5029200"/>
                <a:ext cx="630962" cy="712312"/>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4471" y="5095939"/>
                <a:ext cx="737834" cy="832964"/>
              </a:xfrm>
              <a:prstGeom prst="rect">
                <a:avLst/>
              </a:prstGeom>
            </p:spPr>
          </p:pic>
        </p:grpSp>
        <p:grpSp>
          <p:nvGrpSpPr>
            <p:cNvPr id="13" name="Group 12"/>
            <p:cNvGrpSpPr/>
            <p:nvPr/>
          </p:nvGrpSpPr>
          <p:grpSpPr>
            <a:xfrm>
              <a:off x="2512062" y="2596811"/>
              <a:ext cx="1219478" cy="1011944"/>
              <a:chOff x="2255453" y="2614426"/>
              <a:chExt cx="1219478" cy="1011944"/>
            </a:xfrm>
          </p:grpSpPr>
          <p:pic>
            <p:nvPicPr>
              <p:cNvPr id="18" name="Picture 17" descr="C:\Users\Administrator\SkyDrive\20409A\Lex Graphics\firewa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72"/>
              <p:cNvSpPr txBox="1"/>
              <p:nvPr/>
            </p:nvSpPr>
            <p:spPr>
              <a:xfrm>
                <a:off x="2255453" y="3349371"/>
                <a:ext cx="1219478"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Inside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 name="Group 13"/>
            <p:cNvGrpSpPr/>
            <p:nvPr/>
          </p:nvGrpSpPr>
          <p:grpSpPr>
            <a:xfrm>
              <a:off x="6781800" y="2596811"/>
              <a:ext cx="1371600" cy="1011944"/>
              <a:chOff x="2179531" y="2614426"/>
              <a:chExt cx="1371600" cy="1011944"/>
            </a:xfrm>
          </p:grpSpPr>
          <p:pic>
            <p:nvPicPr>
              <p:cNvPr id="16" name="Picture 15" descr="C:\Users\Administrator\SkyDrive\20409A\Lex Graphics\firewa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70"/>
              <p:cNvSpPr txBox="1"/>
              <p:nvPr/>
            </p:nvSpPr>
            <p:spPr>
              <a:xfrm>
                <a:off x="2179531" y="3349371"/>
                <a:ext cx="137160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Outside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pic>
          <p:nvPicPr>
            <p:cNvPr id="15"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3618"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Rectangle 43"/>
          <p:cNvSpPr/>
          <p:nvPr/>
        </p:nvSpPr>
        <p:spPr>
          <a:xfrm>
            <a:off x="4397914" y="3244334"/>
            <a:ext cx="348172"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a:t>
            </a:r>
          </a:p>
        </p:txBody>
      </p:sp>
    </p:spTree>
    <p:extLst>
      <p:ext uri="{BB962C8B-B14F-4D97-AF65-F5344CB8AC3E}">
        <p14:creationId xmlns:p14="http://schemas.microsoft.com/office/powerpoint/2010/main" val="2885571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d41191be-56b7-4af7-8469-5f9d63747b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Split DNS?</a:t>
            </a:r>
            <a:endParaRPr lang="en-US"/>
          </a:p>
        </p:txBody>
      </p:sp>
      <p:grpSp>
        <p:nvGrpSpPr>
          <p:cNvPr id="4" name="Group 3" descr="Slide 2 of 4: Illustration of how the internal DNS servers can resolve IP Addresses for internal clients that need access to servers on the perimeter network, such as the corporate web server. Client computers are shown sending queries to the internal DNS servers and request for services to the perimeter network servers, whose IP Addresses were resolved by the internal DNS servers."/>
          <p:cNvGrpSpPr/>
          <p:nvPr/>
        </p:nvGrpSpPr>
        <p:grpSpPr>
          <a:xfrm>
            <a:off x="457200" y="1066800"/>
            <a:ext cx="7696200" cy="5314528"/>
            <a:chOff x="457200" y="1066800"/>
            <a:chExt cx="7696200" cy="5314528"/>
          </a:xfrm>
        </p:grpSpPr>
        <p:cxnSp>
          <p:nvCxnSpPr>
            <p:cNvPr id="5" name="Straight Arrow Connector 4"/>
            <p:cNvCxnSpPr/>
            <p:nvPr/>
          </p:nvCxnSpPr>
          <p:spPr>
            <a:xfrm flipV="1">
              <a:off x="2470712" y="3592858"/>
              <a:ext cx="1491688" cy="154805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503154" y="4139201"/>
              <a:ext cx="258066" cy="10089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8200" y="1066800"/>
              <a:ext cx="336547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External DNS </a:t>
              </a:r>
              <a:r>
                <a:rPr lang="en-US" sz="1600" dirty="0" smtClean="0">
                  <a:latin typeface="Segoe UI" panose="020B0502040204020203" pitchFamily="34" charset="0"/>
                  <a:ea typeface="Segoe UI" panose="020B0502040204020203" pitchFamily="34" charset="0"/>
                  <a:cs typeface="Segoe UI" panose="020B0502040204020203" pitchFamily="34" charset="0"/>
                </a:rPr>
                <a:t>server hosts </a:t>
              </a:r>
              <a:r>
                <a:rPr lang="en-US" sz="1600" dirty="0">
                  <a:latin typeface="Segoe UI" panose="020B0502040204020203" pitchFamily="34" charset="0"/>
                  <a:ea typeface="Segoe UI" panose="020B0502040204020203" pitchFamily="34" charset="0"/>
                  <a:cs typeface="Segoe UI" panose="020B0502040204020203" pitchFamily="34" charset="0"/>
                </a:rPr>
                <a:t>only records that are resolved from the </a:t>
              </a:r>
              <a:r>
                <a:rPr lang="en-US" sz="1600" dirty="0" smtClean="0">
                  <a:latin typeface="Segoe UI" panose="020B0502040204020203" pitchFamily="34" charset="0"/>
                  <a:ea typeface="Segoe UI" panose="020B0502040204020203" pitchFamily="34" charset="0"/>
                  <a:cs typeface="Segoe UI" panose="020B0502040204020203" pitchFamily="34" charset="0"/>
                </a:rPr>
                <a:t>outside: mail </a:t>
              </a:r>
              <a:r>
                <a:rPr lang="en-US" sz="1600" dirty="0">
                  <a:latin typeface="Segoe UI" panose="020B0502040204020203" pitchFamily="34" charset="0"/>
                  <a:ea typeface="Segoe UI" panose="020B0502040204020203" pitchFamily="34" charset="0"/>
                  <a:cs typeface="Segoe UI" panose="020B0502040204020203" pitchFamily="34" charset="0"/>
                </a:rPr>
                <a:t>and </a:t>
              </a:r>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8" name="TextBox 7"/>
            <p:cNvSpPr txBox="1"/>
            <p:nvPr/>
          </p:nvSpPr>
          <p:spPr>
            <a:xfrm>
              <a:off x="607352" y="1066800"/>
              <a:ext cx="350744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Internal DNS servers </a:t>
              </a:r>
              <a:r>
                <a:rPr lang="en-US" sz="1600" dirty="0" smtClean="0">
                  <a:latin typeface="Segoe UI" panose="020B0502040204020203" pitchFamily="34" charset="0"/>
                  <a:ea typeface="Segoe UI" panose="020B0502040204020203" pitchFamily="34" charset="0"/>
                  <a:cs typeface="Segoe UI" panose="020B0502040204020203" pitchFamily="34" charset="0"/>
                </a:rPr>
                <a:t>host domain computer records, plus mail and Web server in </a:t>
              </a:r>
              <a:r>
                <a:rPr lang="en-US" sz="1600" dirty="0">
                  <a:latin typeface="Segoe UI" panose="020B0502040204020203" pitchFamily="34" charset="0"/>
                  <a:ea typeface="Segoe UI" panose="020B0502040204020203" pitchFamily="34" charset="0"/>
                  <a:cs typeface="Segoe UI" panose="020B0502040204020203" pitchFamily="34" charset="0"/>
                </a:rPr>
                <a:t>perimeter</a:t>
              </a:r>
              <a:r>
                <a:rPr lang="en-US" sz="1600" dirty="0" smtClean="0">
                  <a:latin typeface="Segoe UI" panose="020B0502040204020203" pitchFamily="34" charset="0"/>
                  <a:ea typeface="Segoe UI" panose="020B0502040204020203" pitchFamily="34" charset="0"/>
                  <a:cs typeface="Segoe UI" panose="020B0502040204020203" pitchFamily="34" charset="0"/>
                </a:rPr>
                <a:t> subnet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4191000" y="4343400"/>
              <a:ext cx="3787048" cy="1549911"/>
            </a:xfrm>
            <a:prstGeom prst="rect">
              <a:avLst/>
            </a:prstGeom>
            <a:noFill/>
          </p:spPr>
          <p:txBody>
            <a:bodyPr wrap="square" rtlCol="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mj-lt"/>
                <a:buAutoNum type="arabicPeriod" startAt="2"/>
              </a:pPr>
              <a:r>
                <a:rPr lang="en-CA" sz="1600" b="1" dirty="0">
                  <a:latin typeface="Segoe UI" panose="020B0502040204020203" pitchFamily="34" charset="0"/>
                  <a:ea typeface="Segoe UI" panose="020B0502040204020203" pitchFamily="34" charset="0"/>
                  <a:cs typeface="Segoe UI" panose="020B0502040204020203" pitchFamily="34" charset="0"/>
                </a:rPr>
                <a:t>Internal requests to perimeter subnet </a:t>
              </a:r>
              <a:r>
                <a:rPr lang="en-CA" sz="1600" b="1" dirty="0" smtClean="0">
                  <a:latin typeface="Segoe UI" panose="020B0502040204020203" pitchFamily="34" charset="0"/>
                  <a:ea typeface="Segoe UI" panose="020B0502040204020203" pitchFamily="34" charset="0"/>
                  <a:cs typeface="Segoe UI" panose="020B0502040204020203" pitchFamily="34" charset="0"/>
                </a:rPr>
                <a:t>Web </a:t>
              </a:r>
              <a:r>
                <a:rPr lang="en-CA" sz="1600" b="1" dirty="0">
                  <a:latin typeface="Segoe UI" panose="020B0502040204020203" pitchFamily="34" charset="0"/>
                  <a:ea typeface="Segoe UI" panose="020B0502040204020203" pitchFamily="34" charset="0"/>
                  <a:cs typeface="Segoe UI" panose="020B0502040204020203" pitchFamily="34" charset="0"/>
                </a:rPr>
                <a:t>and mail servers are allowed to go to those servers after resolving names from </a:t>
              </a:r>
              <a:r>
                <a:rPr lang="en-CA" sz="1600" b="1" dirty="0" smtClean="0">
                  <a:latin typeface="Segoe UI" panose="020B0502040204020203" pitchFamily="34" charset="0"/>
                  <a:ea typeface="Segoe UI" panose="020B0502040204020203" pitchFamily="34" charset="0"/>
                  <a:cs typeface="Segoe UI" panose="020B0502040204020203" pitchFamily="34" charset="0"/>
                </a:rPr>
                <a:t>Active Directory</a:t>
              </a:r>
              <a:r>
                <a:rPr lang="en-US" sz="1600" dirty="0" smtClean="0"/>
                <a:t>–</a:t>
              </a:r>
              <a:r>
                <a:rPr lang="en-CA" sz="1600" b="1" dirty="0" smtClean="0">
                  <a:latin typeface="Segoe UI" panose="020B0502040204020203" pitchFamily="34" charset="0"/>
                  <a:ea typeface="Segoe UI" panose="020B0502040204020203" pitchFamily="34" charset="0"/>
                  <a:cs typeface="Segoe UI" panose="020B0502040204020203" pitchFamily="34" charset="0"/>
                </a:rPr>
                <a:t>Integrated DNS servers</a:t>
              </a:r>
              <a:endParaRPr lang="en-CA" sz="16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10" name="Group 9"/>
            <p:cNvGrpSpPr/>
            <p:nvPr/>
          </p:nvGrpSpPr>
          <p:grpSpPr>
            <a:xfrm>
              <a:off x="457200" y="2077307"/>
              <a:ext cx="1744331" cy="2030342"/>
              <a:chOff x="631165" y="1250723"/>
              <a:chExt cx="1744331" cy="2030342"/>
            </a:xfrm>
          </p:grpSpPr>
          <p:sp>
            <p:nvSpPr>
              <p:cNvPr id="37" name="TextBox 36"/>
              <p:cNvSpPr txBox="1"/>
              <p:nvPr/>
            </p:nvSpPr>
            <p:spPr>
              <a:xfrm>
                <a:off x="631165" y="2819400"/>
                <a:ext cx="1744331"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 Controllers</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 Running ADI DNS</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38" name="Group 37"/>
              <p:cNvGrpSpPr/>
              <p:nvPr/>
            </p:nvGrpSpPr>
            <p:grpSpPr>
              <a:xfrm>
                <a:off x="816419" y="1250723"/>
                <a:ext cx="1373823" cy="1554312"/>
                <a:chOff x="764921" y="1649585"/>
                <a:chExt cx="1373823" cy="1554312"/>
              </a:xfrm>
            </p:grpSpPr>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0034" y="1649585"/>
                  <a:ext cx="527470" cy="935415"/>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1" y="2039107"/>
                  <a:ext cx="553673" cy="981883"/>
                </a:xfrm>
                <a:prstGeom prst="rect">
                  <a:avLst/>
                </a:prstGeom>
              </p:spPr>
            </p:pic>
            <p:grpSp>
              <p:nvGrpSpPr>
                <p:cNvPr id="41" name="Group 40"/>
                <p:cNvGrpSpPr/>
                <p:nvPr/>
              </p:nvGrpSpPr>
              <p:grpSpPr>
                <a:xfrm>
                  <a:off x="1193828" y="2003600"/>
                  <a:ext cx="944916" cy="1200297"/>
                  <a:chOff x="-2362200" y="724880"/>
                  <a:chExt cx="1727492" cy="2194379"/>
                </a:xfrm>
              </p:grpSpPr>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724880"/>
                    <a:ext cx="1237386" cy="2194379"/>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7294" y="1117021"/>
                    <a:ext cx="932586" cy="1558751"/>
                  </a:xfrm>
                  <a:prstGeom prst="rect">
                    <a:avLst/>
                  </a:prstGeom>
                </p:spPr>
              </p:pic>
            </p:grpSp>
          </p:grpSp>
        </p:grpSp>
        <p:grpSp>
          <p:nvGrpSpPr>
            <p:cNvPr id="11" name="Group 10"/>
            <p:cNvGrpSpPr/>
            <p:nvPr/>
          </p:nvGrpSpPr>
          <p:grpSpPr>
            <a:xfrm>
              <a:off x="3685796" y="2077307"/>
              <a:ext cx="2935904" cy="1881664"/>
              <a:chOff x="4384511" y="2077307"/>
              <a:chExt cx="2935904" cy="1881664"/>
            </a:xfrm>
          </p:grpSpPr>
          <p:sp>
            <p:nvSpPr>
              <p:cNvPr id="29" name="Oval 28"/>
              <p:cNvSpPr/>
              <p:nvPr/>
            </p:nvSpPr>
            <p:spPr>
              <a:xfrm>
                <a:off x="4384511" y="2736764"/>
                <a:ext cx="2935904" cy="9052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sp>
            <p:nvSpPr>
              <p:cNvPr id="30" name="TextBox 29"/>
              <p:cNvSpPr txBox="1"/>
              <p:nvPr/>
            </p:nvSpPr>
            <p:spPr>
              <a:xfrm>
                <a:off x="4384511" y="2203394"/>
                <a:ext cx="1120201"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Web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31" name="TextBox 30"/>
              <p:cNvSpPr txBox="1"/>
              <p:nvPr/>
            </p:nvSpPr>
            <p:spPr>
              <a:xfrm>
                <a:off x="5385249" y="2203394"/>
                <a:ext cx="934428"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Mail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32" name="TextBox 31"/>
              <p:cNvSpPr txBox="1"/>
              <p:nvPr/>
            </p:nvSpPr>
            <p:spPr>
              <a:xfrm>
                <a:off x="4961333" y="3651194"/>
                <a:ext cx="1782261"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Perimeter Subnet </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6217588" y="2077307"/>
                <a:ext cx="945212"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External</a:t>
                </a:r>
              </a:p>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DNS </a:t>
                </a:r>
                <a:r>
                  <a:rPr lang="en-US" sz="1100" b="1" dirty="0">
                    <a:latin typeface="Segoe UI" panose="020B0502040204020203" pitchFamily="34" charset="0"/>
                    <a:ea typeface="Segoe UI" panose="020B0502040204020203" pitchFamily="34" charset="0"/>
                    <a:cs typeface="Segoe UI" panose="020B0502040204020203" pitchFamily="34" charset="0"/>
                  </a:rPr>
                  <a:t>S</a:t>
                </a:r>
                <a:r>
                  <a:rPr lang="en-US" sz="1100" b="1" dirty="0" smtClean="0">
                    <a:latin typeface="Segoe UI" panose="020B0502040204020203" pitchFamily="34" charset="0"/>
                    <a:ea typeface="Segoe UI" panose="020B0502040204020203" pitchFamily="34" charset="0"/>
                    <a:cs typeface="Segoe UI" panose="020B0502040204020203" pitchFamily="34" charset="0"/>
                  </a:rPr>
                  <a:t>erver</a:t>
                </a:r>
              </a:p>
            </p:txBody>
          </p:sp>
          <p:pic>
            <p:nvPicPr>
              <p:cNvPr id="34" name="Picture 3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72255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61368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451415"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p:cNvGrpSpPr/>
            <p:nvPr/>
          </p:nvGrpSpPr>
          <p:grpSpPr>
            <a:xfrm>
              <a:off x="838200" y="4571996"/>
              <a:ext cx="2690582" cy="1752604"/>
              <a:chOff x="838200" y="4724396"/>
              <a:chExt cx="2690582" cy="1752604"/>
            </a:xfrm>
          </p:grpSpPr>
          <p:sp>
            <p:nvSpPr>
              <p:cNvPr id="20" name="TextBox 19"/>
              <p:cNvSpPr txBox="1"/>
              <p:nvPr/>
            </p:nvSpPr>
            <p:spPr>
              <a:xfrm>
                <a:off x="838200" y="6015335"/>
                <a:ext cx="269058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Servers and Computers on </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Domain-Joined, Internal Network </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21" name="Oval 20"/>
              <p:cNvSpPr/>
              <p:nvPr/>
            </p:nvSpPr>
            <p:spPr>
              <a:xfrm>
                <a:off x="905670" y="4869481"/>
                <a:ext cx="2555642" cy="114363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3154" y="4747233"/>
                <a:ext cx="490082" cy="553268"/>
              </a:xfrm>
              <a:prstGeom prst="rect">
                <a:avLst/>
              </a:prstGeom>
            </p:spPr>
          </p:pic>
          <p:grpSp>
            <p:nvGrpSpPr>
              <p:cNvPr id="23" name="Group 22"/>
              <p:cNvGrpSpPr/>
              <p:nvPr/>
            </p:nvGrpSpPr>
            <p:grpSpPr>
              <a:xfrm>
                <a:off x="2362201" y="4724396"/>
                <a:ext cx="834862" cy="1090820"/>
                <a:chOff x="488590" y="4460692"/>
                <a:chExt cx="1029971" cy="1345749"/>
              </a:xfrm>
            </p:grpSpPr>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2271" y="4460692"/>
                  <a:ext cx="466290" cy="828031"/>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8590" y="4490189"/>
                  <a:ext cx="466290" cy="828031"/>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783" y="4825083"/>
                  <a:ext cx="552633" cy="981358"/>
                </a:xfrm>
                <a:prstGeom prst="rect">
                  <a:avLst/>
                </a:prstGeom>
              </p:spPr>
            </p:pic>
          </p:gr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83638" y="5029200"/>
                <a:ext cx="630962" cy="712312"/>
              </a:xfrm>
              <a:prstGeom prst="rect">
                <a:avLst/>
              </a:prstGeom>
            </p:spPr>
          </p:pic>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4471" y="5095939"/>
                <a:ext cx="737834" cy="832964"/>
              </a:xfrm>
              <a:prstGeom prst="rect">
                <a:avLst/>
              </a:prstGeom>
            </p:spPr>
          </p:pic>
        </p:grpSp>
        <p:grpSp>
          <p:nvGrpSpPr>
            <p:cNvPr id="13" name="Group 12"/>
            <p:cNvGrpSpPr/>
            <p:nvPr/>
          </p:nvGrpSpPr>
          <p:grpSpPr>
            <a:xfrm>
              <a:off x="2512062" y="2596811"/>
              <a:ext cx="1219478" cy="1011944"/>
              <a:chOff x="2255453" y="2614426"/>
              <a:chExt cx="1219478" cy="1011944"/>
            </a:xfrm>
          </p:grpSpPr>
          <p:pic>
            <p:nvPicPr>
              <p:cNvPr id="18" name="Picture 17" descr="C:\Users\Administrator\SkyDrive\20409A\Lex Graphics\firewa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255453" y="3349371"/>
                <a:ext cx="1219478"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Inside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 name="Group 13"/>
            <p:cNvGrpSpPr/>
            <p:nvPr/>
          </p:nvGrpSpPr>
          <p:grpSpPr>
            <a:xfrm>
              <a:off x="6781800" y="2596811"/>
              <a:ext cx="1371600" cy="1011944"/>
              <a:chOff x="2179531" y="2614426"/>
              <a:chExt cx="1371600" cy="1011944"/>
            </a:xfrm>
          </p:grpSpPr>
          <p:pic>
            <p:nvPicPr>
              <p:cNvPr id="16" name="Picture 15" descr="C:\Users\Administrator\SkyDrive\20409A\Lex Graphics\firewa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179531" y="3349371"/>
                <a:ext cx="137160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Outside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pic>
          <p:nvPicPr>
            <p:cNvPr id="15"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3618"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29608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7c427141-b79c-46eb-b6aa-ec5933fbf3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Split DNS?</a:t>
            </a:r>
            <a:endParaRPr lang="en-US"/>
          </a:p>
        </p:txBody>
      </p:sp>
      <p:grpSp>
        <p:nvGrpSpPr>
          <p:cNvPr id="4" name="Group 3" descr="Slide 3 of 4: Illustration of internal DNS servers forwarding requests for resolving names for Internet-level resources to the external DNS server, which has no internal records at all except for the perimeter network servers."/>
          <p:cNvGrpSpPr/>
          <p:nvPr/>
        </p:nvGrpSpPr>
        <p:grpSpPr>
          <a:xfrm>
            <a:off x="457200" y="1066800"/>
            <a:ext cx="8229600" cy="5314528"/>
            <a:chOff x="457200" y="1066800"/>
            <a:chExt cx="8229600" cy="5314528"/>
          </a:xfrm>
        </p:grpSpPr>
        <p:sp>
          <p:nvSpPr>
            <p:cNvPr id="5" name="TextBox 4"/>
            <p:cNvSpPr txBox="1"/>
            <p:nvPr/>
          </p:nvSpPr>
          <p:spPr>
            <a:xfrm>
              <a:off x="4648200" y="1066800"/>
              <a:ext cx="336547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External DNS </a:t>
              </a:r>
              <a:r>
                <a:rPr lang="en-US" sz="1600" dirty="0" smtClean="0">
                  <a:latin typeface="Segoe UI" panose="020B0502040204020203" pitchFamily="34" charset="0"/>
                  <a:ea typeface="Segoe UI" panose="020B0502040204020203" pitchFamily="34" charset="0"/>
                  <a:cs typeface="Segoe UI" panose="020B0502040204020203" pitchFamily="34" charset="0"/>
                </a:rPr>
                <a:t>server hosts </a:t>
              </a:r>
              <a:r>
                <a:rPr lang="en-US" sz="1600" dirty="0">
                  <a:latin typeface="Segoe UI" panose="020B0502040204020203" pitchFamily="34" charset="0"/>
                  <a:ea typeface="Segoe UI" panose="020B0502040204020203" pitchFamily="34" charset="0"/>
                  <a:cs typeface="Segoe UI" panose="020B0502040204020203" pitchFamily="34" charset="0"/>
                </a:rPr>
                <a:t>only records that are resolved from the </a:t>
              </a:r>
              <a:r>
                <a:rPr lang="en-US" sz="1600" dirty="0" smtClean="0">
                  <a:latin typeface="Segoe UI" panose="020B0502040204020203" pitchFamily="34" charset="0"/>
                  <a:ea typeface="Segoe UI" panose="020B0502040204020203" pitchFamily="34" charset="0"/>
                  <a:cs typeface="Segoe UI" panose="020B0502040204020203" pitchFamily="34" charset="0"/>
                </a:rPr>
                <a:t>outside: mail </a:t>
              </a:r>
              <a:r>
                <a:rPr lang="en-US" sz="1600" dirty="0">
                  <a:latin typeface="Segoe UI" panose="020B0502040204020203" pitchFamily="34" charset="0"/>
                  <a:ea typeface="Segoe UI" panose="020B0502040204020203" pitchFamily="34" charset="0"/>
                  <a:cs typeface="Segoe UI" panose="020B0502040204020203" pitchFamily="34" charset="0"/>
                </a:rPr>
                <a:t>and </a:t>
              </a:r>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6" name="TextBox 5"/>
            <p:cNvSpPr txBox="1"/>
            <p:nvPr/>
          </p:nvSpPr>
          <p:spPr>
            <a:xfrm>
              <a:off x="607352" y="1066800"/>
              <a:ext cx="350744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Internal DNS servers </a:t>
              </a:r>
              <a:r>
                <a:rPr lang="en-US" sz="1600" dirty="0" smtClean="0">
                  <a:latin typeface="Segoe UI" panose="020B0502040204020203" pitchFamily="34" charset="0"/>
                  <a:ea typeface="Segoe UI" panose="020B0502040204020203" pitchFamily="34" charset="0"/>
                  <a:cs typeface="Segoe UI" panose="020B0502040204020203" pitchFamily="34" charset="0"/>
                </a:rPr>
                <a:t>host domain computer records, plus mail and Web server in </a:t>
              </a:r>
              <a:r>
                <a:rPr lang="en-US" sz="1600" dirty="0">
                  <a:latin typeface="Segoe UI" panose="020B0502040204020203" pitchFamily="34" charset="0"/>
                  <a:ea typeface="Segoe UI" panose="020B0502040204020203" pitchFamily="34" charset="0"/>
                  <a:cs typeface="Segoe UI" panose="020B0502040204020203" pitchFamily="34" charset="0"/>
                </a:rPr>
                <a:t>perimeter</a:t>
              </a:r>
              <a:r>
                <a:rPr lang="en-US" sz="1600" dirty="0" smtClean="0">
                  <a:latin typeface="Segoe UI" panose="020B0502040204020203" pitchFamily="34" charset="0"/>
                  <a:ea typeface="Segoe UI" panose="020B0502040204020203" pitchFamily="34" charset="0"/>
                  <a:cs typeface="Segoe UI" panose="020B0502040204020203" pitchFamily="34" charset="0"/>
                </a:rPr>
                <a:t> subnet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4191000" y="4343400"/>
              <a:ext cx="3787048" cy="1996287"/>
            </a:xfrm>
            <a:prstGeom prst="rect">
              <a:avLst/>
            </a:prstGeom>
            <a:noFill/>
          </p:spPr>
          <p:txBody>
            <a:bodyPr wrap="square" rtlCol="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mj-lt"/>
                <a:buAutoNum type="arabicPeriod" startAt="3"/>
              </a:pPr>
              <a:r>
                <a:rPr lang="en-CA" sz="1600" b="1" dirty="0">
                  <a:latin typeface="Segoe UI" panose="020B0502040204020203" pitchFamily="34" charset="0"/>
                  <a:ea typeface="Segoe UI" panose="020B0502040204020203" pitchFamily="34" charset="0"/>
                  <a:cs typeface="Segoe UI" panose="020B0502040204020203" pitchFamily="34" charset="0"/>
                </a:rPr>
                <a:t>Requests to resolve resources outside of the domain and perimeter subnet are forwarded to the external DNS server, which uses iterative queries to root hints or another forwarder to resolve </a:t>
              </a:r>
              <a:r>
                <a:rPr lang="en-CA" sz="1600" b="1">
                  <a:latin typeface="Segoe UI" panose="020B0502040204020203" pitchFamily="34" charset="0"/>
                  <a:ea typeface="Segoe UI" panose="020B0502040204020203" pitchFamily="34" charset="0"/>
                  <a:cs typeface="Segoe UI" panose="020B0502040204020203" pitchFamily="34" charset="0"/>
                </a:rPr>
                <a:t>those </a:t>
              </a:r>
              <a:r>
                <a:rPr lang="en-CA" sz="1600" b="1" smtClean="0">
                  <a:latin typeface="Segoe UI" panose="020B0502040204020203" pitchFamily="34" charset="0"/>
                  <a:ea typeface="Segoe UI" panose="020B0502040204020203" pitchFamily="34" charset="0"/>
                  <a:cs typeface="Segoe UI" panose="020B0502040204020203" pitchFamily="34" charset="0"/>
                </a:rPr>
                <a:t>queries.</a:t>
              </a:r>
              <a:endParaRPr lang="en-CA" sz="16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8" name="Group 7"/>
            <p:cNvGrpSpPr/>
            <p:nvPr/>
          </p:nvGrpSpPr>
          <p:grpSpPr>
            <a:xfrm>
              <a:off x="2512062" y="2596811"/>
              <a:ext cx="1219478" cy="1011944"/>
              <a:chOff x="2255453" y="2614426"/>
              <a:chExt cx="1219478" cy="1011944"/>
            </a:xfrm>
          </p:grpSpPr>
          <p:pic>
            <p:nvPicPr>
              <p:cNvPr id="42" name="Picture 41" descr="C:\Users\Administrator\SkyDrive\20409A\Lex Graphics\firew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2255453" y="3349371"/>
                <a:ext cx="1219478"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Inside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p:cNvGrpSpPr/>
            <p:nvPr/>
          </p:nvGrpSpPr>
          <p:grpSpPr>
            <a:xfrm>
              <a:off x="457200" y="2077307"/>
              <a:ext cx="1744331" cy="2030342"/>
              <a:chOff x="631165" y="1250723"/>
              <a:chExt cx="1744331" cy="2030342"/>
            </a:xfrm>
          </p:grpSpPr>
          <p:sp>
            <p:nvSpPr>
              <p:cNvPr id="35" name="TextBox 34"/>
              <p:cNvSpPr txBox="1"/>
              <p:nvPr/>
            </p:nvSpPr>
            <p:spPr>
              <a:xfrm>
                <a:off x="631165" y="2819400"/>
                <a:ext cx="1744331"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 Controllers</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 Running ADI DNS</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36" name="Group 35"/>
              <p:cNvGrpSpPr/>
              <p:nvPr/>
            </p:nvGrpSpPr>
            <p:grpSpPr>
              <a:xfrm>
                <a:off x="816419" y="1250723"/>
                <a:ext cx="1373823" cy="1554312"/>
                <a:chOff x="764921" y="1649585"/>
                <a:chExt cx="1373823" cy="1554312"/>
              </a:xfrm>
            </p:grpSpPr>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0034" y="1649585"/>
                  <a:ext cx="527470" cy="935415"/>
                </a:xfrm>
                <a:prstGeom prst="rect">
                  <a:avLst/>
                </a:prstGeom>
              </p:spPr>
            </p:pic>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921" y="2039107"/>
                  <a:ext cx="553673" cy="981883"/>
                </a:xfrm>
                <a:prstGeom prst="rect">
                  <a:avLst/>
                </a:prstGeom>
              </p:spPr>
            </p:pic>
            <p:grpSp>
              <p:nvGrpSpPr>
                <p:cNvPr id="39" name="Group 38"/>
                <p:cNvGrpSpPr/>
                <p:nvPr/>
              </p:nvGrpSpPr>
              <p:grpSpPr>
                <a:xfrm>
                  <a:off x="1193828" y="2003600"/>
                  <a:ext cx="944916" cy="1200297"/>
                  <a:chOff x="-2362200" y="724880"/>
                  <a:chExt cx="1727492" cy="2194379"/>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724880"/>
                    <a:ext cx="1237386" cy="2194379"/>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7294" y="1117021"/>
                    <a:ext cx="932586" cy="1558751"/>
                  </a:xfrm>
                  <a:prstGeom prst="rect">
                    <a:avLst/>
                  </a:prstGeom>
                </p:spPr>
              </p:pic>
            </p:grpSp>
          </p:grpSp>
        </p:grpSp>
        <p:grpSp>
          <p:nvGrpSpPr>
            <p:cNvPr id="10" name="Group 9"/>
            <p:cNvGrpSpPr/>
            <p:nvPr/>
          </p:nvGrpSpPr>
          <p:grpSpPr>
            <a:xfrm>
              <a:off x="838200" y="4571996"/>
              <a:ext cx="2690582" cy="1752604"/>
              <a:chOff x="838200" y="4724396"/>
              <a:chExt cx="2690582" cy="1752604"/>
            </a:xfrm>
          </p:grpSpPr>
          <p:sp>
            <p:nvSpPr>
              <p:cNvPr id="26" name="TextBox 25"/>
              <p:cNvSpPr txBox="1"/>
              <p:nvPr/>
            </p:nvSpPr>
            <p:spPr>
              <a:xfrm>
                <a:off x="838200" y="6015335"/>
                <a:ext cx="269058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Servers and Computers on </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Domain-Joined, Internal Network </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27" name="Oval 26"/>
              <p:cNvSpPr/>
              <p:nvPr/>
            </p:nvSpPr>
            <p:spPr>
              <a:xfrm>
                <a:off x="905670" y="4869481"/>
                <a:ext cx="2555642" cy="114363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3154" y="4747233"/>
                <a:ext cx="490082" cy="553268"/>
              </a:xfrm>
              <a:prstGeom prst="rect">
                <a:avLst/>
              </a:prstGeom>
            </p:spPr>
          </p:pic>
          <p:grpSp>
            <p:nvGrpSpPr>
              <p:cNvPr id="29" name="Group 28"/>
              <p:cNvGrpSpPr/>
              <p:nvPr/>
            </p:nvGrpSpPr>
            <p:grpSpPr>
              <a:xfrm>
                <a:off x="2362201" y="4724396"/>
                <a:ext cx="834862" cy="1090820"/>
                <a:chOff x="488590" y="4460692"/>
                <a:chExt cx="1029971" cy="1345749"/>
              </a:xfrm>
            </p:grpSpPr>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2271" y="4460692"/>
                  <a:ext cx="466290" cy="828031"/>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8590" y="4490189"/>
                  <a:ext cx="466290" cy="828031"/>
                </a:xfrm>
                <a:prstGeom prst="rect">
                  <a:avLst/>
                </a:prstGeom>
              </p:spPr>
            </p:pic>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783" y="4825083"/>
                  <a:ext cx="552633" cy="981358"/>
                </a:xfrm>
                <a:prstGeom prst="rect">
                  <a:avLst/>
                </a:prstGeom>
              </p:spPr>
            </p:pic>
          </p:gr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83638" y="5029200"/>
                <a:ext cx="630962" cy="712312"/>
              </a:xfrm>
              <a:prstGeom prst="rect">
                <a:avLst/>
              </a:prstGeom>
            </p:spPr>
          </p:pic>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4471" y="5095939"/>
                <a:ext cx="737834" cy="832964"/>
              </a:xfrm>
              <a:prstGeom prst="rect">
                <a:avLst/>
              </a:prstGeom>
            </p:spPr>
          </p:pic>
        </p:grpSp>
        <p:grpSp>
          <p:nvGrpSpPr>
            <p:cNvPr id="11" name="Group 10"/>
            <p:cNvGrpSpPr/>
            <p:nvPr/>
          </p:nvGrpSpPr>
          <p:grpSpPr>
            <a:xfrm>
              <a:off x="6781800" y="2596811"/>
              <a:ext cx="1371600" cy="1011944"/>
              <a:chOff x="2179531" y="2614426"/>
              <a:chExt cx="1371600" cy="1011944"/>
            </a:xfrm>
          </p:grpSpPr>
          <p:pic>
            <p:nvPicPr>
              <p:cNvPr id="24" name="Picture 23" descr="C:\Users\Administrator\SkyDrive\20409A\Lex Graphics\firew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179531" y="3349371"/>
                <a:ext cx="137160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Outside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12" name="Group 11"/>
            <p:cNvGrpSpPr/>
            <p:nvPr/>
          </p:nvGrpSpPr>
          <p:grpSpPr>
            <a:xfrm>
              <a:off x="3685796" y="2077307"/>
              <a:ext cx="2935904" cy="1881664"/>
              <a:chOff x="4384511" y="2077307"/>
              <a:chExt cx="2935904" cy="1881664"/>
            </a:xfrm>
          </p:grpSpPr>
          <p:sp>
            <p:nvSpPr>
              <p:cNvPr id="16" name="Oval 15"/>
              <p:cNvSpPr/>
              <p:nvPr/>
            </p:nvSpPr>
            <p:spPr>
              <a:xfrm>
                <a:off x="4384511" y="2736764"/>
                <a:ext cx="2935904" cy="9052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4384511" y="2203394"/>
                <a:ext cx="1120201"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Web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5385249" y="2203394"/>
                <a:ext cx="934428"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Mail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4961333" y="3651194"/>
                <a:ext cx="1782261"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Perimeter Subnet </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6217588" y="2077307"/>
                <a:ext cx="945212"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External</a:t>
                </a:r>
              </a:p>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DNS </a:t>
                </a:r>
                <a:r>
                  <a:rPr lang="en-US" sz="1100" b="1" dirty="0">
                    <a:latin typeface="Segoe UI" panose="020B0502040204020203" pitchFamily="34" charset="0"/>
                    <a:ea typeface="Segoe UI" panose="020B0502040204020203" pitchFamily="34" charset="0"/>
                    <a:cs typeface="Segoe UI" panose="020B0502040204020203" pitchFamily="34" charset="0"/>
                  </a:rPr>
                  <a:t>S</a:t>
                </a:r>
                <a:r>
                  <a:rPr lang="en-US" sz="1100" b="1" dirty="0" smtClean="0">
                    <a:latin typeface="Segoe UI" panose="020B0502040204020203" pitchFamily="34" charset="0"/>
                    <a:ea typeface="Segoe UI" panose="020B0502040204020203" pitchFamily="34" charset="0"/>
                    <a:cs typeface="Segoe UI" panose="020B0502040204020203" pitchFamily="34" charset="0"/>
                  </a:rPr>
                  <a:t>erver</a:t>
                </a:r>
              </a:p>
            </p:txBody>
          </p:sp>
          <p:pic>
            <p:nvPicPr>
              <p:cNvPr id="21"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72255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561368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451415"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Straight Arrow Connector 12"/>
            <p:cNvCxnSpPr/>
            <p:nvPr/>
          </p:nvCxnSpPr>
          <p:spPr>
            <a:xfrm>
              <a:off x="6084549" y="2957770"/>
              <a:ext cx="2602251" cy="73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761220" y="2431322"/>
              <a:ext cx="3991480" cy="4642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3618"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83649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Configuring the DNS Server Role
Configuring DNS Zones
Configuring DNS Zone Transfers
Managing and troubleshooting DNS</a:t>
            </a:r>
            <a:endParaRPr lang="en-US"/>
          </a:p>
        </p:txBody>
      </p:sp>
    </p:spTree>
    <p:extLst>
      <p:ext uri="{BB962C8B-B14F-4D97-AF65-F5344CB8AC3E}">
        <p14:creationId xmlns:p14="http://schemas.microsoft.com/office/powerpoint/2010/main" val="3147711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2a684488-04e6-4336-bde9-05a1d441dd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Split DNS?</a:t>
            </a:r>
            <a:endParaRPr lang="en-US"/>
          </a:p>
        </p:txBody>
      </p:sp>
      <p:grpSp>
        <p:nvGrpSpPr>
          <p:cNvPr id="4" name="Group 3"/>
          <p:cNvGrpSpPr/>
          <p:nvPr/>
        </p:nvGrpSpPr>
        <p:grpSpPr>
          <a:xfrm>
            <a:off x="457200" y="1066800"/>
            <a:ext cx="8077200" cy="5314528"/>
            <a:chOff x="457200" y="1066800"/>
            <a:chExt cx="8077200" cy="5314528"/>
          </a:xfrm>
        </p:grpSpPr>
        <p:sp>
          <p:nvSpPr>
            <p:cNvPr id="5" name="TextBox 4"/>
            <p:cNvSpPr txBox="1"/>
            <p:nvPr/>
          </p:nvSpPr>
          <p:spPr>
            <a:xfrm>
              <a:off x="4648200" y="1066800"/>
              <a:ext cx="336547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External DNS </a:t>
              </a:r>
              <a:r>
                <a:rPr lang="en-US" sz="1600" dirty="0" smtClean="0">
                  <a:latin typeface="Segoe UI" panose="020B0502040204020203" pitchFamily="34" charset="0"/>
                  <a:ea typeface="Segoe UI" panose="020B0502040204020203" pitchFamily="34" charset="0"/>
                  <a:cs typeface="Segoe UI" panose="020B0502040204020203" pitchFamily="34" charset="0"/>
                </a:rPr>
                <a:t>server hosts </a:t>
              </a:r>
              <a:r>
                <a:rPr lang="en-US" sz="1600" dirty="0">
                  <a:latin typeface="Segoe UI" panose="020B0502040204020203" pitchFamily="34" charset="0"/>
                  <a:ea typeface="Segoe UI" panose="020B0502040204020203" pitchFamily="34" charset="0"/>
                  <a:cs typeface="Segoe UI" panose="020B0502040204020203" pitchFamily="34" charset="0"/>
                </a:rPr>
                <a:t>only records that are resolved from the </a:t>
              </a:r>
              <a:r>
                <a:rPr lang="en-US" sz="1600" dirty="0" smtClean="0">
                  <a:latin typeface="Segoe UI" panose="020B0502040204020203" pitchFamily="34" charset="0"/>
                  <a:ea typeface="Segoe UI" panose="020B0502040204020203" pitchFamily="34" charset="0"/>
                  <a:cs typeface="Segoe UI" panose="020B0502040204020203" pitchFamily="34" charset="0"/>
                </a:rPr>
                <a:t>outside: mail </a:t>
              </a:r>
              <a:r>
                <a:rPr lang="en-US" sz="1600" dirty="0">
                  <a:latin typeface="Segoe UI" panose="020B0502040204020203" pitchFamily="34" charset="0"/>
                  <a:ea typeface="Segoe UI" panose="020B0502040204020203" pitchFamily="34" charset="0"/>
                  <a:cs typeface="Segoe UI" panose="020B0502040204020203" pitchFamily="34" charset="0"/>
                </a:rPr>
                <a:t>and </a:t>
              </a:r>
              <a:r>
                <a:rPr lang="en-US" sz="1600" dirty="0" smtClean="0">
                  <a:latin typeface="Segoe UI" panose="020B0502040204020203" pitchFamily="34" charset="0"/>
                  <a:ea typeface="Segoe UI" panose="020B0502040204020203" pitchFamily="34" charset="0"/>
                  <a:cs typeface="Segoe UI" panose="020B0502040204020203" pitchFamily="34" charset="0"/>
                </a:rPr>
                <a:t>Web </a:t>
              </a: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6" name="TextBox 5"/>
            <p:cNvSpPr txBox="1"/>
            <p:nvPr/>
          </p:nvSpPr>
          <p:spPr>
            <a:xfrm>
              <a:off x="607352" y="1066800"/>
              <a:ext cx="350744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1" dirty="0" smtClean="0">
                  <a:latin typeface="Segoe UI" panose="020B0502040204020203" pitchFamily="34" charset="0"/>
                  <a:ea typeface="Segoe UI" panose="020B0502040204020203" pitchFamily="34" charset="0"/>
                  <a:cs typeface="Segoe UI" panose="020B0502040204020203" pitchFamily="34" charset="0"/>
                </a:rPr>
                <a:t>Internal DNS servers </a:t>
              </a:r>
              <a:r>
                <a:rPr lang="en-US" sz="1600" dirty="0" smtClean="0">
                  <a:latin typeface="Segoe UI" panose="020B0502040204020203" pitchFamily="34" charset="0"/>
                  <a:ea typeface="Segoe UI" panose="020B0502040204020203" pitchFamily="34" charset="0"/>
                  <a:cs typeface="Segoe UI" panose="020B0502040204020203" pitchFamily="34" charset="0"/>
                </a:rPr>
                <a:t>host domain computer records, plus mail and Web server in </a:t>
              </a:r>
              <a:r>
                <a:rPr lang="en-US" sz="1600" dirty="0">
                  <a:latin typeface="Segoe UI" panose="020B0502040204020203" pitchFamily="34" charset="0"/>
                  <a:ea typeface="Segoe UI" panose="020B0502040204020203" pitchFamily="34" charset="0"/>
                  <a:cs typeface="Segoe UI" panose="020B0502040204020203" pitchFamily="34" charset="0"/>
                </a:rPr>
                <a:t>perimeter</a:t>
              </a:r>
              <a:r>
                <a:rPr lang="en-US" sz="1600" dirty="0" smtClean="0">
                  <a:latin typeface="Segoe UI" panose="020B0502040204020203" pitchFamily="34" charset="0"/>
                  <a:ea typeface="Segoe UI" panose="020B0502040204020203" pitchFamily="34" charset="0"/>
                  <a:cs typeface="Segoe UI" panose="020B0502040204020203" pitchFamily="34" charset="0"/>
                </a:rPr>
                <a:t> subnet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7" name="TextBox 6"/>
            <p:cNvSpPr txBox="1"/>
            <p:nvPr/>
          </p:nvSpPr>
          <p:spPr>
            <a:xfrm>
              <a:off x="4191000" y="4343400"/>
              <a:ext cx="3787048" cy="967208"/>
            </a:xfrm>
            <a:prstGeom prst="rect">
              <a:avLst/>
            </a:prstGeom>
            <a:noFill/>
          </p:spPr>
          <p:txBody>
            <a:bodyPr wrap="square" rtlCol="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Font typeface="+mj-lt"/>
                <a:buAutoNum type="arabicPeriod" startAt="4"/>
              </a:pPr>
              <a:r>
                <a:rPr lang="en-CA" sz="1600" b="1" dirty="0" smtClean="0">
                  <a:latin typeface="Segoe UI" panose="020B0502040204020203" pitchFamily="34" charset="0"/>
                  <a:ea typeface="Segoe UI" panose="020B0502040204020203" pitchFamily="34" charset="0"/>
                  <a:cs typeface="Segoe UI" panose="020B0502040204020203" pitchFamily="34" charset="0"/>
                </a:rPr>
                <a:t>Clients </a:t>
              </a:r>
              <a:r>
                <a:rPr lang="en-CA" sz="1600" b="1" dirty="0">
                  <a:latin typeface="Segoe UI" panose="020B0502040204020203" pitchFamily="34" charset="0"/>
                  <a:ea typeface="Segoe UI" panose="020B0502040204020203" pitchFamily="34" charset="0"/>
                  <a:cs typeface="Segoe UI" panose="020B0502040204020203" pitchFamily="34" charset="0"/>
                </a:rPr>
                <a:t>and servers on the internal network send all DNS queries to </a:t>
              </a:r>
              <a:r>
                <a:rPr lang="en-CA" sz="1600" b="1" dirty="0" smtClean="0">
                  <a:latin typeface="Segoe UI" panose="020B0502040204020203" pitchFamily="34" charset="0"/>
                  <a:ea typeface="Segoe UI" panose="020B0502040204020203" pitchFamily="34" charset="0"/>
                  <a:cs typeface="Segoe UI" panose="020B0502040204020203" pitchFamily="34" charset="0"/>
                </a:rPr>
                <a:t>Domain controllers/Active Directory</a:t>
              </a:r>
              <a:r>
                <a:rPr lang="en-US" sz="1600" dirty="0" smtClean="0"/>
                <a:t>–</a:t>
              </a:r>
              <a:r>
                <a:rPr lang="en-CA" sz="1600" b="1" dirty="0" smtClean="0">
                  <a:latin typeface="Segoe UI" panose="020B0502040204020203" pitchFamily="34" charset="0"/>
                  <a:ea typeface="Segoe UI" panose="020B0502040204020203" pitchFamily="34" charset="0"/>
                  <a:cs typeface="Segoe UI" panose="020B0502040204020203" pitchFamily="34" charset="0"/>
                </a:rPr>
                <a:t>Integrated DNS servers</a:t>
              </a:r>
              <a:endParaRPr lang="en-CA" sz="16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8" name="Group 7"/>
            <p:cNvGrpSpPr/>
            <p:nvPr/>
          </p:nvGrpSpPr>
          <p:grpSpPr>
            <a:xfrm>
              <a:off x="457200" y="2077307"/>
              <a:ext cx="1744331" cy="2030342"/>
              <a:chOff x="631165" y="1250723"/>
              <a:chExt cx="1744331" cy="2030342"/>
            </a:xfrm>
          </p:grpSpPr>
          <p:sp>
            <p:nvSpPr>
              <p:cNvPr id="38" name="TextBox 37"/>
              <p:cNvSpPr txBox="1"/>
              <p:nvPr/>
            </p:nvSpPr>
            <p:spPr>
              <a:xfrm>
                <a:off x="631165" y="2819400"/>
                <a:ext cx="1744331"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 Controllers</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 Running ADI DNS</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39" name="Group 38"/>
              <p:cNvGrpSpPr/>
              <p:nvPr/>
            </p:nvGrpSpPr>
            <p:grpSpPr>
              <a:xfrm>
                <a:off x="816419" y="1250723"/>
                <a:ext cx="1373823" cy="1554312"/>
                <a:chOff x="764921" y="1649585"/>
                <a:chExt cx="1373823" cy="1554312"/>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0034" y="1649585"/>
                  <a:ext cx="527470" cy="935415"/>
                </a:xfrm>
                <a:prstGeom prst="rect">
                  <a:avLst/>
                </a:prstGeom>
              </p:spPr>
            </p:pic>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1" y="2039107"/>
                  <a:ext cx="553673" cy="981883"/>
                </a:xfrm>
                <a:prstGeom prst="rect">
                  <a:avLst/>
                </a:prstGeom>
              </p:spPr>
            </p:pic>
            <p:grpSp>
              <p:nvGrpSpPr>
                <p:cNvPr id="42" name="Group 41"/>
                <p:cNvGrpSpPr/>
                <p:nvPr/>
              </p:nvGrpSpPr>
              <p:grpSpPr>
                <a:xfrm>
                  <a:off x="1193828" y="2003600"/>
                  <a:ext cx="944916" cy="1200297"/>
                  <a:chOff x="-2362200" y="724880"/>
                  <a:chExt cx="1727492" cy="2194379"/>
                </a:xfrm>
              </p:grpSpPr>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724880"/>
                    <a:ext cx="1237386" cy="2194379"/>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7294" y="1117021"/>
                    <a:ext cx="932586" cy="1558751"/>
                  </a:xfrm>
                  <a:prstGeom prst="rect">
                    <a:avLst/>
                  </a:prstGeom>
                </p:spPr>
              </p:pic>
            </p:grpSp>
          </p:grpSp>
        </p:grpSp>
        <p:grpSp>
          <p:nvGrpSpPr>
            <p:cNvPr id="9" name="Group 8"/>
            <p:cNvGrpSpPr/>
            <p:nvPr/>
          </p:nvGrpSpPr>
          <p:grpSpPr>
            <a:xfrm>
              <a:off x="3685796" y="2077307"/>
              <a:ext cx="2935904" cy="1881664"/>
              <a:chOff x="4384511" y="2077307"/>
              <a:chExt cx="2935904" cy="1881664"/>
            </a:xfrm>
          </p:grpSpPr>
          <p:sp>
            <p:nvSpPr>
              <p:cNvPr id="30" name="Oval 29"/>
              <p:cNvSpPr/>
              <p:nvPr/>
            </p:nvSpPr>
            <p:spPr>
              <a:xfrm>
                <a:off x="4384511" y="2736764"/>
                <a:ext cx="2935904" cy="9052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sp>
            <p:nvSpPr>
              <p:cNvPr id="31" name="TextBox 30"/>
              <p:cNvSpPr txBox="1"/>
              <p:nvPr/>
            </p:nvSpPr>
            <p:spPr>
              <a:xfrm>
                <a:off x="4384511" y="2203394"/>
                <a:ext cx="1120201"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Web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32" name="TextBox 31"/>
              <p:cNvSpPr txBox="1"/>
              <p:nvPr/>
            </p:nvSpPr>
            <p:spPr>
              <a:xfrm>
                <a:off x="5385249" y="2203394"/>
                <a:ext cx="934428" cy="2616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100" b="1" dirty="0" smtClean="0">
                    <a:latin typeface="Segoe UI" panose="020B0502040204020203" pitchFamily="34" charset="0"/>
                    <a:ea typeface="Segoe UI" panose="020B0502040204020203" pitchFamily="34" charset="0"/>
                    <a:cs typeface="Segoe UI" panose="020B0502040204020203" pitchFamily="34" charset="0"/>
                  </a:rPr>
                  <a:t>Mail Server</a:t>
                </a:r>
                <a:endParaRPr lang="en-US" sz="1100" b="1" dirty="0">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4961333" y="3651194"/>
                <a:ext cx="1782261"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b="1" dirty="0" smtClean="0">
                    <a:latin typeface="Segoe UI" panose="020B0502040204020203" pitchFamily="34" charset="0"/>
                    <a:ea typeface="Segoe UI" panose="020B0502040204020203" pitchFamily="34" charset="0"/>
                    <a:cs typeface="Segoe UI" panose="020B0502040204020203" pitchFamily="34" charset="0"/>
                  </a:rPr>
                  <a:t>Perimeter Subnet </a:t>
                </a:r>
                <a:endParaRPr lang="en-US" sz="14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TextBox 33"/>
              <p:cNvSpPr txBox="1"/>
              <p:nvPr/>
            </p:nvSpPr>
            <p:spPr>
              <a:xfrm>
                <a:off x="6217588" y="2077307"/>
                <a:ext cx="945212"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External</a:t>
                </a:r>
              </a:p>
              <a:p>
                <a:pPr algn="ctr"/>
                <a:r>
                  <a:rPr lang="en-US" sz="1100" b="1" dirty="0" smtClean="0">
                    <a:latin typeface="Segoe UI" panose="020B0502040204020203" pitchFamily="34" charset="0"/>
                    <a:ea typeface="Segoe UI" panose="020B0502040204020203" pitchFamily="34" charset="0"/>
                    <a:cs typeface="Segoe UI" panose="020B0502040204020203" pitchFamily="34" charset="0"/>
                  </a:rPr>
                  <a:t>DNS </a:t>
                </a:r>
                <a:r>
                  <a:rPr lang="en-US" sz="1100" b="1" dirty="0">
                    <a:latin typeface="Segoe UI" panose="020B0502040204020203" pitchFamily="34" charset="0"/>
                    <a:ea typeface="Segoe UI" panose="020B0502040204020203" pitchFamily="34" charset="0"/>
                    <a:cs typeface="Segoe UI" panose="020B0502040204020203" pitchFamily="34" charset="0"/>
                  </a:rPr>
                  <a:t>S</a:t>
                </a:r>
                <a:r>
                  <a:rPr lang="en-US" sz="1100" b="1" dirty="0" smtClean="0">
                    <a:latin typeface="Segoe UI" panose="020B0502040204020203" pitchFamily="34" charset="0"/>
                    <a:ea typeface="Segoe UI" panose="020B0502040204020203" pitchFamily="34" charset="0"/>
                    <a:cs typeface="Segoe UI" panose="020B0502040204020203" pitchFamily="34" charset="0"/>
                  </a:rPr>
                  <a:t>erver</a:t>
                </a:r>
              </a:p>
            </p:txBody>
          </p:sp>
          <p:pic>
            <p:nvPicPr>
              <p:cNvPr id="35" name="Picture 3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72255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613684"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451415" y="2578436"/>
                <a:ext cx="477558" cy="84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p:nvPr/>
          </p:nvGrpSpPr>
          <p:grpSpPr>
            <a:xfrm>
              <a:off x="838200" y="4571996"/>
              <a:ext cx="2690582" cy="1752604"/>
              <a:chOff x="838200" y="4724396"/>
              <a:chExt cx="2690582" cy="1752604"/>
            </a:xfrm>
          </p:grpSpPr>
          <p:sp>
            <p:nvSpPr>
              <p:cNvPr id="21" name="TextBox 20"/>
              <p:cNvSpPr txBox="1"/>
              <p:nvPr/>
            </p:nvSpPr>
            <p:spPr>
              <a:xfrm>
                <a:off x="838200" y="6015335"/>
                <a:ext cx="269058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Servers and Computers on </a:t>
                </a:r>
              </a:p>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Domain-Joined, Internal Network </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22" name="Oval 21"/>
              <p:cNvSpPr/>
              <p:nvPr/>
            </p:nvSpPr>
            <p:spPr>
              <a:xfrm>
                <a:off x="905670" y="4869481"/>
                <a:ext cx="2555642" cy="1143638"/>
              </a:xfrm>
              <a:prstGeom prst="ellipse">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endParaRPr lang="en-CA">
                  <a:latin typeface="Segoe UI" panose="020B0502040204020203" pitchFamily="34" charset="0"/>
                  <a:ea typeface="Segoe UI" panose="020B0502040204020203" pitchFamily="34" charset="0"/>
                  <a:cs typeface="Segoe UI" panose="020B0502040204020203" pitchFamily="34" charset="0"/>
                </a:endParaRPr>
              </a:p>
            </p:txBody>
          </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3154" y="4747233"/>
                <a:ext cx="490082" cy="553268"/>
              </a:xfrm>
              <a:prstGeom prst="rect">
                <a:avLst/>
              </a:prstGeom>
            </p:spPr>
          </p:pic>
          <p:grpSp>
            <p:nvGrpSpPr>
              <p:cNvPr id="24" name="Group 23"/>
              <p:cNvGrpSpPr/>
              <p:nvPr/>
            </p:nvGrpSpPr>
            <p:grpSpPr>
              <a:xfrm>
                <a:off x="2362201" y="4724396"/>
                <a:ext cx="834862" cy="1090820"/>
                <a:chOff x="488590" y="4460692"/>
                <a:chExt cx="1029971" cy="134574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2271" y="4460692"/>
                  <a:ext cx="466290" cy="828031"/>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8590" y="4490189"/>
                  <a:ext cx="466290" cy="828031"/>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783" y="4825083"/>
                  <a:ext cx="552633" cy="981358"/>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83638" y="5029200"/>
                <a:ext cx="630962" cy="7123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4471" y="5095939"/>
                <a:ext cx="737834" cy="832964"/>
              </a:xfrm>
              <a:prstGeom prst="rect">
                <a:avLst/>
              </a:prstGeom>
            </p:spPr>
          </p:pic>
        </p:grpSp>
        <p:grpSp>
          <p:nvGrpSpPr>
            <p:cNvPr id="11" name="Group 10"/>
            <p:cNvGrpSpPr/>
            <p:nvPr/>
          </p:nvGrpSpPr>
          <p:grpSpPr>
            <a:xfrm>
              <a:off x="2512062" y="2596811"/>
              <a:ext cx="1219478" cy="1011944"/>
              <a:chOff x="2255453" y="2614426"/>
              <a:chExt cx="1219478" cy="1011944"/>
            </a:xfrm>
          </p:grpSpPr>
          <p:pic>
            <p:nvPicPr>
              <p:cNvPr id="19" name="Picture 18" descr="C:\Users\Administrator\SkyDrive\20409A\Lex Graphics\firewa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255453" y="3349371"/>
                <a:ext cx="1219478"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Inside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grpSp>
          <p:nvGrpSpPr>
            <p:cNvPr id="12" name="Group 11"/>
            <p:cNvGrpSpPr/>
            <p:nvPr/>
          </p:nvGrpSpPr>
          <p:grpSpPr>
            <a:xfrm>
              <a:off x="6781800" y="2596811"/>
              <a:ext cx="1371600" cy="1011944"/>
              <a:chOff x="2179531" y="2614426"/>
              <a:chExt cx="1371600" cy="1011944"/>
            </a:xfrm>
          </p:grpSpPr>
          <p:pic>
            <p:nvPicPr>
              <p:cNvPr id="17" name="Picture 16" descr="C:\Users\Administrator\SkyDrive\20409A\Lex Graphics\firewall.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81291" y="2614426"/>
                <a:ext cx="767802" cy="77019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179531" y="3349371"/>
                <a:ext cx="137160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b="1" dirty="0" smtClean="0">
                    <a:latin typeface="Segoe UI" panose="020B0502040204020203" pitchFamily="34" charset="0"/>
                    <a:ea typeface="Segoe UI" panose="020B0502040204020203" pitchFamily="34" charset="0"/>
                    <a:cs typeface="Segoe UI" panose="020B0502040204020203" pitchFamily="34" charset="0"/>
                  </a:rPr>
                  <a:t>Outside Firewall</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grpSp>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08081" y="2447315"/>
              <a:ext cx="453231" cy="453231"/>
            </a:xfrm>
            <a:prstGeom prst="rect">
              <a:avLst/>
            </a:prstGeom>
          </p:spPr>
        </p:pic>
        <p:cxnSp>
          <p:nvCxnSpPr>
            <p:cNvPr id="14" name="Straight Arrow Connector 13"/>
            <p:cNvCxnSpPr/>
            <p:nvPr/>
          </p:nvCxnSpPr>
          <p:spPr>
            <a:xfrm flipH="1">
              <a:off x="6251162" y="2971800"/>
              <a:ext cx="228323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528782" y="2673930"/>
              <a:ext cx="2215768" cy="2266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58125" y="600985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05039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82fbdd21-078a-40d3-b299-7f9dfdb296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Configuring DNS Zone Transfers</a:t>
            </a:r>
            <a:endParaRPr lang="en-US"/>
          </a:p>
        </p:txBody>
      </p:sp>
      <p:sp>
        <p:nvSpPr>
          <p:cNvPr id="3" name="Text Placeholder 2"/>
          <p:cNvSpPr>
            <a:spLocks noGrp="1"/>
          </p:cNvSpPr>
          <p:nvPr>
            <p:ph type="body" idx="1"/>
          </p:nvPr>
        </p:nvSpPr>
        <p:spPr/>
        <p:txBody>
          <a:bodyPr/>
          <a:lstStyle/>
          <a:p>
            <a:r>
              <a:rPr lang="en-US" smtClean="0"/>
              <a:t>What Is a DNS Zone Transfer?
Configuring Zone Transfer Security
Demonstration: Configuring DNS Zone Transfers</a:t>
            </a:r>
            <a:endParaRPr lang="en-US"/>
          </a:p>
        </p:txBody>
      </p:sp>
    </p:spTree>
    <p:extLst>
      <p:ext uri="{BB962C8B-B14F-4D97-AF65-F5344CB8AC3E}">
        <p14:creationId xmlns:p14="http://schemas.microsoft.com/office/powerpoint/2010/main" val="30737929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e9e3f48a-367b-412d-9201-20ffee2273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DNS Zone Transfer?</a:t>
            </a:r>
            <a:endParaRPr lang="en-US"/>
          </a:p>
        </p:txBody>
      </p:sp>
      <p:sp>
        <p:nvSpPr>
          <p:cNvPr id="4" name="AutoShape 4"/>
          <p:cNvSpPr>
            <a:spLocks noChangeArrowheads="1"/>
          </p:cNvSpPr>
          <p:nvPr/>
        </p:nvSpPr>
        <p:spPr bwMode="auto">
          <a:xfrm>
            <a:off x="432922" y="948083"/>
            <a:ext cx="8058149" cy="847725"/>
          </a:xfrm>
          <a:prstGeom prst="roundRect">
            <a:avLst>
              <a:gd name="adj" fmla="val 11611"/>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defRPr/>
            </a:pPr>
            <a:r>
              <a:rPr lang="en-US" sz="2400" b="0" dirty="0">
                <a:latin typeface="Segoe UI" pitchFamily="34" charset="0"/>
                <a:ea typeface="Segoe UI" pitchFamily="34" charset="0"/>
                <a:cs typeface="Segoe UI" pitchFamily="34" charset="0"/>
              </a:rPr>
              <a:t>A </a:t>
            </a:r>
            <a:r>
              <a:rPr lang="en-US" sz="2400" b="0" i="1" dirty="0">
                <a:latin typeface="Segoe UI" pitchFamily="34" charset="0"/>
                <a:ea typeface="Segoe UI" pitchFamily="34" charset="0"/>
                <a:cs typeface="Segoe UI" pitchFamily="34" charset="0"/>
              </a:rPr>
              <a:t>DNS zone transfer</a:t>
            </a:r>
            <a:r>
              <a:rPr lang="en-US" sz="2400" b="0" dirty="0">
                <a:latin typeface="Segoe UI" pitchFamily="34" charset="0"/>
                <a:ea typeface="Segoe UI" pitchFamily="34" charset="0"/>
                <a:cs typeface="Segoe UI" pitchFamily="34" charset="0"/>
              </a:rPr>
              <a:t> is the synchronization of authoritative DNS zone data between DNS servers</a:t>
            </a:r>
          </a:p>
        </p:txBody>
      </p:sp>
      <p:grpSp>
        <p:nvGrpSpPr>
          <p:cNvPr id="5" name="Group 4" descr="Stages of a zone transfer being performed"/>
          <p:cNvGrpSpPr/>
          <p:nvPr/>
        </p:nvGrpSpPr>
        <p:grpSpPr>
          <a:xfrm>
            <a:off x="295275" y="2706688"/>
            <a:ext cx="8221444" cy="2935862"/>
            <a:chOff x="295275" y="2706688"/>
            <a:chExt cx="8221444" cy="2935862"/>
          </a:xfrm>
        </p:grpSpPr>
        <p:sp>
          <p:nvSpPr>
            <p:cNvPr id="6" name="Text Box 13"/>
            <p:cNvSpPr txBox="1">
              <a:spLocks noChangeArrowheads="1"/>
            </p:cNvSpPr>
            <p:nvPr/>
          </p:nvSpPr>
          <p:spPr bwMode="auto">
            <a:xfrm>
              <a:off x="3090863" y="2706688"/>
              <a:ext cx="22352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itchFamily="34" charset="0"/>
                  <a:ea typeface="Segoe UI" pitchFamily="34" charset="0"/>
                  <a:cs typeface="Segoe UI" pitchFamily="34" charset="0"/>
                </a:rPr>
                <a:t>SOA query for a zone</a:t>
              </a:r>
            </a:p>
          </p:txBody>
        </p:sp>
        <p:sp>
          <p:nvSpPr>
            <p:cNvPr id="7" name="Text Box 14"/>
            <p:cNvSpPr txBox="1">
              <a:spLocks noChangeArrowheads="1"/>
            </p:cNvSpPr>
            <p:nvPr/>
          </p:nvSpPr>
          <p:spPr bwMode="auto">
            <a:xfrm>
              <a:off x="3089275" y="3276600"/>
              <a:ext cx="21852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itchFamily="34" charset="0"/>
                  <a:ea typeface="Segoe UI" pitchFamily="34" charset="0"/>
                  <a:cs typeface="Segoe UI" pitchFamily="34" charset="0"/>
                </a:rPr>
                <a:t>SOA query answered</a:t>
              </a:r>
            </a:p>
          </p:txBody>
        </p:sp>
        <p:sp>
          <p:nvSpPr>
            <p:cNvPr id="8" name="Text Box 15"/>
            <p:cNvSpPr txBox="1">
              <a:spLocks noChangeArrowheads="1"/>
            </p:cNvSpPr>
            <p:nvPr/>
          </p:nvSpPr>
          <p:spPr bwMode="auto">
            <a:xfrm>
              <a:off x="3078163" y="3843338"/>
              <a:ext cx="31055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itchFamily="34" charset="0"/>
                  <a:ea typeface="Segoe UI" pitchFamily="34" charset="0"/>
                  <a:cs typeface="Segoe UI" pitchFamily="34" charset="0"/>
                </a:rPr>
                <a:t>IXFR or AXFR query for a zone</a:t>
              </a:r>
            </a:p>
          </p:txBody>
        </p:sp>
        <p:sp>
          <p:nvSpPr>
            <p:cNvPr id="9" name="Text Box 16"/>
            <p:cNvSpPr txBox="1">
              <a:spLocks noChangeArrowheads="1"/>
            </p:cNvSpPr>
            <p:nvPr/>
          </p:nvSpPr>
          <p:spPr bwMode="auto">
            <a:xfrm>
              <a:off x="3074988" y="4338638"/>
              <a:ext cx="30555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25000"/>
                </a:lnSpc>
              </a:pPr>
              <a:r>
                <a:rPr lang="en-US" sz="1600" dirty="0">
                  <a:latin typeface="Segoe UI" pitchFamily="34" charset="0"/>
                  <a:ea typeface="Segoe UI" pitchFamily="34" charset="0"/>
                  <a:cs typeface="Segoe UI" pitchFamily="34" charset="0"/>
                </a:rPr>
                <a:t>IXFR or AXFR query answered</a:t>
              </a:r>
            </a:p>
            <a:p>
              <a:pPr>
                <a:lnSpc>
                  <a:spcPct val="125000"/>
                </a:lnSpc>
              </a:pPr>
              <a:r>
                <a:rPr lang="en-US" sz="1600" dirty="0">
                  <a:latin typeface="Segoe UI" pitchFamily="34" charset="0"/>
                  <a:ea typeface="Segoe UI" pitchFamily="34" charset="0"/>
                  <a:cs typeface="Segoe UI" pitchFamily="34" charset="0"/>
                </a:rPr>
                <a:t>(zone transferred)</a:t>
              </a:r>
            </a:p>
          </p:txBody>
        </p:sp>
        <p:sp>
          <p:nvSpPr>
            <p:cNvPr id="10" name="Line 17"/>
            <p:cNvSpPr>
              <a:spLocks noChangeShapeType="1"/>
            </p:cNvSpPr>
            <p:nvPr/>
          </p:nvSpPr>
          <p:spPr bwMode="auto">
            <a:xfrm flipV="1">
              <a:off x="2395538" y="3038475"/>
              <a:ext cx="4243387" cy="127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1" name="Line 18"/>
            <p:cNvSpPr>
              <a:spLocks noChangeShapeType="1"/>
            </p:cNvSpPr>
            <p:nvPr/>
          </p:nvSpPr>
          <p:spPr bwMode="auto">
            <a:xfrm flipH="1">
              <a:off x="2395538" y="3608388"/>
              <a:ext cx="4217987"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2" name="Line 19"/>
            <p:cNvSpPr>
              <a:spLocks noChangeShapeType="1"/>
            </p:cNvSpPr>
            <p:nvPr/>
          </p:nvSpPr>
          <p:spPr bwMode="auto">
            <a:xfrm>
              <a:off x="2395538" y="4167188"/>
              <a:ext cx="4243387" cy="1111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3" name="Line 20"/>
            <p:cNvSpPr>
              <a:spLocks noChangeShapeType="1"/>
            </p:cNvSpPr>
            <p:nvPr/>
          </p:nvSpPr>
          <p:spPr bwMode="auto">
            <a:xfrm flipH="1">
              <a:off x="2395538" y="4725988"/>
              <a:ext cx="4289425"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4" name="AutoShape 21"/>
            <p:cNvSpPr>
              <a:spLocks noChangeArrowheads="1"/>
            </p:cNvSpPr>
            <p:nvPr/>
          </p:nvSpPr>
          <p:spPr bwMode="auto">
            <a:xfrm>
              <a:off x="2716213" y="2727325"/>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latin typeface="Segoe UI" pitchFamily="34" charset="0"/>
                  <a:ea typeface="Segoe UI" pitchFamily="34" charset="0"/>
                  <a:cs typeface="Segoe UI" pitchFamily="34" charset="0"/>
                </a:rPr>
                <a:t>1</a:t>
              </a:r>
            </a:p>
          </p:txBody>
        </p:sp>
        <p:sp>
          <p:nvSpPr>
            <p:cNvPr id="15" name="AutoShape 22"/>
            <p:cNvSpPr>
              <a:spLocks noChangeArrowheads="1"/>
            </p:cNvSpPr>
            <p:nvPr/>
          </p:nvSpPr>
          <p:spPr bwMode="auto">
            <a:xfrm>
              <a:off x="2716213" y="3292475"/>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latin typeface="Segoe UI" pitchFamily="34" charset="0"/>
                  <a:ea typeface="Segoe UI" pitchFamily="34" charset="0"/>
                  <a:cs typeface="Segoe UI" pitchFamily="34" charset="0"/>
                </a:rPr>
                <a:t>2</a:t>
              </a:r>
            </a:p>
          </p:txBody>
        </p:sp>
        <p:sp>
          <p:nvSpPr>
            <p:cNvPr id="16" name="AutoShape 23"/>
            <p:cNvSpPr>
              <a:spLocks noChangeArrowheads="1"/>
            </p:cNvSpPr>
            <p:nvPr/>
          </p:nvSpPr>
          <p:spPr bwMode="auto">
            <a:xfrm>
              <a:off x="2716213" y="3859213"/>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latin typeface="Segoe UI" pitchFamily="34" charset="0"/>
                  <a:ea typeface="Segoe UI" pitchFamily="34" charset="0"/>
                  <a:cs typeface="Segoe UI" pitchFamily="34" charset="0"/>
                </a:rPr>
                <a:t>3</a:t>
              </a:r>
            </a:p>
          </p:txBody>
        </p:sp>
        <p:sp>
          <p:nvSpPr>
            <p:cNvPr id="17" name="AutoShape 24"/>
            <p:cNvSpPr>
              <a:spLocks noChangeArrowheads="1"/>
            </p:cNvSpPr>
            <p:nvPr/>
          </p:nvSpPr>
          <p:spPr bwMode="auto">
            <a:xfrm>
              <a:off x="2716213" y="4425950"/>
              <a:ext cx="338137" cy="39370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dirty="0">
                  <a:solidFill>
                    <a:srgbClr val="990033"/>
                  </a:solidFill>
                  <a:latin typeface="Segoe UI" pitchFamily="34" charset="0"/>
                  <a:ea typeface="Segoe UI" pitchFamily="34" charset="0"/>
                  <a:cs typeface="Segoe UI" pitchFamily="34" charset="0"/>
                </a:rPr>
                <a:t>4</a:t>
              </a:r>
            </a:p>
          </p:txBody>
        </p:sp>
        <p:sp>
          <p:nvSpPr>
            <p:cNvPr id="18" name="Text Box 25"/>
            <p:cNvSpPr txBox="1">
              <a:spLocks noChangeArrowheads="1"/>
            </p:cNvSpPr>
            <p:nvPr/>
          </p:nvSpPr>
          <p:spPr bwMode="auto">
            <a:xfrm>
              <a:off x="295275" y="5021263"/>
              <a:ext cx="18678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itchFamily="34" charset="0"/>
                  <a:ea typeface="Segoe UI" pitchFamily="34" charset="0"/>
                  <a:cs typeface="Segoe UI" pitchFamily="34" charset="0"/>
                </a:rPr>
                <a:t>Secondary </a:t>
              </a:r>
              <a:r>
                <a:rPr lang="en-US" sz="1600" dirty="0" smtClean="0">
                  <a:latin typeface="Segoe UI" pitchFamily="34" charset="0"/>
                  <a:ea typeface="Segoe UI" pitchFamily="34" charset="0"/>
                  <a:cs typeface="Segoe UI" pitchFamily="34" charset="0"/>
                </a:rPr>
                <a:t>Server</a:t>
              </a:r>
              <a:endParaRPr lang="en-US" sz="1600" dirty="0">
                <a:latin typeface="Segoe UI" pitchFamily="34" charset="0"/>
                <a:ea typeface="Segoe UI" pitchFamily="34" charset="0"/>
                <a:cs typeface="Segoe UI" pitchFamily="34" charset="0"/>
              </a:endParaRPr>
            </a:p>
          </p:txBody>
        </p:sp>
        <p:pic>
          <p:nvPicPr>
            <p:cNvPr id="19" name="Picture 1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4353" y="3078163"/>
              <a:ext cx="1030344"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28"/>
            <p:cNvSpPr txBox="1">
              <a:spLocks noChangeArrowheads="1"/>
            </p:cNvSpPr>
            <p:nvPr/>
          </p:nvSpPr>
          <p:spPr bwMode="auto">
            <a:xfrm>
              <a:off x="6989763" y="5057775"/>
              <a:ext cx="15269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itchFamily="34" charset="0"/>
                  <a:ea typeface="Segoe UI" pitchFamily="34" charset="0"/>
                  <a:cs typeface="Segoe UI" pitchFamily="34" charset="0"/>
                </a:rPr>
                <a:t>Primary and</a:t>
              </a:r>
            </a:p>
            <a:p>
              <a:r>
                <a:rPr lang="en-US" sz="1600" dirty="0">
                  <a:latin typeface="Segoe UI" pitchFamily="34" charset="0"/>
                  <a:ea typeface="Segoe UI" pitchFamily="34" charset="0"/>
                  <a:cs typeface="Segoe UI" pitchFamily="34" charset="0"/>
                </a:rPr>
                <a:t>Master </a:t>
              </a:r>
              <a:r>
                <a:rPr lang="en-US" sz="1600" dirty="0" smtClean="0">
                  <a:latin typeface="Segoe UI" pitchFamily="34" charset="0"/>
                  <a:ea typeface="Segoe UI" pitchFamily="34" charset="0"/>
                  <a:cs typeface="Segoe UI" pitchFamily="34" charset="0"/>
                </a:rPr>
                <a:t>Server</a:t>
              </a:r>
              <a:endParaRPr lang="en-US" sz="1600" dirty="0">
                <a:latin typeface="Segoe UI" pitchFamily="34" charset="0"/>
                <a:ea typeface="Segoe UI" pitchFamily="34" charset="0"/>
                <a:cs typeface="Segoe UI" pitchFamily="34" charset="0"/>
              </a:endParaRPr>
            </a:p>
          </p:txBody>
        </p:sp>
        <p:pic>
          <p:nvPicPr>
            <p:cNvPr id="21" name="Picture 2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2628" y="3078163"/>
              <a:ext cx="1030344"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17366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05df9462-b3c7-4b27-be42-83015aab3a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Zone Transfer Security</a:t>
            </a:r>
            <a:endParaRPr lang="en-US"/>
          </a:p>
        </p:txBody>
      </p:sp>
      <p:sp>
        <p:nvSpPr>
          <p:cNvPr id="4" name="AutoShape 4"/>
          <p:cNvSpPr>
            <a:spLocks noChangeArrowheads="1"/>
          </p:cNvSpPr>
          <p:nvPr/>
        </p:nvSpPr>
        <p:spPr bwMode="auto">
          <a:xfrm>
            <a:off x="960439" y="5865813"/>
            <a:ext cx="1766887" cy="571500"/>
          </a:xfrm>
          <a:prstGeom prst="roundRect">
            <a:avLst>
              <a:gd name="adj" fmla="val 4167"/>
            </a:avLst>
          </a:prstGeom>
          <a:solidFill>
            <a:schemeClr val="bg1"/>
          </a:solid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b="0" dirty="0">
                <a:latin typeface="Segoe UI" pitchFamily="34" charset="0"/>
                <a:ea typeface="Segoe UI" pitchFamily="34" charset="0"/>
                <a:cs typeface="Segoe UI" pitchFamily="34" charset="0"/>
              </a:rPr>
              <a:t>Primary Zone</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9380" y="4127500"/>
            <a:ext cx="980215"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5343" y="4017963"/>
            <a:ext cx="980214"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a:grpSpLocks/>
          </p:cNvGrpSpPr>
          <p:nvPr/>
        </p:nvGrpSpPr>
        <p:grpSpPr bwMode="auto">
          <a:xfrm>
            <a:off x="2074863" y="4124325"/>
            <a:ext cx="1054100" cy="1363663"/>
            <a:chOff x="1454" y="1625"/>
            <a:chExt cx="664" cy="859"/>
          </a:xfrm>
        </p:grpSpPr>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54" y="2047"/>
              <a:ext cx="664"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73" y="1625"/>
              <a:ext cx="364"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AutoShape 10"/>
          <p:cNvSpPr>
            <a:spLocks noChangeArrowheads="1"/>
          </p:cNvSpPr>
          <p:nvPr/>
        </p:nvSpPr>
        <p:spPr bwMode="auto">
          <a:xfrm>
            <a:off x="6140450" y="5826125"/>
            <a:ext cx="2047875" cy="571500"/>
          </a:xfrm>
          <a:prstGeom prst="roundRect">
            <a:avLst>
              <a:gd name="adj" fmla="val 4167"/>
            </a:avLst>
          </a:prstGeom>
          <a:solidFill>
            <a:schemeClr val="bg1"/>
          </a:solid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b="0" dirty="0">
                <a:latin typeface="Segoe UI" pitchFamily="34" charset="0"/>
                <a:ea typeface="Segoe UI" pitchFamily="34" charset="0"/>
                <a:cs typeface="Segoe UI" pitchFamily="34" charset="0"/>
              </a:rPr>
              <a:t>Secondary Zone</a:t>
            </a:r>
          </a:p>
        </p:txBody>
      </p:sp>
      <p:grpSp>
        <p:nvGrpSpPr>
          <p:cNvPr id="11" name="Group 10"/>
          <p:cNvGrpSpPr>
            <a:grpSpLocks/>
          </p:cNvGrpSpPr>
          <p:nvPr/>
        </p:nvGrpSpPr>
        <p:grpSpPr bwMode="auto">
          <a:xfrm>
            <a:off x="5786438" y="4119563"/>
            <a:ext cx="1054100" cy="1363662"/>
            <a:chOff x="1454" y="1625"/>
            <a:chExt cx="664" cy="859"/>
          </a:xfrm>
        </p:grpSpPr>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54" y="2047"/>
              <a:ext cx="664"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73" y="1625"/>
              <a:ext cx="364"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Freeform 13"/>
          <p:cNvSpPr>
            <a:spLocks/>
          </p:cNvSpPr>
          <p:nvPr/>
        </p:nvSpPr>
        <p:spPr bwMode="auto">
          <a:xfrm rot="-7758261">
            <a:off x="3246438" y="3878263"/>
            <a:ext cx="2300287" cy="2249487"/>
          </a:xfrm>
          <a:custGeom>
            <a:avLst/>
            <a:gdLst>
              <a:gd name="T0" fmla="*/ 2147483647 w 1036"/>
              <a:gd name="T1" fmla="*/ 2147483647 h 959"/>
              <a:gd name="T2" fmla="*/ 2147483647 w 1036"/>
              <a:gd name="T3" fmla="*/ 2147483647 h 959"/>
              <a:gd name="T4" fmla="*/ 2147483647 w 1036"/>
              <a:gd name="T5" fmla="*/ 2147483647 h 959"/>
              <a:gd name="T6" fmla="*/ 2147483647 w 1036"/>
              <a:gd name="T7" fmla="*/ 2147483647 h 959"/>
              <a:gd name="T8" fmla="*/ 2147483647 w 1036"/>
              <a:gd name="T9" fmla="*/ 2147483647 h 959"/>
              <a:gd name="T10" fmla="*/ 2147483647 w 1036"/>
              <a:gd name="T11" fmla="*/ 2147483647 h 959"/>
              <a:gd name="T12" fmla="*/ 2147483647 w 1036"/>
              <a:gd name="T13" fmla="*/ 2147483647 h 959"/>
              <a:gd name="T14" fmla="*/ 2147483647 w 1036"/>
              <a:gd name="T15" fmla="*/ 2147483647 h 959"/>
              <a:gd name="T16" fmla="*/ 2147483647 w 1036"/>
              <a:gd name="T17" fmla="*/ 2147483647 h 959"/>
              <a:gd name="T18" fmla="*/ 2147483647 w 1036"/>
              <a:gd name="T19" fmla="*/ 2147483647 h 959"/>
              <a:gd name="T20" fmla="*/ 2147483647 w 1036"/>
              <a:gd name="T21" fmla="*/ 2147483647 h 959"/>
              <a:gd name="T22" fmla="*/ 2147483647 w 1036"/>
              <a:gd name="T23" fmla="*/ 2147483647 h 959"/>
              <a:gd name="T24" fmla="*/ 2147483647 w 1036"/>
              <a:gd name="T25" fmla="*/ 2147483647 h 959"/>
              <a:gd name="T26" fmla="*/ 2147483647 w 1036"/>
              <a:gd name="T27" fmla="*/ 2147483647 h 959"/>
              <a:gd name="T28" fmla="*/ 2147483647 w 1036"/>
              <a:gd name="T29" fmla="*/ 2147483647 h 959"/>
              <a:gd name="T30" fmla="*/ 2147483647 w 1036"/>
              <a:gd name="T31" fmla="*/ 2147483647 h 959"/>
              <a:gd name="T32" fmla="*/ 2147483647 w 1036"/>
              <a:gd name="T33" fmla="*/ 2147483647 h 959"/>
              <a:gd name="T34" fmla="*/ 2147483647 w 1036"/>
              <a:gd name="T35" fmla="*/ 2147483647 h 959"/>
              <a:gd name="T36" fmla="*/ 2147483647 w 1036"/>
              <a:gd name="T37" fmla="*/ 2147483647 h 959"/>
              <a:gd name="T38" fmla="*/ 2147483647 w 1036"/>
              <a:gd name="T39" fmla="*/ 2147483647 h 959"/>
              <a:gd name="T40" fmla="*/ 2147483647 w 1036"/>
              <a:gd name="T41" fmla="*/ 2147483647 h 959"/>
              <a:gd name="T42" fmla="*/ 2147483647 w 1036"/>
              <a:gd name="T43" fmla="*/ 2147483647 h 959"/>
              <a:gd name="T44" fmla="*/ 2147483647 w 1036"/>
              <a:gd name="T45" fmla="*/ 2147483647 h 959"/>
              <a:gd name="T46" fmla="*/ 2147483647 w 1036"/>
              <a:gd name="T47" fmla="*/ 2147483647 h 959"/>
              <a:gd name="T48" fmla="*/ 2147483647 w 1036"/>
              <a:gd name="T49" fmla="*/ 2147483647 h 959"/>
              <a:gd name="T50" fmla="*/ 2147483647 w 1036"/>
              <a:gd name="T51" fmla="*/ 2147483647 h 959"/>
              <a:gd name="T52" fmla="*/ 2147483647 w 1036"/>
              <a:gd name="T53" fmla="*/ 2147483647 h 959"/>
              <a:gd name="T54" fmla="*/ 0 w 1036"/>
              <a:gd name="T55" fmla="*/ 2147483647 h 959"/>
              <a:gd name="T56" fmla="*/ 2147483647 w 1036"/>
              <a:gd name="T57" fmla="*/ 2147483647 h 959"/>
              <a:gd name="T58" fmla="*/ 2147483647 w 1036"/>
              <a:gd name="T59" fmla="*/ 2147483647 h 959"/>
              <a:gd name="T60" fmla="*/ 2147483647 w 1036"/>
              <a:gd name="T61" fmla="*/ 2147483647 h 959"/>
              <a:gd name="T62" fmla="*/ 2147483647 w 1036"/>
              <a:gd name="T63" fmla="*/ 2147483647 h 959"/>
              <a:gd name="T64" fmla="*/ 2147483647 w 1036"/>
              <a:gd name="T65" fmla="*/ 2147483647 h 959"/>
              <a:gd name="T66" fmla="*/ 2147483647 w 1036"/>
              <a:gd name="T67" fmla="*/ 2147483647 h 959"/>
              <a:gd name="T68" fmla="*/ 2147483647 w 1036"/>
              <a:gd name="T69" fmla="*/ 2147483647 h 959"/>
              <a:gd name="T70" fmla="*/ 2147483647 w 1036"/>
              <a:gd name="T71" fmla="*/ 2147483647 h 959"/>
              <a:gd name="T72" fmla="*/ 2147483647 w 1036"/>
              <a:gd name="T73" fmla="*/ 2147483647 h 959"/>
              <a:gd name="T74" fmla="*/ 2147483647 w 1036"/>
              <a:gd name="T75" fmla="*/ 2147483647 h 959"/>
              <a:gd name="T76" fmla="*/ 2147483647 w 1036"/>
              <a:gd name="T77" fmla="*/ 2147483647 h 959"/>
              <a:gd name="T78" fmla="*/ 2147483647 w 1036"/>
              <a:gd name="T79" fmla="*/ 2147483647 h 959"/>
              <a:gd name="T80" fmla="*/ 2147483647 w 1036"/>
              <a:gd name="T81" fmla="*/ 2147483647 h 959"/>
              <a:gd name="T82" fmla="*/ 2147483647 w 1036"/>
              <a:gd name="T83" fmla="*/ 2147483647 h 959"/>
              <a:gd name="T84" fmla="*/ 2147483647 w 1036"/>
              <a:gd name="T85" fmla="*/ 2147483647 h 959"/>
              <a:gd name="T86" fmla="*/ 2147483647 w 1036"/>
              <a:gd name="T87" fmla="*/ 2147483647 h 959"/>
              <a:gd name="T88" fmla="*/ 2147483647 w 1036"/>
              <a:gd name="T89" fmla="*/ 2147483647 h 959"/>
              <a:gd name="T90" fmla="*/ 2147483647 w 1036"/>
              <a:gd name="T91" fmla="*/ 2147483647 h 959"/>
              <a:gd name="T92" fmla="*/ 2147483647 w 1036"/>
              <a:gd name="T93" fmla="*/ 2147483647 h 959"/>
              <a:gd name="T94" fmla="*/ 2147483647 w 1036"/>
              <a:gd name="T95" fmla="*/ 2147483647 h 959"/>
              <a:gd name="T96" fmla="*/ 2147483647 w 1036"/>
              <a:gd name="T97" fmla="*/ 2147483647 h 959"/>
              <a:gd name="T98" fmla="*/ 2147483647 w 1036"/>
              <a:gd name="T99" fmla="*/ 2147483647 h 959"/>
              <a:gd name="T100" fmla="*/ 2147483647 w 1036"/>
              <a:gd name="T101" fmla="*/ 2147483647 h 959"/>
              <a:gd name="T102" fmla="*/ 2147483647 w 1036"/>
              <a:gd name="T103" fmla="*/ 2147483647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chemeClr val="tx1">
              <a:alpha val="74901"/>
            </a:schemeClr>
          </a:solidFill>
          <a:ln w="9525">
            <a:solidFill>
              <a:srgbClr val="000000"/>
            </a:solidFill>
            <a:round/>
            <a:headEnd/>
            <a:tailEnd/>
          </a:ln>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15" name="AutoShape 15"/>
          <p:cNvSpPr>
            <a:spLocks noChangeArrowheads="1"/>
          </p:cNvSpPr>
          <p:nvPr/>
        </p:nvSpPr>
        <p:spPr bwMode="auto">
          <a:xfrm>
            <a:off x="955675" y="1190625"/>
            <a:ext cx="7261225" cy="2238375"/>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sz="2200" b="0" dirty="0">
              <a:latin typeface="Segoe UI" pitchFamily="34" charset="0"/>
              <a:ea typeface="Segoe UI" pitchFamily="34" charset="0"/>
              <a:cs typeface="Segoe UI" pitchFamily="34" charset="0"/>
            </a:endParaRPr>
          </a:p>
        </p:txBody>
      </p:sp>
      <p:pic>
        <p:nvPicPr>
          <p:cNvPr id="16" name="Picture 15" descr="Security_Unsecured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3200" y="3617913"/>
            <a:ext cx="7159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18"/>
          <p:cNvSpPr>
            <a:spLocks noChangeArrowheads="1"/>
          </p:cNvSpPr>
          <p:nvPr/>
        </p:nvSpPr>
        <p:spPr bwMode="auto">
          <a:xfrm>
            <a:off x="1154113" y="2017713"/>
            <a:ext cx="6856412" cy="585787"/>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Encrypt zone transfer traffic</a:t>
            </a:r>
          </a:p>
        </p:txBody>
      </p:sp>
      <p:sp>
        <p:nvSpPr>
          <p:cNvPr id="18" name="AutoShape 19"/>
          <p:cNvSpPr>
            <a:spLocks noChangeArrowheads="1"/>
          </p:cNvSpPr>
          <p:nvPr/>
        </p:nvSpPr>
        <p:spPr bwMode="auto">
          <a:xfrm>
            <a:off x="1154113" y="2716213"/>
            <a:ext cx="6856412" cy="58261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Consider using Active </a:t>
            </a:r>
            <a:r>
              <a:rPr lang="en-US" sz="2400" b="0" dirty="0" smtClean="0">
                <a:latin typeface="Segoe UI" pitchFamily="34" charset="0"/>
                <a:ea typeface="Segoe UI" pitchFamily="34" charset="0"/>
                <a:cs typeface="Segoe UI" pitchFamily="34" charset="0"/>
              </a:rPr>
              <a:t>Directory</a:t>
            </a:r>
            <a:r>
              <a:rPr lang="en-US" sz="2400" b="0" dirty="0" smtClean="0">
                <a:latin typeface="Verdana"/>
                <a:ea typeface="Verdana"/>
                <a:cs typeface="Verdana"/>
              </a:rPr>
              <a:t>–</a:t>
            </a:r>
            <a:r>
              <a:rPr lang="en-US" sz="2400" b="0" dirty="0" smtClean="0">
                <a:latin typeface="Segoe UI" pitchFamily="34" charset="0"/>
                <a:ea typeface="Segoe UI" pitchFamily="34" charset="0"/>
                <a:cs typeface="Segoe UI" pitchFamily="34" charset="0"/>
              </a:rPr>
              <a:t>integrated </a:t>
            </a:r>
            <a:r>
              <a:rPr lang="en-US" sz="2400" b="0" dirty="0">
                <a:latin typeface="Segoe UI" pitchFamily="34" charset="0"/>
                <a:ea typeface="Segoe UI" pitchFamily="34" charset="0"/>
                <a:cs typeface="Segoe UI" pitchFamily="34" charset="0"/>
              </a:rPr>
              <a:t>zones</a:t>
            </a:r>
          </a:p>
        </p:txBody>
      </p:sp>
      <p:sp>
        <p:nvSpPr>
          <p:cNvPr id="19" name="AutoShape 16"/>
          <p:cNvSpPr>
            <a:spLocks noChangeArrowheads="1"/>
          </p:cNvSpPr>
          <p:nvPr/>
        </p:nvSpPr>
        <p:spPr bwMode="auto">
          <a:xfrm>
            <a:off x="1154113" y="1322388"/>
            <a:ext cx="6856412" cy="58420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Restrict zone transfer to specified servers</a:t>
            </a:r>
          </a:p>
        </p:txBody>
      </p:sp>
    </p:spTree>
    <p:extLst>
      <p:ext uri="{BB962C8B-B14F-4D97-AF65-F5344CB8AC3E}">
        <p14:creationId xmlns:p14="http://schemas.microsoft.com/office/powerpoint/2010/main" val="2806107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ec9f891d-6e0a-46cf-a0ee-2e8130dab2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DNS Zone Transfers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dirty="0" smtClean="0"/>
              <a:t>In this demonstration, you will see how to:</a:t>
            </a:r>
          </a:p>
          <a:p>
            <a:pPr lvl="0">
              <a:spcBef>
                <a:spcPts val="1800"/>
              </a:spcBef>
            </a:pPr>
            <a:r>
              <a:rPr lang="en-GB" sz="2400" dirty="0"/>
              <a:t>Enable DNS zone transfers</a:t>
            </a:r>
          </a:p>
          <a:p>
            <a:pPr lvl="0">
              <a:spcBef>
                <a:spcPts val="1800"/>
              </a:spcBef>
            </a:pPr>
            <a:r>
              <a:rPr lang="en-GB" sz="2400" dirty="0"/>
              <a:t>Update the secondary zone from the master server</a:t>
            </a:r>
          </a:p>
          <a:p>
            <a:pPr lvl="0">
              <a:spcBef>
                <a:spcPts val="1800"/>
              </a:spcBef>
            </a:pPr>
            <a:r>
              <a:rPr lang="en-GB" sz="2400" dirty="0"/>
              <a:t>Update the primary </a:t>
            </a:r>
            <a:r>
              <a:rPr lang="en-GB" sz="2400" dirty="0" smtClean="0"/>
              <a:t>zone, </a:t>
            </a:r>
            <a:r>
              <a:rPr lang="en-GB" sz="2400" dirty="0"/>
              <a:t>and verify the change on the secondary zone</a:t>
            </a:r>
          </a:p>
          <a:p>
            <a:pPr lvl="0"/>
            <a:endParaRPr lang="en-US" dirty="0"/>
          </a:p>
        </p:txBody>
      </p:sp>
    </p:spTree>
    <p:extLst>
      <p:ext uri="{BB962C8B-B14F-4D97-AF65-F5344CB8AC3E}">
        <p14:creationId xmlns:p14="http://schemas.microsoft.com/office/powerpoint/2010/main" val="1263244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3959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770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8ef1ac48-f6c3-49a3-86d2-7f76636dac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Managing and troubleshooting DNS</a:t>
            </a:r>
            <a:endParaRPr lang="en-US"/>
          </a:p>
        </p:txBody>
      </p:sp>
      <p:sp>
        <p:nvSpPr>
          <p:cNvPr id="3" name="Text Placeholder 2"/>
          <p:cNvSpPr>
            <a:spLocks noGrp="1"/>
          </p:cNvSpPr>
          <p:nvPr>
            <p:ph type="body" idx="1"/>
          </p:nvPr>
        </p:nvSpPr>
        <p:spPr/>
        <p:txBody>
          <a:bodyPr/>
          <a:lstStyle/>
          <a:p>
            <a:r>
              <a:rPr lang="en-US" smtClean="0"/>
              <a:t>TTL, Aging, and Scavenging
Demonstration: Managing DNS Records
Demonstration: Testing the DNS Server Configuration
Monitoring DNS by Using the DNS Event Log
Monitoring DNS by Using Debug Logging
Monitoring DNS with Windows PowerShell</a:t>
            </a:r>
            <a:endParaRPr lang="en-US"/>
          </a:p>
        </p:txBody>
      </p:sp>
    </p:spTree>
    <p:extLst>
      <p:ext uri="{BB962C8B-B14F-4D97-AF65-F5344CB8AC3E}">
        <p14:creationId xmlns:p14="http://schemas.microsoft.com/office/powerpoint/2010/main" val="3828258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b20367b4-f32f-492d-870e-216b7007b4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TTL, Aging, and Scavenging</a:t>
            </a:r>
            <a:endParaRPr lang="en-US"/>
          </a:p>
        </p:txBody>
      </p:sp>
      <p:graphicFrame>
        <p:nvGraphicFramePr>
          <p:cNvPr id="4" name="Group 27"/>
          <p:cNvGraphicFramePr>
            <a:graphicFrameLocks/>
          </p:cNvGraphicFramePr>
          <p:nvPr>
            <p:extLst>
              <p:ext uri="{D42A27DB-BD31-4B8C-83A1-F6EECF244321}">
                <p14:modId xmlns:p14="http://schemas.microsoft.com/office/powerpoint/2010/main" val="4187517922"/>
              </p:ext>
            </p:extLst>
          </p:nvPr>
        </p:nvGraphicFramePr>
        <p:xfrm>
          <a:off x="712788" y="1500188"/>
          <a:ext cx="7751762" cy="3381561"/>
        </p:xfrm>
        <a:graphic>
          <a:graphicData uri="http://schemas.openxmlformats.org/drawingml/2006/table">
            <a:tbl>
              <a:tblPr>
                <a:tableStyleId>{21E4AEA4-8DFA-4A89-87EB-49C32662AFE0}</a:tableStyleId>
              </a:tblPr>
              <a:tblGrid>
                <a:gridCol w="2265362"/>
                <a:gridCol w="5486400"/>
              </a:tblGrid>
              <a:tr h="59201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b="1" u="none" strike="noStrike" cap="none" normalizeH="0" baseline="0" dirty="0" smtClean="0">
                          <a:ln>
                            <a:noFill/>
                          </a:ln>
                          <a:effectLst/>
                          <a:latin typeface="Segoe UI" pitchFamily="34" charset="0"/>
                          <a:ea typeface="Segoe UI" pitchFamily="34" charset="0"/>
                          <a:cs typeface="Segoe UI" pitchFamily="34" charset="0"/>
                        </a:rPr>
                        <a:t>Feature</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b="1" u="none" strike="noStrike" cap="none" normalizeH="0" baseline="0" dirty="0" smtClean="0">
                          <a:ln>
                            <a:noFill/>
                          </a:ln>
                          <a:effectLst/>
                          <a:latin typeface="Segoe UI" pitchFamily="34" charset="0"/>
                          <a:ea typeface="Segoe UI" pitchFamily="34" charset="0"/>
                          <a:cs typeface="Segoe UI" pitchFamily="34" charset="0"/>
                        </a:rPr>
                        <a:t>Description</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r>
              <a:tr h="81421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TTL</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Indicates how long a DNS record will remain valid</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r>
              <a:tr h="108791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Aging</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Occurs when records that have been inserted into the DNS server reach their expiration and are removed</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r>
              <a:tr h="88722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Scavenging</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u="none" strike="noStrike" cap="none" normalizeH="0" baseline="0" dirty="0" smtClean="0">
                          <a:ln>
                            <a:noFill/>
                          </a:ln>
                          <a:effectLst/>
                          <a:latin typeface="Segoe UI" pitchFamily="34" charset="0"/>
                          <a:ea typeface="Segoe UI" pitchFamily="34" charset="0"/>
                          <a:cs typeface="Segoe UI" pitchFamily="34" charset="0"/>
                        </a:rPr>
                        <a:t>Performs DNS server resource record grooming for old records in DNS</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r>
            </a:tbl>
          </a:graphicData>
        </a:graphic>
      </p:graphicFrame>
    </p:spTree>
    <p:extLst>
      <p:ext uri="{BB962C8B-B14F-4D97-AF65-F5344CB8AC3E}">
        <p14:creationId xmlns:p14="http://schemas.microsoft.com/office/powerpoint/2010/main" val="883484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c271c4d1-3e27-4745-ac6e-60d3d4af0e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Managing DNS Records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dirty="0" smtClean="0"/>
              <a:t>In this demonstration, you will see how to:</a:t>
            </a:r>
          </a:p>
          <a:p>
            <a:pPr lvl="1"/>
            <a:r>
              <a:rPr lang="en-GB" dirty="0"/>
              <a:t>Configure TTL </a:t>
            </a:r>
          </a:p>
          <a:p>
            <a:pPr lvl="1"/>
            <a:r>
              <a:rPr lang="en-GB" dirty="0"/>
              <a:t>Enable and configure scavenging and aging</a:t>
            </a:r>
          </a:p>
          <a:p>
            <a:pPr lvl="0"/>
            <a:endParaRPr lang="en-US" dirty="0"/>
          </a:p>
        </p:txBody>
      </p:sp>
    </p:spTree>
    <p:extLst>
      <p:ext uri="{BB962C8B-B14F-4D97-AF65-F5344CB8AC3E}">
        <p14:creationId xmlns:p14="http://schemas.microsoft.com/office/powerpoint/2010/main" val="475826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Configuring the DNS Server Role</a:t>
            </a:r>
            <a:endParaRPr lang="en-US"/>
          </a:p>
        </p:txBody>
      </p:sp>
      <p:sp>
        <p:nvSpPr>
          <p:cNvPr id="3" name="Text Placeholder 2"/>
          <p:cNvSpPr>
            <a:spLocks noGrp="1"/>
          </p:cNvSpPr>
          <p:nvPr>
            <p:ph type="body" idx="1"/>
          </p:nvPr>
        </p:nvSpPr>
        <p:spPr/>
        <p:txBody>
          <a:bodyPr/>
          <a:lstStyle/>
          <a:p>
            <a:r>
              <a:rPr lang="en-US" smtClean="0"/>
              <a:t>Components of a DNS Solution
Demonstration: Installing the DNS Server Role
What Are DNS Queries?
What Are Root Hints?
What Is Forwarding?
How DNS Server Caching Works
Demonstration: Configuring the DNS Server Role
What Is DNS Round Robin?
Considerations for Deploying the DNS Server Role</a:t>
            </a:r>
            <a:endParaRPr lang="en-US"/>
          </a:p>
        </p:txBody>
      </p:sp>
    </p:spTree>
    <p:extLst>
      <p:ext uri="{BB962C8B-B14F-4D97-AF65-F5344CB8AC3E}">
        <p14:creationId xmlns:p14="http://schemas.microsoft.com/office/powerpoint/2010/main" val="2160782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9c453663-5e51-4a19-b702-0d3d726ce9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Testing the DNS Server Configuration</a:t>
            </a:r>
            <a:endParaRPr lang="en-US" dirty="0"/>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a:t>
            </a:r>
            <a:r>
              <a:rPr lang="en-GB" dirty="0" smtClean="0"/>
              <a:t>se Nslookup.exe to test </a:t>
            </a:r>
            <a:r>
              <a:rPr lang="en-US" dirty="0" smtClean="0"/>
              <a:t>the DNS server configuration</a:t>
            </a:r>
            <a:endParaRPr lang="en-GB" dirty="0"/>
          </a:p>
          <a:p>
            <a:pPr lvl="0"/>
            <a:endParaRPr lang="en-US" dirty="0"/>
          </a:p>
        </p:txBody>
      </p:sp>
    </p:spTree>
    <p:extLst>
      <p:ext uri="{BB962C8B-B14F-4D97-AF65-F5344CB8AC3E}">
        <p14:creationId xmlns:p14="http://schemas.microsoft.com/office/powerpoint/2010/main" val="1234899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3180708c-6dd5-4889-89ec-e289d6c970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DNS by Using the DNS Event Log</a:t>
            </a:r>
            <a:endParaRPr lang="en-US"/>
          </a:p>
        </p:txBody>
      </p:sp>
      <p:pic>
        <p:nvPicPr>
          <p:cNvPr id="4" name="Picture 3" descr="Screenshot of the Event Viewer log file for D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107997"/>
            <a:ext cx="6991350" cy="5236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2235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284fa25b-759a-4849-96c8-9944da39a7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DNS by Using Debug Logging</a:t>
            </a:r>
            <a:endParaRPr lang="en-US"/>
          </a:p>
        </p:txBody>
      </p:sp>
      <p:pic>
        <p:nvPicPr>
          <p:cNvPr id="4" name="Picture 3" descr="Screenshot that shows the Debug Logging tab of the DNS server’s propert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1" y="985838"/>
            <a:ext cx="4662488" cy="533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49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84dc8492-ec9e-445d-a500-443843319e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DNS with Windows PowerShell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1800"/>
              </a:spcBef>
            </a:pPr>
            <a:r>
              <a:rPr lang="en-US" dirty="0" smtClean="0"/>
              <a:t>Windows Server 2012 has added Windows PowerShell cmdlets for DNS configuring, managing, monitoring, and troubleshooting</a:t>
            </a:r>
          </a:p>
          <a:p>
            <a:pPr>
              <a:spcBef>
                <a:spcPts val="1800"/>
              </a:spcBef>
            </a:pPr>
            <a:r>
              <a:rPr lang="en-US" dirty="0" smtClean="0"/>
              <a:t>Windows Server 2012 R2 has added </a:t>
            </a:r>
            <a:r>
              <a:rPr lang="en-US" dirty="0" err="1" smtClean="0"/>
              <a:t>DnsServerStatistics</a:t>
            </a:r>
            <a:r>
              <a:rPr lang="en-US" dirty="0" smtClean="0"/>
              <a:t> parameters</a:t>
            </a:r>
          </a:p>
          <a:p>
            <a:pPr>
              <a:spcBef>
                <a:spcPts val="1800"/>
              </a:spcBef>
            </a:pPr>
            <a:r>
              <a:rPr lang="en-US" dirty="0" smtClean="0"/>
              <a:t>Windows Server 2012 R2 also added Windows PowerShell cmdlets for DNSSEC</a:t>
            </a:r>
            <a:endParaRPr lang="en-US" dirty="0"/>
          </a:p>
        </p:txBody>
      </p:sp>
    </p:spTree>
    <p:extLst>
      <p:ext uri="{BB962C8B-B14F-4D97-AF65-F5344CB8AC3E}">
        <p14:creationId xmlns:p14="http://schemas.microsoft.com/office/powerpoint/2010/main" val="14050212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Configuring and Troubleshooting DNS</a:t>
            </a:r>
            <a:endParaRPr lang="en-US"/>
          </a:p>
        </p:txBody>
      </p:sp>
      <p:sp>
        <p:nvSpPr>
          <p:cNvPr id="3" name="Text Placeholder 2"/>
          <p:cNvSpPr>
            <a:spLocks noGrp="1"/>
          </p:cNvSpPr>
          <p:nvPr>
            <p:ph type="body" idx="1"/>
          </p:nvPr>
        </p:nvSpPr>
        <p:spPr/>
        <p:txBody>
          <a:bodyPr/>
          <a:lstStyle/>
          <a:p>
            <a:r>
              <a:rPr lang="en-US" smtClean="0"/>
              <a:t>Exercise 1: Configuring DNS Resource Records
Exercise 2: Configuring DNS Conditional Forwarding
Exercise 3: Installing and Configuring DNS Zones
Exercise 4: Troubleshooting DNS</a:t>
            </a:r>
            <a:endParaRPr lang="en-US"/>
          </a:p>
        </p:txBody>
      </p:sp>
      <p:sp>
        <p:nvSpPr>
          <p:cNvPr id="4" name="TextBox 3"/>
          <p:cNvSpPr txBox="1"/>
          <p:nvPr/>
        </p:nvSpPr>
        <p:spPr>
          <a:xfrm>
            <a:off x="458788" y="35814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149026" cy="1569660"/>
          </a:xfrm>
          <a:prstGeom prst="rect">
            <a:avLst/>
          </a:prstGeom>
          <a:noFill/>
        </p:spPr>
        <p:txBody>
          <a:bodyPr vert="horz" wrap="none" rtlCol="0">
            <a:spAutoFit/>
          </a:bodyPr>
          <a:lstStyle/>
          <a:p>
            <a:r>
              <a:rPr lang="en-US" sz="2400" b="1" i="0" u="none" strike="noStrike" baseline="0" dirty="0" smtClean="0">
                <a:latin typeface="Segoe UI"/>
              </a:rPr>
              <a:t>Virtual machines:</a:t>
            </a:r>
            <a:r>
              <a:rPr lang="en-US" sz="2400" b="0" i="0" u="none" strike="noStrike" baseline="0" dirty="0" smtClean="0">
                <a:latin typeface="Segoe UI"/>
              </a:rPr>
              <a:t> </a:t>
            </a:r>
            <a:r>
              <a:rPr lang="fr-CA" sz="2400" b="0" i="0" u="none" strike="noStrike" baseline="0" dirty="0" smtClean="0">
                <a:latin typeface="Segoe UI"/>
              </a:rPr>
              <a:t>20411D-LON-DC1, 20411D-LON-SVR1, </a:t>
            </a:r>
          </a:p>
          <a:p>
            <a:r>
              <a:rPr lang="en-US" sz="2400" b="0" i="0" u="none" strike="noStrike" baseline="0" dirty="0" smtClean="0">
                <a:latin typeface="Segoe UI"/>
              </a:rPr>
              <a:t>20411D-LON-CL1</a:t>
            </a:r>
            <a:endParaRPr lang="en-US" sz="2400" dirty="0">
              <a:solidFill>
                <a:srgbClr val="000000"/>
              </a:solidFill>
              <a:latin typeface="Segoe UI"/>
            </a:endParaRPr>
          </a:p>
          <a:p>
            <a:r>
              <a:rPr lang="en-US" sz="2400" b="1" i="0" u="none" strike="noStrike" baseline="0" dirty="0" smtClean="0">
                <a:latin typeface="Segoe UI"/>
              </a:rPr>
              <a:t>User name:</a:t>
            </a:r>
            <a:r>
              <a:rPr lang="fr-CA" sz="2400" b="0" i="0" u="none" strike="noStrike" baseline="0" dirty="0" smtClean="0">
                <a:latin typeface="Segoe UI"/>
              </a:rPr>
              <a:t> </a:t>
            </a:r>
            <a:r>
              <a:rPr lang="en-US" sz="2400" b="0" i="0" u="none" strike="noStrike" baseline="0" dirty="0" err="1" smtClean="0">
                <a:latin typeface="Segoe UI"/>
              </a:rPr>
              <a:t>Adatum</a:t>
            </a:r>
            <a:r>
              <a:rPr lang="en-US" sz="2400" b="0" i="0" u="none" strike="noStrike" baseline="0" dirty="0" smtClean="0">
                <a:latin typeface="Segoe UI"/>
              </a:rPr>
              <a:t>\Administrator</a:t>
            </a:r>
          </a:p>
          <a:p>
            <a:r>
              <a:rPr lang="en-US" sz="2400" b="1" i="0" u="none" strike="noStrike" baseline="0" dirty="0" smtClean="0">
                <a:latin typeface="Segoe UI"/>
              </a:rPr>
              <a:t>Password:</a:t>
            </a:r>
            <a:r>
              <a:rPr lang="en-US" sz="2400" b="0" i="0" u="none" strike="noStrike" baseline="0" dirty="0" smtClean="0">
                <a:latin typeface="Segoe UI"/>
              </a:rPr>
              <a:t> Pa$$w0rd</a:t>
            </a:r>
            <a:endParaRPr lang="fr-CA" sz="2400" b="0" i="0" u="none" strike="noStrike" baseline="0" dirty="0" smtClean="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60 minutes</a:t>
            </a:r>
            <a:endParaRPr lang="en-US" sz="2800">
              <a:latin typeface="Segoe UI"/>
            </a:endParaRPr>
          </a:p>
        </p:txBody>
      </p:sp>
    </p:spTree>
    <p:extLst>
      <p:ext uri="{BB962C8B-B14F-4D97-AF65-F5344CB8AC3E}">
        <p14:creationId xmlns:p14="http://schemas.microsoft.com/office/powerpoint/2010/main" val="3011027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762000"/>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Segoe UI"/>
              </a:rPr>
              <a:t>A. Datum Corporation is a global engineering and manufacturing company with its head office in London, United Kingdom. An Information Technology office and a data center are located in London to support the head office and other locations. A. Datum recently deployed a Windows Server 2012 server and client infrastructure.</a:t>
            </a:r>
            <a:endParaRPr lang="en-US" sz="2800" dirty="0" smtClean="0">
              <a:effectLst/>
              <a:latin typeface="Segoe UI"/>
              <a:ea typeface="Times New Roman"/>
              <a:cs typeface="Mangal"/>
            </a:endParaRPr>
          </a:p>
          <a:p>
            <a:pPr>
              <a:spcBef>
                <a:spcPts val="600"/>
              </a:spcBef>
              <a:spcAft>
                <a:spcPts val="1000"/>
              </a:spcAft>
            </a:pPr>
            <a:r>
              <a:rPr lang="en-US" sz="2800" dirty="0" smtClean="0">
                <a:effectLst/>
                <a:latin typeface="Segoe UI"/>
                <a:ea typeface="Times New Roman"/>
                <a:cs typeface="Segoe UI"/>
              </a:rPr>
              <a:t>Management has asked you to add several new resource records to the DNS service that is installed on LON-DC1. Records include a new MX record for Exchange Server 2013 and a SRV record for a Microsoft Lync</a:t>
            </a:r>
            <a:r>
              <a:rPr lang="en-US" sz="2800" baseline="30000" dirty="0" smtClean="0">
                <a:effectLst/>
                <a:latin typeface="Segoe UI"/>
                <a:ea typeface="Times New Roman"/>
                <a:cs typeface="Segoe UI"/>
              </a:rPr>
              <a:t>® </a:t>
            </a:r>
            <a:r>
              <a:rPr lang="en-US" sz="2800" dirty="0" smtClean="0">
                <a:effectLst/>
                <a:latin typeface="Segoe UI"/>
                <a:ea typeface="Times New Roman"/>
                <a:cs typeface="Segoe UI"/>
              </a:rPr>
              <a:t>Server 2013 deployment that is occurring.</a:t>
            </a:r>
            <a:endParaRPr lang="en-US" sz="2800" dirty="0" smtClean="0">
              <a:effectLst/>
              <a:latin typeface="Segoe UI"/>
              <a:ea typeface="Times New Roman"/>
              <a:cs typeface="Mangal"/>
            </a:endParaRPr>
          </a:p>
          <a:p>
            <a:pPr>
              <a:spcBef>
                <a:spcPts val="600"/>
              </a:spcBef>
              <a:spcAft>
                <a:spcPts val="1000"/>
              </a:spcAft>
            </a:pPr>
            <a:endParaRPr lang="en-US" sz="2800" dirty="0">
              <a:effectLst/>
              <a:latin typeface="Segoe UI"/>
              <a:ea typeface="Times New Roman"/>
              <a:cs typeface="Mangal"/>
            </a:endParaRPr>
          </a:p>
        </p:txBody>
      </p:sp>
    </p:spTree>
    <p:extLst>
      <p:ext uri="{BB962C8B-B14F-4D97-AF65-F5344CB8AC3E}">
        <p14:creationId xmlns:p14="http://schemas.microsoft.com/office/powerpoint/2010/main" val="2492551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a:xfrm>
            <a:off x="458788" y="838200"/>
            <a:ext cx="8119156" cy="5147356"/>
          </a:xfrm>
        </p:spPr>
        <p:txBody>
          <a:bodyPr/>
          <a:lstStyle/>
          <a:p>
            <a:pPr marL="0" indent="0">
              <a:buNone/>
            </a:pPr>
            <a:r>
              <a:rPr lang="en-US" kern="1200" dirty="0">
                <a:solidFill>
                  <a:srgbClr val="000000"/>
                </a:solidFill>
                <a:latin typeface="Segoe UI"/>
                <a:ea typeface="Times New Roman"/>
                <a:cs typeface="Segoe UI"/>
              </a:rPr>
              <a:t>A. Datum is working with a partner organization, Contoso, Ltd. You have been asked to configure internal name resolution between the two organizations. A small branch office has reported that name resolution performance is poor. The branch office contains a Windows Server 2012 server that performs several roles. However, there is no plan to implement an additional domain controller. You have been asked to install the DNS server role at the branch office and to create a secondary zone of Adatum.com. To maintain security, you have been instructed to configure the branch office server to be on the Notify list for </a:t>
            </a:r>
            <a:endParaRPr lang="en-US" dirty="0"/>
          </a:p>
        </p:txBody>
      </p:sp>
    </p:spTree>
    <p:extLst>
      <p:ext uri="{BB962C8B-B14F-4D97-AF65-F5344CB8AC3E}">
        <p14:creationId xmlns:p14="http://schemas.microsoft.com/office/powerpoint/2010/main" val="23767215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Lab Scenario860707277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a:xfrm>
            <a:off x="458788" y="838200"/>
            <a:ext cx="8119156" cy="5147356"/>
          </a:xfrm>
        </p:spPr>
        <p:txBody>
          <a:bodyPr/>
          <a:lstStyle/>
          <a:p>
            <a:pPr marL="0" lvl="0" indent="0" fontAlgn="auto">
              <a:spcAft>
                <a:spcPts val="1000"/>
              </a:spcAft>
              <a:buClrTx/>
              <a:buSzTx/>
              <a:buNone/>
            </a:pPr>
            <a:r>
              <a:rPr lang="en-US" kern="1200" dirty="0">
                <a:solidFill>
                  <a:srgbClr val="000000"/>
                </a:solidFill>
                <a:latin typeface="Segoe UI"/>
                <a:ea typeface="Times New Roman"/>
                <a:cs typeface="Segoe UI"/>
              </a:rPr>
              <a:t>Adatum.com zone transfers. You also should update all branch office clients to use the new name server in the branch office.</a:t>
            </a:r>
            <a:endParaRPr lang="en-US" kern="1200" dirty="0">
              <a:solidFill>
                <a:srgbClr val="000000"/>
              </a:solidFill>
              <a:latin typeface="Segoe UI"/>
              <a:ea typeface="Times New Roman"/>
              <a:cs typeface="Mangal"/>
            </a:endParaRPr>
          </a:p>
          <a:p>
            <a:pPr marL="0" lvl="0" indent="0" fontAlgn="auto">
              <a:spcAft>
                <a:spcPts val="1000"/>
              </a:spcAft>
              <a:buClrTx/>
              <a:buSzTx/>
              <a:buNone/>
            </a:pPr>
            <a:r>
              <a:rPr lang="en-US" kern="1200" dirty="0">
                <a:solidFill>
                  <a:srgbClr val="000000"/>
                </a:solidFill>
                <a:latin typeface="Segoe UI"/>
                <a:ea typeface="Times New Roman"/>
                <a:cs typeface="Segoe UI"/>
              </a:rPr>
              <a:t>You should configure the new DNS server role to perform standard aging and scavenging, as necessary and as specified by corporate policy. After implementing the new server, you need to test and verify the configuration by using standard DNS troubleshooting tools.</a:t>
            </a:r>
            <a:endParaRPr lang="en-US" dirty="0"/>
          </a:p>
        </p:txBody>
      </p:sp>
    </p:spTree>
    <p:extLst>
      <p:ext uri="{BB962C8B-B14F-4D97-AF65-F5344CB8AC3E}">
        <p14:creationId xmlns:p14="http://schemas.microsoft.com/office/powerpoint/2010/main" val="844400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e7075ed6-8aba-42fb-b9e9-026399a5f2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pPr marL="0" indent="0">
              <a:buNone/>
            </a:pPr>
            <a:r>
              <a:rPr lang="en-US" dirty="0" smtClean="0"/>
              <a:t>In the lab, you were required to deploy a secondary zone because you were not going to deploy any additional domain controllers. If this condition changed—that is, if LON-SVR1 was a domain controller—how would that change your implementation plan?</a:t>
            </a:r>
            <a:endParaRPr lang="en-US" dirty="0"/>
          </a:p>
        </p:txBody>
      </p:sp>
    </p:spTree>
    <p:extLst>
      <p:ext uri="{BB962C8B-B14F-4D97-AF65-F5344CB8AC3E}">
        <p14:creationId xmlns:p14="http://schemas.microsoft.com/office/powerpoint/2010/main" val="832136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Tools</a:t>
            </a:r>
            <a:endParaRPr lang="en-US"/>
          </a:p>
        </p:txBody>
      </p:sp>
    </p:spTree>
    <p:extLst>
      <p:ext uri="{BB962C8B-B14F-4D97-AF65-F5344CB8AC3E}">
        <p14:creationId xmlns:p14="http://schemas.microsoft.com/office/powerpoint/2010/main" val="2362870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 of a DNS Solution</a:t>
            </a:r>
            <a:endParaRPr lang="en-US"/>
          </a:p>
        </p:txBody>
      </p:sp>
      <p:grpSp>
        <p:nvGrpSpPr>
          <p:cNvPr id="4" name="Group 3" descr="A graphic that shows a number of computers objects. These are separated into the following:&#10;•  DNS resolvers, which can be client computers or server computers.&#10;•  DNS servers containing zones with resource records.&#10;•  DNS servers on the Internet that contain zones for the root and for the top-level domains, such as .com and .edu.&#10;"/>
          <p:cNvGrpSpPr/>
          <p:nvPr/>
        </p:nvGrpSpPr>
        <p:grpSpPr>
          <a:xfrm>
            <a:off x="792512" y="1259497"/>
            <a:ext cx="7701882" cy="5063477"/>
            <a:chOff x="792512" y="1259497"/>
            <a:chExt cx="7701882" cy="5063477"/>
          </a:xfrm>
        </p:grpSpPr>
        <p:sp>
          <p:nvSpPr>
            <p:cNvPr id="5" name="Oval 4"/>
            <p:cNvSpPr/>
            <p:nvPr/>
          </p:nvSpPr>
          <p:spPr bwMode="auto">
            <a:xfrm>
              <a:off x="1282656" y="4070600"/>
              <a:ext cx="2365971" cy="1154242"/>
            </a:xfrm>
            <a:prstGeom prst="ellipse">
              <a:avLst/>
            </a:prstGeom>
            <a:noFill/>
            <a:ln w="9525" cap="flat" cmpd="sng" algn="ctr">
              <a:solidFill>
                <a:schemeClr val="accent4"/>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6" name="Oval 5"/>
            <p:cNvSpPr/>
            <p:nvPr/>
          </p:nvSpPr>
          <p:spPr bwMode="auto">
            <a:xfrm>
              <a:off x="1206752" y="2032243"/>
              <a:ext cx="2365971" cy="1154242"/>
            </a:xfrm>
            <a:prstGeom prst="ellipse">
              <a:avLst/>
            </a:prstGeom>
            <a:noFill/>
            <a:ln w="9525" cap="flat" cmpd="sng" algn="ctr">
              <a:solidFill>
                <a:schemeClr val="accent4"/>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pic>
          <p:nvPicPr>
            <p:cNvPr id="7" name="Picture 6" descr="C:\ID Resources\ID_Editor_Reference\LeX Graphics 7_2013\inter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618" y="2782711"/>
              <a:ext cx="2187575" cy="225583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descr="A graphic that shows a number of computers objects. These are separated into: DNS resolvers, which can be client computers or server computers; DNS servers containing zones with resource records; DNS servers on the internet that contain zones for the root and for the top-level domains, such as .com and .edu."/>
            <p:cNvGrpSpPr/>
            <p:nvPr/>
          </p:nvGrpSpPr>
          <p:grpSpPr>
            <a:xfrm>
              <a:off x="2292350" y="1259497"/>
              <a:ext cx="5727328" cy="4061626"/>
              <a:chOff x="2292350" y="1259497"/>
              <a:chExt cx="5727328" cy="4061626"/>
            </a:xfrm>
          </p:grpSpPr>
          <p:sp>
            <p:nvSpPr>
              <p:cNvPr id="38" name="Line 7"/>
              <p:cNvSpPr>
                <a:spLocks noChangeShapeType="1"/>
              </p:cNvSpPr>
              <p:nvPr/>
            </p:nvSpPr>
            <p:spPr bwMode="auto">
              <a:xfrm>
                <a:off x="3325813" y="2962275"/>
                <a:ext cx="1974850" cy="565150"/>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9" name="Line 16"/>
              <p:cNvSpPr>
                <a:spLocks noChangeShapeType="1"/>
              </p:cNvSpPr>
              <p:nvPr/>
            </p:nvSpPr>
            <p:spPr bwMode="auto">
              <a:xfrm flipH="1">
                <a:off x="3377423" y="3824288"/>
                <a:ext cx="1936750" cy="488950"/>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0" name="Line 17"/>
              <p:cNvSpPr>
                <a:spLocks noChangeShapeType="1"/>
              </p:cNvSpPr>
              <p:nvPr/>
            </p:nvSpPr>
            <p:spPr bwMode="auto">
              <a:xfrm>
                <a:off x="2292350" y="3149195"/>
                <a:ext cx="0" cy="954088"/>
              </a:xfrm>
              <a:prstGeom prst="line">
                <a:avLst/>
              </a:prstGeom>
              <a:noFill/>
              <a:ln w="57150">
                <a:solidFill>
                  <a:schemeClr val="tx2"/>
                </a:solidFill>
                <a:prstDash val="sysDot"/>
                <a:round/>
                <a:headEn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1" name="AutoShape 29"/>
              <p:cNvSpPr>
                <a:spLocks noChangeArrowheads="1"/>
              </p:cNvSpPr>
              <p:nvPr/>
            </p:nvSpPr>
            <p:spPr bwMode="auto">
              <a:xfrm>
                <a:off x="3954890" y="4192178"/>
                <a:ext cx="1176008" cy="461963"/>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Resource</a:t>
                </a:r>
              </a:p>
              <a:p>
                <a:pPr algn="ctr">
                  <a:lnSpc>
                    <a:spcPct val="80000"/>
                  </a:lnSpc>
                </a:pPr>
                <a:r>
                  <a:rPr lang="en-US" sz="1600" dirty="0">
                    <a:latin typeface="Segoe UI" pitchFamily="34" charset="0"/>
                    <a:ea typeface="Segoe UI" pitchFamily="34" charset="0"/>
                    <a:cs typeface="Segoe UI" pitchFamily="34" charset="0"/>
                  </a:rPr>
                  <a:t>R</a:t>
                </a:r>
                <a:r>
                  <a:rPr lang="en-US" sz="1600" dirty="0" smtClean="0">
                    <a:latin typeface="Segoe UI" pitchFamily="34" charset="0"/>
                    <a:ea typeface="Segoe UI" pitchFamily="34" charset="0"/>
                    <a:cs typeface="Segoe UI" pitchFamily="34" charset="0"/>
                  </a:rPr>
                  <a:t>ecord</a:t>
                </a:r>
                <a:endParaRPr lang="en-US" sz="1600" dirty="0">
                  <a:latin typeface="Segoe UI" pitchFamily="34" charset="0"/>
                  <a:ea typeface="Segoe UI" pitchFamily="34" charset="0"/>
                  <a:cs typeface="Segoe UI" pitchFamily="34" charset="0"/>
                </a:endParaRPr>
              </a:p>
            </p:txBody>
          </p:sp>
          <p:sp>
            <p:nvSpPr>
              <p:cNvPr id="42" name="AutoShape 31"/>
              <p:cNvSpPr>
                <a:spLocks noChangeArrowheads="1"/>
              </p:cNvSpPr>
              <p:nvPr/>
            </p:nvSpPr>
            <p:spPr bwMode="auto">
              <a:xfrm>
                <a:off x="3325813" y="1259497"/>
                <a:ext cx="1258887" cy="461962"/>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smtClean="0">
                    <a:latin typeface="Segoe UI" pitchFamily="34" charset="0"/>
                    <a:ea typeface="Segoe UI" pitchFamily="34" charset="0"/>
                    <a:cs typeface="Segoe UI" pitchFamily="34" charset="0"/>
                  </a:rPr>
                  <a:t>Resource</a:t>
                </a:r>
                <a:endParaRPr lang="en-US" sz="1600" dirty="0">
                  <a:latin typeface="Segoe UI" pitchFamily="34" charset="0"/>
                  <a:ea typeface="Segoe UI" pitchFamily="34" charset="0"/>
                  <a:cs typeface="Segoe UI" pitchFamily="34" charset="0"/>
                </a:endParaRPr>
              </a:p>
              <a:p>
                <a:pPr algn="ctr">
                  <a:lnSpc>
                    <a:spcPct val="80000"/>
                  </a:lnSpc>
                </a:pPr>
                <a:r>
                  <a:rPr lang="en-US" sz="1600" dirty="0" smtClean="0">
                    <a:latin typeface="Segoe UI" pitchFamily="34" charset="0"/>
                    <a:ea typeface="Segoe UI" pitchFamily="34" charset="0"/>
                    <a:cs typeface="Segoe UI" pitchFamily="34" charset="0"/>
                  </a:rPr>
                  <a:t>Record</a:t>
                </a:r>
                <a:endParaRPr lang="en-US" sz="1600" dirty="0">
                  <a:latin typeface="Segoe UI" pitchFamily="34" charset="0"/>
                  <a:ea typeface="Segoe UI" pitchFamily="34" charset="0"/>
                  <a:cs typeface="Segoe UI" pitchFamily="34" charset="0"/>
                </a:endParaRPr>
              </a:p>
            </p:txBody>
          </p:sp>
          <p:sp>
            <p:nvSpPr>
              <p:cNvPr id="43" name="AutoShape 20"/>
              <p:cNvSpPr>
                <a:spLocks noChangeArrowheads="1"/>
              </p:cNvSpPr>
              <p:nvPr/>
            </p:nvSpPr>
            <p:spPr bwMode="auto">
              <a:xfrm>
                <a:off x="6297613" y="1808033"/>
                <a:ext cx="1109662" cy="282575"/>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Root </a:t>
                </a:r>
                <a:r>
                  <a:rPr lang="en-US" sz="1600" dirty="0" smtClean="0">
                    <a:latin typeface="Segoe UI" pitchFamily="34" charset="0"/>
                    <a:ea typeface="Segoe UI" pitchFamily="34" charset="0"/>
                    <a:cs typeface="Segoe UI" pitchFamily="34" charset="0"/>
                  </a:rPr>
                  <a:t>(.)</a:t>
                </a:r>
                <a:endParaRPr lang="en-US" sz="1600" dirty="0">
                  <a:latin typeface="Segoe UI" pitchFamily="34" charset="0"/>
                  <a:ea typeface="Segoe UI" pitchFamily="34" charset="0"/>
                  <a:cs typeface="Segoe UI" pitchFamily="34" charset="0"/>
                </a:endParaRPr>
              </a:p>
            </p:txBody>
          </p:sp>
          <p:sp>
            <p:nvSpPr>
              <p:cNvPr id="44" name="AutoShape 22"/>
              <p:cNvSpPr>
                <a:spLocks noChangeArrowheads="1"/>
              </p:cNvSpPr>
              <p:nvPr/>
            </p:nvSpPr>
            <p:spPr bwMode="auto">
              <a:xfrm>
                <a:off x="7275140" y="2539838"/>
                <a:ext cx="744538" cy="282575"/>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.com</a:t>
                </a:r>
              </a:p>
            </p:txBody>
          </p:sp>
          <p:sp>
            <p:nvSpPr>
              <p:cNvPr id="45" name="AutoShape 24"/>
              <p:cNvSpPr>
                <a:spLocks noChangeArrowheads="1"/>
              </p:cNvSpPr>
              <p:nvPr/>
            </p:nvSpPr>
            <p:spPr bwMode="auto">
              <a:xfrm>
                <a:off x="7321565" y="5038548"/>
                <a:ext cx="693738" cy="282575"/>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.edu</a:t>
                </a:r>
              </a:p>
            </p:txBody>
          </p:sp>
        </p:grpSp>
        <p:cxnSp>
          <p:nvCxnSpPr>
            <p:cNvPr id="9" name="Straight Connector 8"/>
            <p:cNvCxnSpPr/>
            <p:nvPr/>
          </p:nvCxnSpPr>
          <p:spPr bwMode="auto">
            <a:xfrm>
              <a:off x="2824163" y="1284288"/>
              <a:ext cx="0" cy="4865687"/>
            </a:xfrm>
            <a:prstGeom prst="line">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027613" y="1264462"/>
              <a:ext cx="0" cy="4865687"/>
            </a:xfrm>
            <a:prstGeom prst="line">
              <a:avLst/>
            </a:prstGeom>
            <a:gradFill rotWithShape="1">
              <a:gsLst>
                <a:gs pos="0">
                  <a:srgbClr val="E4CD9A"/>
                </a:gs>
                <a:gs pos="100000">
                  <a:srgbClr val="EEEFD7"/>
                </a:gs>
              </a:gsLst>
              <a:lin ang="2700000" scaled="1"/>
            </a:gradFill>
            <a:ln w="57150" cap="flat" cmpd="sng" algn="ctr">
              <a:solidFill>
                <a:schemeClr val="tx1"/>
              </a:solidFill>
              <a:prstDash val="solid"/>
              <a:round/>
              <a:headEnd type="none" w="med" len="med"/>
              <a:tailEnd type="none" w="med" len="med"/>
            </a:ln>
            <a:effectLst/>
          </p:spPr>
        </p:cxnSp>
        <p:sp>
          <p:nvSpPr>
            <p:cNvPr id="11" name="TextBox 41"/>
            <p:cNvSpPr txBox="1"/>
            <p:nvPr/>
          </p:nvSpPr>
          <p:spPr>
            <a:xfrm>
              <a:off x="947329" y="5815143"/>
              <a:ext cx="175054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DNS </a:t>
              </a:r>
              <a:r>
                <a:rPr lang="en-US" dirty="0" smtClean="0">
                  <a:latin typeface="Segoe UI" pitchFamily="34" charset="0"/>
                  <a:ea typeface="Segoe UI" pitchFamily="34" charset="0"/>
                  <a:cs typeface="Segoe UI" pitchFamily="34" charset="0"/>
                </a:rPr>
                <a:t>Resolvers</a:t>
              </a:r>
              <a:endParaRPr lang="en-US" dirty="0">
                <a:latin typeface="Segoe UI" pitchFamily="34" charset="0"/>
                <a:ea typeface="Segoe UI" pitchFamily="34" charset="0"/>
                <a:cs typeface="Segoe UI" pitchFamily="34" charset="0"/>
              </a:endParaRPr>
            </a:p>
          </p:txBody>
        </p:sp>
        <p:sp>
          <p:nvSpPr>
            <p:cNvPr id="12" name="TextBox 42"/>
            <p:cNvSpPr txBox="1"/>
            <p:nvPr/>
          </p:nvSpPr>
          <p:spPr>
            <a:xfrm>
              <a:off x="3123641" y="5676643"/>
              <a:ext cx="1732839"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latin typeface="Segoe UI" pitchFamily="34" charset="0"/>
                  <a:ea typeface="Segoe UI" pitchFamily="34" charset="0"/>
                  <a:cs typeface="Segoe UI" pitchFamily="34" charset="0"/>
                </a:rPr>
                <a:t>Internal DNS Servers</a:t>
              </a:r>
              <a:endParaRPr lang="en-US" dirty="0">
                <a:latin typeface="Segoe UI" pitchFamily="34" charset="0"/>
                <a:ea typeface="Segoe UI" pitchFamily="34" charset="0"/>
                <a:cs typeface="Segoe UI" pitchFamily="34" charset="0"/>
              </a:endParaRPr>
            </a:p>
          </p:txBody>
        </p:sp>
        <p:sp>
          <p:nvSpPr>
            <p:cNvPr id="13" name="TextBox 43"/>
            <p:cNvSpPr txBox="1"/>
            <p:nvPr/>
          </p:nvSpPr>
          <p:spPr>
            <a:xfrm>
              <a:off x="5294351" y="5834009"/>
              <a:ext cx="320004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DNS S</a:t>
              </a:r>
              <a:r>
                <a:rPr lang="en-US" dirty="0" smtClean="0">
                  <a:latin typeface="Segoe UI" pitchFamily="34" charset="0"/>
                  <a:ea typeface="Segoe UI" pitchFamily="34" charset="0"/>
                  <a:cs typeface="Segoe UI" pitchFamily="34" charset="0"/>
                </a:rPr>
                <a:t>ervers </a:t>
              </a:r>
              <a:r>
                <a:rPr lang="en-US" dirty="0">
                  <a:latin typeface="Segoe UI" pitchFamily="34" charset="0"/>
                  <a:ea typeface="Segoe UI" pitchFamily="34" charset="0"/>
                  <a:cs typeface="Segoe UI" pitchFamily="34" charset="0"/>
                </a:rPr>
                <a:t>on the Internet</a:t>
              </a:r>
            </a:p>
          </p:txBody>
        </p:sp>
        <p:grpSp>
          <p:nvGrpSpPr>
            <p:cNvPr id="14" name="Group 13"/>
            <p:cNvGrpSpPr/>
            <p:nvPr/>
          </p:nvGrpSpPr>
          <p:grpSpPr>
            <a:xfrm>
              <a:off x="7203805" y="3102521"/>
              <a:ext cx="1026861" cy="1098854"/>
              <a:chOff x="7450533" y="749955"/>
              <a:chExt cx="1026861" cy="1098854"/>
            </a:xfrm>
          </p:grpSpPr>
          <p:pic>
            <p:nvPicPr>
              <p:cNvPr id="35" name="Picture 34" descr="C:\ID Resources\ID_Editor_Reference\LeX Graphics 7_2013\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0533" y="751846"/>
                <a:ext cx="618332"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C:\ID Resources\ID_Editor_Reference\LeX Graphics 7_2013\database_full_sing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4550" y="1401600"/>
                <a:ext cx="632844" cy="41649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C:\ID Resources\ID_Editor_Reference\LeX Graphics 7_2013\Document_writ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4297" y="749955"/>
                <a:ext cx="479337" cy="801670"/>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descr="C:\ID Resources\ID_Editor_Reference\LeX Graphics 7_2013\computer_workstati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57087" y="2472745"/>
              <a:ext cx="888431" cy="10026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ID Resources\ID_Editor_Reference\LeX Graphics 7_2013\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8788" y="1363684"/>
              <a:ext cx="618332" cy="109696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6090569" y="2201863"/>
              <a:ext cx="1026861" cy="1098854"/>
              <a:chOff x="7450533" y="749955"/>
              <a:chExt cx="1026861" cy="1098854"/>
            </a:xfrm>
          </p:grpSpPr>
          <p:pic>
            <p:nvPicPr>
              <p:cNvPr id="32" name="Picture 31" descr="C:\ID Resources\ID_Editor_Reference\LeX Graphics 7_2013\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0533" y="751846"/>
                <a:ext cx="618332"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C:\ID Resources\ID_Editor_Reference\LeX Graphics 7_2013\database_full_sing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4550" y="1401600"/>
                <a:ext cx="632844" cy="41649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C:\ID Resources\ID_Editor_Reference\LeX Graphics 7_2013\Document_writ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4297" y="749955"/>
                <a:ext cx="479337" cy="801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6287577" y="4384371"/>
              <a:ext cx="1026861" cy="1098854"/>
              <a:chOff x="7450533" y="749955"/>
              <a:chExt cx="1026861" cy="1098854"/>
            </a:xfrm>
          </p:grpSpPr>
          <p:pic>
            <p:nvPicPr>
              <p:cNvPr id="29" name="Picture 28" descr="C:\ID Resources\ID_Editor_Reference\LeX Graphics 7_2013\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0533" y="751846"/>
                <a:ext cx="618332" cy="109696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C:\ID Resources\ID_Editor_Reference\LeX Graphics 7_2013\database_full_sing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4550" y="1401600"/>
                <a:ext cx="632844" cy="41649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C:\ID Resources\ID_Editor_Reference\LeX Graphics 7_2013\Document_writ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4297" y="749955"/>
                <a:ext cx="479337" cy="801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3170422" y="1756416"/>
              <a:ext cx="1026861" cy="1098854"/>
              <a:chOff x="7450533" y="749955"/>
              <a:chExt cx="1026861" cy="1098854"/>
            </a:xfrm>
          </p:grpSpPr>
          <p:pic>
            <p:nvPicPr>
              <p:cNvPr id="26" name="Picture 25" descr="C:\ID Resources\ID_Editor_Reference\LeX Graphics 7_2013\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0533" y="751846"/>
                <a:ext cx="618332" cy="10969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ID Resources\ID_Editor_Reference\LeX Graphics 7_2013\database_full_sing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4550" y="1401600"/>
                <a:ext cx="632844" cy="41649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ID Resources\ID_Editor_Reference\LeX Graphics 7_2013\Document_writ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4297" y="749955"/>
                <a:ext cx="479337" cy="801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3148941" y="4405045"/>
              <a:ext cx="1026861" cy="1098854"/>
              <a:chOff x="7450533" y="749955"/>
              <a:chExt cx="1026861" cy="1098854"/>
            </a:xfrm>
          </p:grpSpPr>
          <p:pic>
            <p:nvPicPr>
              <p:cNvPr id="23" name="Picture 22" descr="C:\ID Resources\ID_Editor_Reference\LeX Graphics 7_2013\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0533" y="751846"/>
                <a:ext cx="618332" cy="109696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C:\ID Resources\ID_Editor_Reference\LeX Graphics 7_2013\database_full_sing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4550" y="1401600"/>
                <a:ext cx="632844" cy="4164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ID Resources\ID_Editor_Reference\LeX Graphics 7_2013\Document_writi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4297" y="749955"/>
                <a:ext cx="479337" cy="80167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C:\ID Resources\ID_Editor_Reference\LeX Graphics 7_2013\computer_workstati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2512" y="3932075"/>
              <a:ext cx="888431" cy="100266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C:\ID Resources\ID_Editor_Reference\LeX Graphics 7_2013\computer_netboo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22601" y="4755158"/>
              <a:ext cx="825770" cy="7402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775698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31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8911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e6c48f0d-7c22-4599-9a85-edc929b3d5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Installing the DNS Server Role</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smtClean="0">
                <a:solidFill>
                  <a:schemeClr val="tx1"/>
                </a:solidFill>
              </a:rPr>
              <a:t>In this </a:t>
            </a:r>
            <a:r>
              <a:rPr lang="en-US" dirty="0" smtClean="0"/>
              <a:t>demonstration, you will see how to install the DNS server role</a:t>
            </a:r>
            <a:endParaRPr lang="en-US" dirty="0"/>
          </a:p>
        </p:txBody>
      </p:sp>
    </p:spTree>
    <p:extLst>
      <p:ext uri="{BB962C8B-B14F-4D97-AF65-F5344CB8AC3E}">
        <p14:creationId xmlns:p14="http://schemas.microsoft.com/office/powerpoint/2010/main" val="2436300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fa38f79b-41a8-4b85-b35c-d2a1da550c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DNS Queries?</a:t>
            </a:r>
            <a:endParaRPr lang="en-US"/>
          </a:p>
        </p:txBody>
      </p:sp>
      <p:grpSp>
        <p:nvGrpSpPr>
          <p:cNvPr id="4" name="Group 3"/>
          <p:cNvGrpSpPr/>
          <p:nvPr/>
        </p:nvGrpSpPr>
        <p:grpSpPr>
          <a:xfrm>
            <a:off x="-38197" y="669869"/>
            <a:ext cx="8753475" cy="5783319"/>
            <a:chOff x="195263" y="669869"/>
            <a:chExt cx="8753475" cy="5783319"/>
          </a:xfrm>
          <a:noFill/>
          <a:effectLst/>
        </p:grpSpPr>
        <p:sp>
          <p:nvSpPr>
            <p:cNvPr id="5" name="TextBox 4"/>
            <p:cNvSpPr txBox="1">
              <a:spLocks noChangeArrowheads="1"/>
            </p:cNvSpPr>
            <p:nvPr/>
          </p:nvSpPr>
          <p:spPr bwMode="auto">
            <a:xfrm>
              <a:off x="195263" y="1849438"/>
              <a:ext cx="8753475" cy="4603750"/>
            </a:xfrm>
            <a:prstGeom prst="roundRect">
              <a:avLst>
                <a:gd name="adj" fmla="val 4167"/>
              </a:avLst>
            </a:prstGeom>
            <a:grp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00000"/>
                </a:lnSpc>
                <a:spcBef>
                  <a:spcPct val="0"/>
                </a:spcBef>
                <a:buFontTx/>
                <a:buNone/>
              </a:pPr>
              <a:r>
                <a:rPr lang="en-US" b="1" dirty="0" smtClean="0"/>
                <a:t> </a:t>
              </a:r>
            </a:p>
          </p:txBody>
        </p:sp>
        <p:sp>
          <p:nvSpPr>
            <p:cNvPr id="6" name="Rounded Rectangle 5"/>
            <p:cNvSpPr>
              <a:spLocks noChangeArrowheads="1"/>
            </p:cNvSpPr>
            <p:nvPr/>
          </p:nvSpPr>
          <p:spPr bwMode="auto">
            <a:xfrm>
              <a:off x="560049" y="1561128"/>
              <a:ext cx="7552815" cy="447675"/>
            </a:xfrm>
            <a:prstGeom prst="roundRect">
              <a:avLst>
                <a:gd name="adj" fmla="val 4167"/>
              </a:avLst>
            </a:prstGeom>
            <a:grp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Queries are recursive or iterative</a:t>
              </a:r>
            </a:p>
          </p:txBody>
        </p:sp>
        <p:sp>
          <p:nvSpPr>
            <p:cNvPr id="7" name="Rounded Rectangle 6"/>
            <p:cNvSpPr>
              <a:spLocks noChangeArrowheads="1"/>
            </p:cNvSpPr>
            <p:nvPr/>
          </p:nvSpPr>
          <p:spPr bwMode="auto">
            <a:xfrm>
              <a:off x="560049" y="2102465"/>
              <a:ext cx="7552815" cy="447675"/>
            </a:xfrm>
            <a:prstGeom prst="roundRect">
              <a:avLst>
                <a:gd name="adj" fmla="val 4167"/>
              </a:avLst>
            </a:prstGeom>
            <a:grp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DNS clients and DNS servers initiate queries</a:t>
              </a:r>
            </a:p>
          </p:txBody>
        </p:sp>
        <p:sp>
          <p:nvSpPr>
            <p:cNvPr id="8" name="Rounded Rectangle 7"/>
            <p:cNvSpPr>
              <a:spLocks noChangeArrowheads="1"/>
            </p:cNvSpPr>
            <p:nvPr/>
          </p:nvSpPr>
          <p:spPr bwMode="auto">
            <a:xfrm>
              <a:off x="560049" y="2651740"/>
              <a:ext cx="7552815" cy="646113"/>
            </a:xfrm>
            <a:prstGeom prst="roundRect">
              <a:avLst>
                <a:gd name="adj" fmla="val 4167"/>
              </a:avLst>
            </a:prstGeom>
            <a:grp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DNS servers are authoritative or nonauthoritative for </a:t>
              </a:r>
              <a:br>
                <a:rPr lang="en-US" sz="2000" b="0" dirty="0">
                  <a:latin typeface="Segoe UI" pitchFamily="34" charset="0"/>
                  <a:ea typeface="Segoe UI" pitchFamily="34" charset="0"/>
                  <a:cs typeface="Segoe UI" pitchFamily="34" charset="0"/>
                </a:rPr>
              </a:br>
              <a:r>
                <a:rPr lang="en-US" sz="2000" b="0" dirty="0">
                  <a:latin typeface="Segoe UI" pitchFamily="34" charset="0"/>
                  <a:ea typeface="Segoe UI" pitchFamily="34" charset="0"/>
                  <a:cs typeface="Segoe UI" pitchFamily="34" charset="0"/>
                </a:rPr>
                <a:t>a namespace</a:t>
              </a:r>
            </a:p>
          </p:txBody>
        </p:sp>
        <p:sp>
          <p:nvSpPr>
            <p:cNvPr id="9" name="Rounded Rectangle 8"/>
            <p:cNvSpPr>
              <a:spLocks noChangeArrowheads="1"/>
            </p:cNvSpPr>
            <p:nvPr/>
          </p:nvSpPr>
          <p:spPr bwMode="auto">
            <a:xfrm>
              <a:off x="560049" y="3426845"/>
              <a:ext cx="7552815" cy="979488"/>
            </a:xfrm>
            <a:prstGeom prst="roundRect">
              <a:avLst>
                <a:gd name="adj" fmla="val 4167"/>
              </a:avLst>
            </a:prstGeom>
            <a:grp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An authoritative DNS server for the namespace will </a:t>
              </a:r>
              <a:r>
                <a:rPr lang="en-US" sz="2000" b="0" dirty="0" smtClean="0">
                  <a:latin typeface="Segoe UI" pitchFamily="34" charset="0"/>
                  <a:ea typeface="Segoe UI" pitchFamily="34" charset="0"/>
                  <a:cs typeface="Segoe UI" pitchFamily="34" charset="0"/>
                </a:rPr>
                <a:t>do</a:t>
              </a:r>
              <a:br>
                <a:rPr lang="en-US" sz="2000" b="0" dirty="0" smtClean="0">
                  <a:latin typeface="Segoe UI" pitchFamily="34" charset="0"/>
                  <a:ea typeface="Segoe UI" pitchFamily="34" charset="0"/>
                  <a:cs typeface="Segoe UI" pitchFamily="34" charset="0"/>
                </a:rPr>
              </a:br>
              <a:r>
                <a:rPr lang="en-US" sz="2000" b="0" dirty="0" smtClean="0">
                  <a:latin typeface="Segoe UI" pitchFamily="34" charset="0"/>
                  <a:ea typeface="Segoe UI" pitchFamily="34" charset="0"/>
                  <a:cs typeface="Segoe UI" pitchFamily="34" charset="0"/>
                </a:rPr>
                <a:t>one </a:t>
              </a:r>
              <a:r>
                <a:rPr lang="en-US" sz="2000" b="0" dirty="0">
                  <a:latin typeface="Segoe UI" pitchFamily="34" charset="0"/>
                  <a:ea typeface="Segoe UI" pitchFamily="34" charset="0"/>
                  <a:cs typeface="Segoe UI" pitchFamily="34" charset="0"/>
                </a:rPr>
                <a:t>of the following:</a:t>
              </a:r>
            </a:p>
            <a:p>
              <a:pPr marL="692150" lvl="1" indent="-234950" algn="l">
                <a:lnSpc>
                  <a:spcPct val="90000"/>
                </a:lnSpc>
                <a:spcBef>
                  <a:spcPct val="40000"/>
                </a:spcBef>
                <a:buClr>
                  <a:srgbClr val="006699"/>
                </a:buClr>
                <a:buFontTx/>
                <a:buChar char="•"/>
              </a:pPr>
              <a:r>
                <a:rPr lang="en-US" b="0" dirty="0">
                  <a:latin typeface="Segoe UI" pitchFamily="34" charset="0"/>
                  <a:ea typeface="Segoe UI" pitchFamily="34" charset="0"/>
                  <a:cs typeface="Segoe UI" pitchFamily="34" charset="0"/>
                </a:rPr>
                <a:t>Return the requested IP address</a:t>
              </a:r>
            </a:p>
            <a:p>
              <a:pPr marL="692150" lvl="1" indent="-234950" algn="l">
                <a:lnSpc>
                  <a:spcPct val="90000"/>
                </a:lnSpc>
                <a:spcBef>
                  <a:spcPct val="40000"/>
                </a:spcBef>
                <a:buClr>
                  <a:srgbClr val="006699"/>
                </a:buClr>
                <a:buFontTx/>
                <a:buChar char="•"/>
              </a:pPr>
              <a:r>
                <a:rPr lang="en-US" b="0" dirty="0">
                  <a:latin typeface="Segoe UI" pitchFamily="34" charset="0"/>
                  <a:ea typeface="Segoe UI" pitchFamily="34" charset="0"/>
                  <a:cs typeface="Segoe UI" pitchFamily="34" charset="0"/>
                </a:rPr>
                <a:t>Return an authoritative “No”</a:t>
              </a:r>
            </a:p>
          </p:txBody>
        </p:sp>
        <p:sp>
          <p:nvSpPr>
            <p:cNvPr id="10" name="Rounded Rectangle 9"/>
            <p:cNvSpPr>
              <a:spLocks noChangeArrowheads="1"/>
            </p:cNvSpPr>
            <p:nvPr/>
          </p:nvSpPr>
          <p:spPr bwMode="auto">
            <a:xfrm>
              <a:off x="560049" y="4861298"/>
              <a:ext cx="8019744" cy="1316037"/>
            </a:xfrm>
            <a:prstGeom prst="roundRect">
              <a:avLst>
                <a:gd name="adj" fmla="val 4167"/>
              </a:avLst>
            </a:prstGeom>
            <a:grp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A nonauthoritative DNS server for the namespace will </a:t>
              </a:r>
              <a:r>
                <a:rPr lang="en-US" sz="2000" b="0" dirty="0" smtClean="0">
                  <a:latin typeface="Segoe UI" pitchFamily="34" charset="0"/>
                  <a:ea typeface="Segoe UI" pitchFamily="34" charset="0"/>
                  <a:cs typeface="Segoe UI" pitchFamily="34" charset="0"/>
                </a:rPr>
                <a:t>do</a:t>
              </a:r>
              <a:br>
                <a:rPr lang="en-US" sz="2000" b="0" dirty="0" smtClean="0">
                  <a:latin typeface="Segoe UI" pitchFamily="34" charset="0"/>
                  <a:ea typeface="Segoe UI" pitchFamily="34" charset="0"/>
                  <a:cs typeface="Segoe UI" pitchFamily="34" charset="0"/>
                </a:rPr>
              </a:br>
              <a:r>
                <a:rPr lang="en-US" sz="2000" b="0" dirty="0" smtClean="0">
                  <a:latin typeface="Segoe UI" pitchFamily="34" charset="0"/>
                  <a:ea typeface="Segoe UI" pitchFamily="34" charset="0"/>
                  <a:cs typeface="Segoe UI" pitchFamily="34" charset="0"/>
                </a:rPr>
                <a:t>one </a:t>
              </a:r>
              <a:r>
                <a:rPr lang="en-US" sz="2000" b="0" dirty="0">
                  <a:latin typeface="Segoe UI" pitchFamily="34" charset="0"/>
                  <a:ea typeface="Segoe UI" pitchFamily="34" charset="0"/>
                  <a:cs typeface="Segoe UI" pitchFamily="34" charset="0"/>
                </a:rPr>
                <a:t>of the following</a:t>
              </a:r>
              <a:r>
                <a:rPr lang="en-US" dirty="0" smtClean="0">
                  <a:latin typeface="Segoe UI" pitchFamily="34" charset="0"/>
                  <a:ea typeface="Segoe UI" pitchFamily="34" charset="0"/>
                  <a:cs typeface="Segoe UI" pitchFamily="34" charset="0"/>
                </a:rPr>
                <a:t>:</a:t>
              </a:r>
              <a:endParaRPr lang="en-US" dirty="0">
                <a:latin typeface="Segoe UI" pitchFamily="34" charset="0"/>
                <a:ea typeface="Segoe UI" pitchFamily="34" charset="0"/>
                <a:cs typeface="Segoe UI" pitchFamily="34" charset="0"/>
              </a:endParaRPr>
            </a:p>
            <a:p>
              <a:pPr marL="692150" lvl="1" indent="-234950" algn="l">
                <a:lnSpc>
                  <a:spcPct val="90000"/>
                </a:lnSpc>
                <a:spcBef>
                  <a:spcPct val="40000"/>
                </a:spcBef>
                <a:buClr>
                  <a:srgbClr val="006699"/>
                </a:buClr>
                <a:buFontTx/>
                <a:buChar char="•"/>
              </a:pPr>
              <a:r>
                <a:rPr lang="en-US" b="0" dirty="0">
                  <a:latin typeface="Segoe UI" pitchFamily="34" charset="0"/>
                  <a:ea typeface="Segoe UI" pitchFamily="34" charset="0"/>
                  <a:cs typeface="Segoe UI" pitchFamily="34" charset="0"/>
                </a:rPr>
                <a:t>Check its cache</a:t>
              </a:r>
            </a:p>
            <a:p>
              <a:pPr marL="692150" lvl="1" indent="-234950" algn="l">
                <a:lnSpc>
                  <a:spcPct val="90000"/>
                </a:lnSpc>
                <a:spcBef>
                  <a:spcPct val="40000"/>
                </a:spcBef>
                <a:buClr>
                  <a:srgbClr val="006699"/>
                </a:buClr>
                <a:buFontTx/>
                <a:buChar char="•"/>
              </a:pPr>
              <a:r>
                <a:rPr lang="en-US" b="0" dirty="0">
                  <a:latin typeface="Segoe UI" pitchFamily="34" charset="0"/>
                  <a:ea typeface="Segoe UI" pitchFamily="34" charset="0"/>
                  <a:cs typeface="Segoe UI" pitchFamily="34" charset="0"/>
                </a:rPr>
                <a:t>Use forwarders</a:t>
              </a:r>
            </a:p>
            <a:p>
              <a:pPr marL="692150" lvl="1" indent="-234950" algn="l">
                <a:lnSpc>
                  <a:spcPct val="90000"/>
                </a:lnSpc>
                <a:spcBef>
                  <a:spcPct val="40000"/>
                </a:spcBef>
                <a:buClr>
                  <a:srgbClr val="006699"/>
                </a:buClr>
                <a:buFontTx/>
                <a:buChar char="•"/>
              </a:pPr>
              <a:r>
                <a:rPr lang="en-US" b="0" dirty="0">
                  <a:latin typeface="Segoe UI" pitchFamily="34" charset="0"/>
                  <a:ea typeface="Segoe UI" pitchFamily="34" charset="0"/>
                  <a:cs typeface="Segoe UI" pitchFamily="34" charset="0"/>
                </a:rPr>
                <a:t>Use root hints</a:t>
              </a:r>
            </a:p>
          </p:txBody>
        </p:sp>
        <p:sp>
          <p:nvSpPr>
            <p:cNvPr id="11" name="AutoShape 10"/>
            <p:cNvSpPr>
              <a:spLocks noChangeArrowheads="1"/>
            </p:cNvSpPr>
            <p:nvPr/>
          </p:nvSpPr>
          <p:spPr bwMode="auto">
            <a:xfrm>
              <a:off x="448584" y="669869"/>
              <a:ext cx="8497000" cy="1021556"/>
            </a:xfrm>
            <a:prstGeom prst="roundRect">
              <a:avLst>
                <a:gd name="adj" fmla="val 16667"/>
              </a:avLst>
            </a:prstGeom>
            <a:grpFill/>
            <a:ln w="9525" algn="ctr">
              <a:noFill/>
              <a:round/>
              <a:headEnd/>
              <a:tailEnd/>
            </a:ln>
            <a:effectLst/>
          </p:spPr>
          <p:txBody>
            <a:bodyPr wrap="square"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r>
                <a:rPr lang="en-US" sz="2400" b="0" dirty="0">
                  <a:latin typeface="Segoe UI" pitchFamily="34" charset="0"/>
                  <a:ea typeface="Segoe UI" pitchFamily="34" charset="0"/>
                  <a:cs typeface="Segoe UI" pitchFamily="34" charset="0"/>
                </a:rPr>
                <a:t>A </a:t>
              </a:r>
              <a:r>
                <a:rPr lang="en-US" sz="2400" b="0" i="1" dirty="0">
                  <a:latin typeface="Segoe UI" pitchFamily="34" charset="0"/>
                  <a:ea typeface="Segoe UI" pitchFamily="34" charset="0"/>
                  <a:cs typeface="Segoe UI" pitchFamily="34" charset="0"/>
                </a:rPr>
                <a:t>query</a:t>
              </a:r>
              <a:r>
                <a:rPr lang="en-US" sz="2400" b="0" dirty="0">
                  <a:latin typeface="Segoe UI" pitchFamily="34" charset="0"/>
                  <a:ea typeface="Segoe UI" pitchFamily="34" charset="0"/>
                  <a:cs typeface="Segoe UI" pitchFamily="34" charset="0"/>
                </a:rPr>
                <a:t> is a request for name resolution and is directed to a </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DNS </a:t>
              </a:r>
              <a:r>
                <a:rPr lang="en-US" sz="2400" b="0" dirty="0" smtClean="0">
                  <a:latin typeface="Segoe UI" pitchFamily="34" charset="0"/>
                  <a:ea typeface="Segoe UI" pitchFamily="34" charset="0"/>
                  <a:cs typeface="Segoe UI" pitchFamily="34" charset="0"/>
                </a:rPr>
                <a:t>server:</a:t>
              </a:r>
              <a:endParaRPr lang="en-US" sz="2400" b="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842926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Root Hints?</a:t>
            </a:r>
            <a:endParaRPr lang="en-US"/>
          </a:p>
        </p:txBody>
      </p:sp>
      <p:sp>
        <p:nvSpPr>
          <p:cNvPr id="4" name="Oval 3"/>
          <p:cNvSpPr/>
          <p:nvPr/>
        </p:nvSpPr>
        <p:spPr bwMode="auto">
          <a:xfrm>
            <a:off x="1162121" y="3832225"/>
            <a:ext cx="2600186" cy="1631950"/>
          </a:xfrm>
          <a:prstGeom prst="ellipse">
            <a:avLst/>
          </a:prstGeom>
          <a:noFill/>
          <a:ln w="9525" cap="flat" cmpd="sng" algn="ctr">
            <a:solidFill>
              <a:schemeClr val="tx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sp>
        <p:nvSpPr>
          <p:cNvPr id="5" name="AutoShape 4"/>
          <p:cNvSpPr>
            <a:spLocks noChangeArrowheads="1"/>
          </p:cNvSpPr>
          <p:nvPr/>
        </p:nvSpPr>
        <p:spPr bwMode="auto">
          <a:xfrm>
            <a:off x="499745" y="1122363"/>
            <a:ext cx="8054975" cy="765175"/>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85000"/>
              </a:lnSpc>
              <a:buSzPct val="70000"/>
              <a:defRPr/>
            </a:pPr>
            <a:r>
              <a:rPr lang="en-US" sz="2400" b="0" dirty="0">
                <a:latin typeface="Segoe UI" pitchFamily="34" charset="0"/>
                <a:ea typeface="Segoe UI" pitchFamily="34" charset="0"/>
                <a:cs typeface="Segoe UI" pitchFamily="34" charset="0"/>
              </a:rPr>
              <a:t>Root hints contain the IP addresses for DNS root servers </a:t>
            </a:r>
          </a:p>
        </p:txBody>
      </p:sp>
      <p:grpSp>
        <p:nvGrpSpPr>
          <p:cNvPr id="6" name="Group 5" descr="A graphic showing a client computer petitioning its configured DNS server for a record in the Microsoft.com domain. The server is not authoritative, and so it uses root hints to locate an authoritative server for the .com domain. "/>
          <p:cNvGrpSpPr/>
          <p:nvPr/>
        </p:nvGrpSpPr>
        <p:grpSpPr>
          <a:xfrm>
            <a:off x="890588" y="2178050"/>
            <a:ext cx="7270750" cy="3930649"/>
            <a:chOff x="890588" y="2178050"/>
            <a:chExt cx="7270750" cy="3930649"/>
          </a:xfrm>
        </p:grpSpPr>
        <p:sp>
          <p:nvSpPr>
            <p:cNvPr id="7" name="Line 29"/>
            <p:cNvSpPr>
              <a:spLocks noChangeShapeType="1"/>
            </p:cNvSpPr>
            <p:nvPr/>
          </p:nvSpPr>
          <p:spPr bwMode="auto">
            <a:xfrm flipV="1">
              <a:off x="3990975" y="3727449"/>
              <a:ext cx="1587571" cy="7635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8" name="AutoShape 5"/>
            <p:cNvSpPr>
              <a:spLocks noChangeArrowheads="1"/>
            </p:cNvSpPr>
            <p:nvPr/>
          </p:nvSpPr>
          <p:spPr bwMode="auto">
            <a:xfrm>
              <a:off x="6645275" y="5553075"/>
              <a:ext cx="1384300" cy="517525"/>
            </a:xfrm>
            <a:prstGeom prst="roundRect">
              <a:avLst>
                <a:gd name="adj" fmla="val 4167"/>
              </a:avLst>
            </a:prstGeom>
            <a:solidFill>
              <a:schemeClr val="bg1"/>
            </a:solid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latin typeface="Segoe UI" pitchFamily="34" charset="0"/>
                  <a:ea typeface="Segoe UI" pitchFamily="34" charset="0"/>
                  <a:cs typeface="Segoe UI" pitchFamily="34" charset="0"/>
                </a:rPr>
                <a:t>M</a:t>
              </a:r>
              <a:r>
                <a:rPr lang="en-US" dirty="0" smtClean="0">
                  <a:latin typeface="Segoe UI" pitchFamily="34" charset="0"/>
                  <a:ea typeface="Segoe UI" pitchFamily="34" charset="0"/>
                  <a:cs typeface="Segoe UI" pitchFamily="34" charset="0"/>
                </a:rPr>
                <a:t>icrosoft</a:t>
              </a:r>
              <a:endParaRPr lang="en-US" dirty="0">
                <a:latin typeface="Segoe UI" pitchFamily="34" charset="0"/>
                <a:ea typeface="Segoe UI" pitchFamily="34" charset="0"/>
                <a:cs typeface="Segoe UI" pitchFamily="34" charset="0"/>
              </a:endParaRPr>
            </a:p>
          </p:txBody>
        </p:sp>
        <p:sp>
          <p:nvSpPr>
            <p:cNvPr id="9" name="Line 6"/>
            <p:cNvSpPr>
              <a:spLocks noChangeShapeType="1"/>
            </p:cNvSpPr>
            <p:nvPr/>
          </p:nvSpPr>
          <p:spPr bwMode="auto">
            <a:xfrm>
              <a:off x="7337425" y="4921250"/>
              <a:ext cx="0" cy="6302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nvGrpSpPr>
            <p:cNvPr id="10" name="Group 9"/>
            <p:cNvGrpSpPr>
              <a:grpSpLocks/>
            </p:cNvGrpSpPr>
            <p:nvPr/>
          </p:nvGrpSpPr>
          <p:grpSpPr bwMode="auto">
            <a:xfrm>
              <a:off x="1162117" y="3087689"/>
              <a:ext cx="1097985" cy="1403351"/>
              <a:chOff x="3062" y="2114"/>
              <a:chExt cx="942" cy="1204"/>
            </a:xfrm>
          </p:grpSpPr>
          <p:pic>
            <p:nvPicPr>
              <p:cNvPr id="28" name="Picture 2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85" y="2114"/>
                <a:ext cx="487"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62" y="2342"/>
                <a:ext cx="487"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17" y="2455"/>
                <a:ext cx="487"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AutoShape 12"/>
            <p:cNvSpPr>
              <a:spLocks noChangeArrowheads="1"/>
            </p:cNvSpPr>
            <p:nvPr/>
          </p:nvSpPr>
          <p:spPr bwMode="auto">
            <a:xfrm>
              <a:off x="890588" y="2719388"/>
              <a:ext cx="1428749" cy="331787"/>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dirty="0">
                  <a:latin typeface="Segoe UI" pitchFamily="34" charset="0"/>
                  <a:ea typeface="Segoe UI" pitchFamily="34" charset="0"/>
                  <a:cs typeface="Segoe UI" pitchFamily="34" charset="0"/>
                </a:rPr>
                <a:t>DNS Servers</a:t>
              </a:r>
            </a:p>
          </p:txBody>
        </p:sp>
        <p:sp>
          <p:nvSpPr>
            <p:cNvPr id="12" name="Line 13"/>
            <p:cNvSpPr>
              <a:spLocks noChangeShapeType="1"/>
            </p:cNvSpPr>
            <p:nvPr/>
          </p:nvSpPr>
          <p:spPr bwMode="auto">
            <a:xfrm flipV="1">
              <a:off x="2451418" y="4914583"/>
              <a:ext cx="1014412" cy="5699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20850" y="4973430"/>
              <a:ext cx="963613" cy="108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15"/>
            <p:cNvSpPr>
              <a:spLocks noChangeShapeType="1"/>
            </p:cNvSpPr>
            <p:nvPr/>
          </p:nvSpPr>
          <p:spPr bwMode="auto">
            <a:xfrm flipH="1" flipV="1">
              <a:off x="2260106" y="3988092"/>
              <a:ext cx="1169975" cy="39816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pic>
          <p:nvPicPr>
            <p:cNvPr id="15" name="Picture 1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30083" y="3938588"/>
              <a:ext cx="772534"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17"/>
            <p:cNvSpPr>
              <a:spLocks noChangeArrowheads="1"/>
            </p:cNvSpPr>
            <p:nvPr/>
          </p:nvSpPr>
          <p:spPr bwMode="auto">
            <a:xfrm>
              <a:off x="3990975" y="4894263"/>
              <a:ext cx="1292225" cy="342900"/>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dirty="0">
                  <a:latin typeface="Segoe UI" pitchFamily="34" charset="0"/>
                  <a:ea typeface="Segoe UI" pitchFamily="34" charset="0"/>
                  <a:cs typeface="Segoe UI" pitchFamily="34" charset="0"/>
                </a:rPr>
                <a:t>DNS Server</a:t>
              </a:r>
            </a:p>
          </p:txBody>
        </p: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13513" y="2581275"/>
              <a:ext cx="16478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a:grpSpLocks/>
            </p:cNvGrpSpPr>
            <p:nvPr/>
          </p:nvGrpSpPr>
          <p:grpSpPr bwMode="auto">
            <a:xfrm>
              <a:off x="5578542" y="2573339"/>
              <a:ext cx="1097985" cy="1403351"/>
              <a:chOff x="3062" y="2114"/>
              <a:chExt cx="942" cy="1204"/>
            </a:xfrm>
          </p:grpSpPr>
          <p:pic>
            <p:nvPicPr>
              <p:cNvPr id="25" name="Picture 2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85" y="2114"/>
                <a:ext cx="487"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62" y="2342"/>
                <a:ext cx="487"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17" y="2455"/>
                <a:ext cx="487"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AutoShape 23"/>
            <p:cNvSpPr>
              <a:spLocks noChangeArrowheads="1"/>
            </p:cNvSpPr>
            <p:nvPr/>
          </p:nvSpPr>
          <p:spPr bwMode="auto">
            <a:xfrm>
              <a:off x="5113338" y="2178050"/>
              <a:ext cx="1779587" cy="346075"/>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dirty="0">
                  <a:latin typeface="Segoe UI" pitchFamily="34" charset="0"/>
                  <a:ea typeface="Segoe UI" pitchFamily="34" charset="0"/>
                  <a:cs typeface="Segoe UI" pitchFamily="34" charset="0"/>
                </a:rPr>
                <a:t>Root (.) Servers</a:t>
              </a:r>
            </a:p>
          </p:txBody>
        </p:sp>
        <p:sp>
          <p:nvSpPr>
            <p:cNvPr id="20" name="AutoShape 24"/>
            <p:cNvSpPr>
              <a:spLocks noChangeArrowheads="1"/>
            </p:cNvSpPr>
            <p:nvPr/>
          </p:nvSpPr>
          <p:spPr bwMode="auto">
            <a:xfrm>
              <a:off x="6892925" y="4675188"/>
              <a:ext cx="889000" cy="438150"/>
            </a:xfrm>
            <a:prstGeom prst="roundRect">
              <a:avLst>
                <a:gd name="adj" fmla="val 4167"/>
              </a:avLst>
            </a:prstGeom>
            <a:solidFill>
              <a:schemeClr val="bg1"/>
            </a:solid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latin typeface="Segoe UI" pitchFamily="34" charset="0"/>
                  <a:ea typeface="Segoe UI" pitchFamily="34" charset="0"/>
                  <a:cs typeface="Segoe UI" pitchFamily="34" charset="0"/>
                </a:rPr>
                <a:t>.com</a:t>
              </a:r>
              <a:endParaRPr lang="en-US" dirty="0">
                <a:latin typeface="Segoe UI" pitchFamily="34" charset="0"/>
                <a:ea typeface="Segoe UI" pitchFamily="34" charset="0"/>
                <a:cs typeface="Segoe UI" pitchFamily="34" charset="0"/>
              </a:endParaRPr>
            </a:p>
          </p:txBody>
        </p:sp>
        <p:sp>
          <p:nvSpPr>
            <p:cNvPr id="21" name="Line 25"/>
            <p:cNvSpPr>
              <a:spLocks noChangeShapeType="1"/>
            </p:cNvSpPr>
            <p:nvPr/>
          </p:nvSpPr>
          <p:spPr bwMode="auto">
            <a:xfrm>
              <a:off x="7337425" y="4214813"/>
              <a:ext cx="0" cy="4762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2" name="AutoShape 26"/>
            <p:cNvSpPr>
              <a:spLocks noChangeArrowheads="1"/>
            </p:cNvSpPr>
            <p:nvPr/>
          </p:nvSpPr>
          <p:spPr bwMode="auto">
            <a:xfrm>
              <a:off x="1008063" y="5811836"/>
              <a:ext cx="862012" cy="296863"/>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dirty="0">
                  <a:latin typeface="Segoe UI" pitchFamily="34" charset="0"/>
                  <a:ea typeface="Segoe UI" pitchFamily="34" charset="0"/>
                  <a:cs typeface="Segoe UI" pitchFamily="34" charset="0"/>
                </a:rPr>
                <a:t>Client</a:t>
              </a:r>
            </a:p>
          </p:txBody>
        </p:sp>
        <p:pic>
          <p:nvPicPr>
            <p:cNvPr id="23" name="Picture 2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70318" y="3316288"/>
              <a:ext cx="491989"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28"/>
            <p:cNvSpPr>
              <a:spLocks noChangeArrowheads="1"/>
            </p:cNvSpPr>
            <p:nvPr/>
          </p:nvSpPr>
          <p:spPr bwMode="auto">
            <a:xfrm>
              <a:off x="3486150" y="3209925"/>
              <a:ext cx="1265237" cy="298450"/>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dirty="0">
                  <a:latin typeface="Segoe UI" pitchFamily="34" charset="0"/>
                  <a:ea typeface="Segoe UI" pitchFamily="34" charset="0"/>
                  <a:cs typeface="Segoe UI" pitchFamily="34" charset="0"/>
                </a:rPr>
                <a:t>Root Hints</a:t>
              </a:r>
            </a:p>
          </p:txBody>
        </p:sp>
      </p:grpSp>
    </p:spTree>
    <p:extLst>
      <p:ext uri="{BB962C8B-B14F-4D97-AF65-F5344CB8AC3E}">
        <p14:creationId xmlns:p14="http://schemas.microsoft.com/office/powerpoint/2010/main" val="108448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2133e39a-cd5a-4d29-bbe0-8e20d1df86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Forwarding?</a:t>
            </a:r>
            <a:endParaRPr lang="en-US"/>
          </a:p>
        </p:txBody>
      </p:sp>
      <p:grpSp>
        <p:nvGrpSpPr>
          <p:cNvPr id="4" name="Group 3" descr="The graphic summarizes the process for using forwarding to resolve a DNS name. The client uses a recursive query for mail1.contoso.com. The local name server is not authoritative. However, it is configured to use a forwarder. And, rather than using iterative queries to resolve the name itself, the initial DNS server petitions its configured forwarder by using a recursive query. The forwarder then uses root hints, as described in an earlier topic to resolve and return the required record. "/>
          <p:cNvGrpSpPr/>
          <p:nvPr/>
        </p:nvGrpSpPr>
        <p:grpSpPr>
          <a:xfrm>
            <a:off x="404813" y="935038"/>
            <a:ext cx="8237537" cy="5346700"/>
            <a:chOff x="347663" y="1030288"/>
            <a:chExt cx="8237537" cy="5346700"/>
          </a:xfrm>
        </p:grpSpPr>
        <p:sp>
          <p:nvSpPr>
            <p:cNvPr id="5" name="AutoShape 5"/>
            <p:cNvSpPr>
              <a:spLocks noChangeArrowheads="1"/>
            </p:cNvSpPr>
            <p:nvPr/>
          </p:nvSpPr>
          <p:spPr bwMode="auto">
            <a:xfrm>
              <a:off x="400050" y="1030288"/>
              <a:ext cx="8134350" cy="676275"/>
            </a:xfrm>
            <a:prstGeom prst="roundRect">
              <a:avLst>
                <a:gd name="adj" fmla="val 5634"/>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lnSpc>
                  <a:spcPct val="90000"/>
                </a:lnSpc>
                <a:defRPr/>
              </a:pPr>
              <a:r>
                <a:rPr lang="en-US" sz="2400" b="0" dirty="0">
                  <a:latin typeface="Segoe UI" pitchFamily="34" charset="0"/>
                  <a:ea typeface="Segoe UI" pitchFamily="34" charset="0"/>
                  <a:cs typeface="Segoe UI" pitchFamily="34" charset="0"/>
                </a:rPr>
                <a:t>A forwarder is a DNS server </a:t>
              </a:r>
              <a:r>
                <a:rPr lang="en-US" sz="2400" b="0" dirty="0" smtClean="0">
                  <a:latin typeface="Segoe UI" pitchFamily="34" charset="0"/>
                  <a:ea typeface="Segoe UI" pitchFamily="34" charset="0"/>
                  <a:cs typeface="Segoe UI" pitchFamily="34" charset="0"/>
                </a:rPr>
                <a:t>that is designated </a:t>
              </a:r>
              <a:r>
                <a:rPr lang="en-US" sz="2400" b="0" dirty="0">
                  <a:latin typeface="Segoe UI" pitchFamily="34" charset="0"/>
                  <a:ea typeface="Segoe UI" pitchFamily="34" charset="0"/>
                  <a:cs typeface="Segoe UI" pitchFamily="34" charset="0"/>
                </a:rPr>
                <a:t>to resolve external or offsite DNS domain names</a:t>
              </a:r>
            </a:p>
          </p:txBody>
        </p:sp>
        <p:sp>
          <p:nvSpPr>
            <p:cNvPr id="6" name="Oval 5"/>
            <p:cNvSpPr>
              <a:spLocks noChangeArrowheads="1"/>
            </p:cNvSpPr>
            <p:nvPr/>
          </p:nvSpPr>
          <p:spPr bwMode="auto">
            <a:xfrm>
              <a:off x="1093788" y="2757488"/>
              <a:ext cx="3233737" cy="3619500"/>
            </a:xfrm>
            <a:prstGeom prst="ellipse">
              <a:avLst/>
            </a:prstGeom>
            <a:solidFill>
              <a:schemeClr val="bg1"/>
            </a:solidFill>
            <a:ln w="9525">
              <a:solidFill>
                <a:schemeClr val="tx1"/>
              </a:solidFill>
              <a:round/>
              <a:headEnd/>
              <a:tailEnd/>
            </a:ln>
            <a:effectLs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7" name="AutoShape 8"/>
            <p:cNvSpPr>
              <a:spLocks noChangeArrowheads="1"/>
            </p:cNvSpPr>
            <p:nvPr/>
          </p:nvSpPr>
          <p:spPr bwMode="auto">
            <a:xfrm>
              <a:off x="6611938" y="5446713"/>
              <a:ext cx="1973262" cy="333375"/>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1600" dirty="0" smtClean="0">
                  <a:latin typeface="Segoe UI" pitchFamily="34" charset="0"/>
                  <a:ea typeface="Segoe UI" pitchFamily="34" charset="0"/>
                  <a:cs typeface="Segoe UI" pitchFamily="34" charset="0"/>
                </a:rPr>
                <a:t>Contoso.com</a:t>
              </a:r>
              <a:endParaRPr lang="en-US" sz="1600" dirty="0">
                <a:latin typeface="Segoe UI" pitchFamily="34" charset="0"/>
                <a:ea typeface="Segoe UI" pitchFamily="34" charset="0"/>
                <a:cs typeface="Segoe UI" pitchFamily="34" charset="0"/>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90469" y="2552700"/>
              <a:ext cx="1905000" cy="1905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35387" y="2065338"/>
              <a:ext cx="586338" cy="10398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089374" y="3225800"/>
              <a:ext cx="586339" cy="10398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032349" y="4397375"/>
              <a:ext cx="586339" cy="10398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2" name="AutoShape 13"/>
            <p:cNvSpPr>
              <a:spLocks noChangeArrowheads="1"/>
            </p:cNvSpPr>
            <p:nvPr/>
          </p:nvSpPr>
          <p:spPr bwMode="auto">
            <a:xfrm>
              <a:off x="5554713" y="1763713"/>
              <a:ext cx="1647825" cy="330200"/>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a:latin typeface="Segoe UI" pitchFamily="34" charset="0"/>
                  <a:ea typeface="Segoe UI" pitchFamily="34" charset="0"/>
                  <a:cs typeface="Segoe UI" pitchFamily="34" charset="0"/>
                </a:rPr>
                <a:t>Root Hint (.)</a:t>
              </a:r>
            </a:p>
          </p:txBody>
        </p:sp>
        <p:sp>
          <p:nvSpPr>
            <p:cNvPr id="13" name="AutoShape 14"/>
            <p:cNvSpPr>
              <a:spLocks noChangeArrowheads="1"/>
            </p:cNvSpPr>
            <p:nvPr/>
          </p:nvSpPr>
          <p:spPr bwMode="auto">
            <a:xfrm>
              <a:off x="6602413" y="3200401"/>
              <a:ext cx="749300" cy="333375"/>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1600" dirty="0">
                  <a:latin typeface="Segoe UI" pitchFamily="34" charset="0"/>
                  <a:ea typeface="Segoe UI" pitchFamily="34" charset="0"/>
                  <a:cs typeface="Segoe UI" pitchFamily="34" charset="0"/>
                </a:rPr>
                <a:t>.com</a:t>
              </a:r>
            </a:p>
          </p:txBody>
        </p:sp>
        <p:sp>
          <p:nvSpPr>
            <p:cNvPr id="14" name="Line 15"/>
            <p:cNvSpPr>
              <a:spLocks noChangeShapeType="1"/>
            </p:cNvSpPr>
            <p:nvPr/>
          </p:nvSpPr>
          <p:spPr bwMode="auto">
            <a:xfrm>
              <a:off x="3403600" y="2336800"/>
              <a:ext cx="2206625" cy="1588"/>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5" name="Line 16"/>
            <p:cNvSpPr>
              <a:spLocks noChangeShapeType="1"/>
            </p:cNvSpPr>
            <p:nvPr/>
          </p:nvSpPr>
          <p:spPr bwMode="auto">
            <a:xfrm>
              <a:off x="3667125" y="2954338"/>
              <a:ext cx="2379663" cy="5016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6" name="Line 17"/>
            <p:cNvSpPr>
              <a:spLocks noChangeShapeType="1"/>
            </p:cNvSpPr>
            <p:nvPr/>
          </p:nvSpPr>
          <p:spPr bwMode="auto">
            <a:xfrm>
              <a:off x="2994025" y="3278188"/>
              <a:ext cx="3887788" cy="16700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17" name="Rectangle 16"/>
            <p:cNvSpPr>
              <a:spLocks noChangeArrowheads="1"/>
            </p:cNvSpPr>
            <p:nvPr/>
          </p:nvSpPr>
          <p:spPr bwMode="auto">
            <a:xfrm>
              <a:off x="3589338" y="1958975"/>
              <a:ext cx="1787525" cy="3937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Iterative Query</a:t>
              </a:r>
            </a:p>
          </p:txBody>
        </p:sp>
        <p:sp>
          <p:nvSpPr>
            <p:cNvPr id="18" name="Rectangle 17"/>
            <p:cNvSpPr>
              <a:spLocks noChangeArrowheads="1"/>
            </p:cNvSpPr>
            <p:nvPr/>
          </p:nvSpPr>
          <p:spPr bwMode="auto">
            <a:xfrm rot="1361310">
              <a:off x="4592638" y="3938588"/>
              <a:ext cx="1763712" cy="44926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Iterative Query</a:t>
              </a:r>
            </a:p>
          </p:txBody>
        </p:sp>
        <p:sp>
          <p:nvSpPr>
            <p:cNvPr id="19" name="Rectangle 18"/>
            <p:cNvSpPr>
              <a:spLocks noChangeArrowheads="1"/>
            </p:cNvSpPr>
            <p:nvPr/>
          </p:nvSpPr>
          <p:spPr bwMode="auto">
            <a:xfrm rot="690929">
              <a:off x="4010025" y="2852738"/>
              <a:ext cx="1727200" cy="4175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Iterative Query</a:t>
              </a:r>
            </a:p>
          </p:txBody>
        </p:sp>
        <p:sp>
          <p:nvSpPr>
            <p:cNvPr id="20" name="Text Box 21"/>
            <p:cNvSpPr txBox="1">
              <a:spLocks noChangeArrowheads="1"/>
            </p:cNvSpPr>
            <p:nvPr/>
          </p:nvSpPr>
          <p:spPr bwMode="auto">
            <a:xfrm>
              <a:off x="3948113" y="2436813"/>
              <a:ext cx="1363662" cy="3667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Ask .com</a:t>
              </a:r>
            </a:p>
          </p:txBody>
        </p:sp>
        <p:sp>
          <p:nvSpPr>
            <p:cNvPr id="21" name="Line 22"/>
            <p:cNvSpPr>
              <a:spLocks noChangeShapeType="1"/>
            </p:cNvSpPr>
            <p:nvPr/>
          </p:nvSpPr>
          <p:spPr bwMode="auto">
            <a:xfrm flipH="1" flipV="1">
              <a:off x="3390900" y="2481263"/>
              <a:ext cx="2197100" cy="1587"/>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2" name="Line 23"/>
            <p:cNvSpPr>
              <a:spLocks noChangeShapeType="1"/>
            </p:cNvSpPr>
            <p:nvPr/>
          </p:nvSpPr>
          <p:spPr bwMode="auto">
            <a:xfrm flipH="1" flipV="1">
              <a:off x="2951163" y="3455988"/>
              <a:ext cx="3921125" cy="1676400"/>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3" name="Line 24"/>
            <p:cNvSpPr>
              <a:spLocks noChangeShapeType="1"/>
            </p:cNvSpPr>
            <p:nvPr/>
          </p:nvSpPr>
          <p:spPr bwMode="auto">
            <a:xfrm flipH="1" flipV="1">
              <a:off x="3595688" y="3105150"/>
              <a:ext cx="2406650" cy="528638"/>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4" name="Text Box 25"/>
            <p:cNvSpPr txBox="1">
              <a:spLocks noChangeArrowheads="1"/>
            </p:cNvSpPr>
            <p:nvPr/>
          </p:nvSpPr>
          <p:spPr bwMode="auto">
            <a:xfrm rot="775546">
              <a:off x="3890196" y="3332441"/>
              <a:ext cx="1950983"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Ask </a:t>
              </a:r>
              <a:r>
                <a:rPr lang="en-US" b="0" dirty="0" smtClean="0">
                  <a:latin typeface="Segoe UI" pitchFamily="34" charset="0"/>
                  <a:ea typeface="Segoe UI" pitchFamily="34" charset="0"/>
                  <a:cs typeface="Segoe UI" pitchFamily="34" charset="0"/>
                </a:rPr>
                <a:t>Contoso.com</a:t>
              </a:r>
              <a:endParaRPr lang="en-US" b="0" dirty="0">
                <a:latin typeface="Segoe UI" pitchFamily="34" charset="0"/>
                <a:ea typeface="Segoe UI" pitchFamily="34" charset="0"/>
                <a:cs typeface="Segoe UI" pitchFamily="34" charset="0"/>
              </a:endParaRPr>
            </a:p>
          </p:txBody>
        </p:sp>
        <p:sp>
          <p:nvSpPr>
            <p:cNvPr id="25" name="Text Box 26"/>
            <p:cNvSpPr txBox="1">
              <a:spLocks noChangeArrowheads="1"/>
            </p:cNvSpPr>
            <p:nvPr/>
          </p:nvSpPr>
          <p:spPr bwMode="auto">
            <a:xfrm rot="1408524">
              <a:off x="4188783" y="4480203"/>
              <a:ext cx="2533322" cy="36933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Authoritative Response</a:t>
              </a:r>
            </a:p>
          </p:txBody>
        </p:sp>
        <p:pic>
          <p:nvPicPr>
            <p:cNvPr id="26" name="Picture 2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179888" y="5065267"/>
              <a:ext cx="782637" cy="88354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27" name="Picture 2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81113" y="2179638"/>
              <a:ext cx="605137" cy="10731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28" name="AutoShape 29"/>
            <p:cNvSpPr>
              <a:spLocks noChangeArrowheads="1"/>
            </p:cNvSpPr>
            <p:nvPr/>
          </p:nvSpPr>
          <p:spPr bwMode="auto">
            <a:xfrm>
              <a:off x="2205037" y="1872458"/>
              <a:ext cx="1201737" cy="329406"/>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1600" dirty="0">
                  <a:latin typeface="Segoe UI" pitchFamily="34" charset="0"/>
                  <a:ea typeface="Segoe UI" pitchFamily="34" charset="0"/>
                  <a:cs typeface="Segoe UI" pitchFamily="34" charset="0"/>
                </a:rPr>
                <a:t>Forwarder</a:t>
              </a:r>
            </a:p>
          </p:txBody>
        </p:sp>
        <p:pic>
          <p:nvPicPr>
            <p:cNvPr id="29" name="Picture 2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77601" y="4516438"/>
              <a:ext cx="635573" cy="1127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0" name="Line 31"/>
            <p:cNvSpPr>
              <a:spLocks noChangeShapeType="1"/>
            </p:cNvSpPr>
            <p:nvPr/>
          </p:nvSpPr>
          <p:spPr bwMode="auto">
            <a:xfrm rot="21295383" flipH="1" flipV="1">
              <a:off x="1709738" y="4792663"/>
              <a:ext cx="2263775" cy="785812"/>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1" name="Line 32"/>
            <p:cNvSpPr>
              <a:spLocks noChangeShapeType="1"/>
            </p:cNvSpPr>
            <p:nvPr/>
          </p:nvSpPr>
          <p:spPr bwMode="auto">
            <a:xfrm rot="21294043">
              <a:off x="1789113" y="4673600"/>
              <a:ext cx="2198687" cy="781050"/>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2" name="Rectangle 31"/>
            <p:cNvSpPr>
              <a:spLocks noChangeArrowheads="1"/>
            </p:cNvSpPr>
            <p:nvPr/>
          </p:nvSpPr>
          <p:spPr bwMode="auto">
            <a:xfrm>
              <a:off x="1376363" y="4206875"/>
              <a:ext cx="914400" cy="9144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33" name="Rectangle 32"/>
            <p:cNvSpPr>
              <a:spLocks noChangeArrowheads="1"/>
            </p:cNvSpPr>
            <p:nvPr/>
          </p:nvSpPr>
          <p:spPr bwMode="auto">
            <a:xfrm rot="722950">
              <a:off x="1630363" y="5126038"/>
              <a:ext cx="2365375" cy="757237"/>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Recursive Query for </a:t>
              </a:r>
            </a:p>
            <a:p>
              <a:r>
                <a:rPr lang="en-US" b="0" dirty="0" smtClean="0">
                  <a:latin typeface="Segoe UI" pitchFamily="34" charset="0"/>
                  <a:ea typeface="Segoe UI" pitchFamily="34" charset="0"/>
                  <a:cs typeface="Segoe UI" pitchFamily="34" charset="0"/>
                </a:rPr>
                <a:t>mail1.contoso.com</a:t>
              </a:r>
              <a:endParaRPr lang="en-US" b="0" dirty="0">
                <a:latin typeface="Segoe UI" pitchFamily="34" charset="0"/>
                <a:ea typeface="Segoe UI" pitchFamily="34" charset="0"/>
                <a:cs typeface="Segoe UI" pitchFamily="34" charset="0"/>
              </a:endParaRPr>
            </a:p>
          </p:txBody>
        </p:sp>
        <p:sp>
          <p:nvSpPr>
            <p:cNvPr id="34" name="Rectangle 33"/>
            <p:cNvSpPr>
              <a:spLocks noChangeArrowheads="1"/>
            </p:cNvSpPr>
            <p:nvPr/>
          </p:nvSpPr>
          <p:spPr bwMode="auto">
            <a:xfrm rot="862126">
              <a:off x="2154238" y="4614863"/>
              <a:ext cx="1654175" cy="50800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131.107.0.11</a:t>
              </a:r>
              <a:endParaRPr lang="en-US" b="0" dirty="0">
                <a:latin typeface="Segoe UI" pitchFamily="34" charset="0"/>
                <a:ea typeface="Segoe UI" pitchFamily="34" charset="0"/>
                <a:cs typeface="Segoe UI" pitchFamily="34" charset="0"/>
              </a:endParaRPr>
            </a:p>
          </p:txBody>
        </p:sp>
        <p:sp>
          <p:nvSpPr>
            <p:cNvPr id="35" name="Line 36"/>
            <p:cNvSpPr>
              <a:spLocks noChangeShapeType="1"/>
            </p:cNvSpPr>
            <p:nvPr/>
          </p:nvSpPr>
          <p:spPr bwMode="auto">
            <a:xfrm flipV="1">
              <a:off x="1373188" y="3081338"/>
              <a:ext cx="912812" cy="137953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6" name="Line 37"/>
            <p:cNvSpPr>
              <a:spLocks noChangeShapeType="1"/>
            </p:cNvSpPr>
            <p:nvPr/>
          </p:nvSpPr>
          <p:spPr bwMode="auto">
            <a:xfrm flipH="1">
              <a:off x="1520825" y="3216275"/>
              <a:ext cx="869950" cy="1311275"/>
            </a:xfrm>
            <a:prstGeom prst="line">
              <a:avLst/>
            </a:prstGeom>
            <a:noFill/>
            <a:ln w="508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7" name="Text Box 38"/>
            <p:cNvSpPr txBox="1">
              <a:spLocks noChangeArrowheads="1"/>
            </p:cNvSpPr>
            <p:nvPr/>
          </p:nvSpPr>
          <p:spPr bwMode="auto">
            <a:xfrm rot="18034437">
              <a:off x="1340644" y="3709194"/>
              <a:ext cx="1746250" cy="3667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131.107.0.11</a:t>
              </a:r>
              <a:endParaRPr lang="en-US" b="0" dirty="0">
                <a:latin typeface="Segoe UI" pitchFamily="34" charset="0"/>
                <a:ea typeface="Segoe UI" pitchFamily="34" charset="0"/>
                <a:cs typeface="Segoe UI" pitchFamily="34" charset="0"/>
              </a:endParaRPr>
            </a:p>
          </p:txBody>
        </p:sp>
        <p:sp>
          <p:nvSpPr>
            <p:cNvPr id="38" name="Text Box 39"/>
            <p:cNvSpPr txBox="1">
              <a:spLocks noChangeArrowheads="1"/>
            </p:cNvSpPr>
            <p:nvPr/>
          </p:nvSpPr>
          <p:spPr bwMode="auto">
            <a:xfrm rot="18276063">
              <a:off x="735806" y="3350420"/>
              <a:ext cx="2066925" cy="366712"/>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Recursive Query</a:t>
              </a:r>
            </a:p>
          </p:txBody>
        </p:sp>
        <p:sp>
          <p:nvSpPr>
            <p:cNvPr id="39" name="AutoShape 48"/>
            <p:cNvSpPr>
              <a:spLocks noChangeArrowheads="1"/>
            </p:cNvSpPr>
            <p:nvPr/>
          </p:nvSpPr>
          <p:spPr bwMode="auto">
            <a:xfrm>
              <a:off x="347663" y="5646067"/>
              <a:ext cx="1573212" cy="628154"/>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pPr>
              <a:r>
                <a:rPr lang="en-US" sz="1600" dirty="0" smtClean="0">
                  <a:latin typeface="Segoe UI" pitchFamily="34" charset="0"/>
                  <a:ea typeface="Segoe UI" pitchFamily="34" charset="0"/>
                  <a:cs typeface="Segoe UI" pitchFamily="34" charset="0"/>
                </a:rPr>
                <a:t>Local</a:t>
              </a:r>
            </a:p>
            <a:p>
              <a:pPr algn="ctr">
                <a:lnSpc>
                  <a:spcPct val="80000"/>
                </a:lnSpc>
              </a:pPr>
              <a:r>
                <a:rPr lang="en-US" sz="1600" dirty="0" smtClean="0">
                  <a:latin typeface="Segoe UI" pitchFamily="34" charset="0"/>
                  <a:ea typeface="Segoe UI" pitchFamily="34" charset="0"/>
                  <a:cs typeface="Segoe UI" pitchFamily="34" charset="0"/>
                </a:rPr>
                <a:t>DNS</a:t>
              </a:r>
            </a:p>
            <a:p>
              <a:pPr algn="ctr">
                <a:lnSpc>
                  <a:spcPct val="80000"/>
                </a:lnSpc>
              </a:pPr>
              <a:r>
                <a:rPr lang="en-US" sz="1600" dirty="0" smtClean="0">
                  <a:latin typeface="Segoe UI" pitchFamily="34" charset="0"/>
                  <a:ea typeface="Segoe UI" pitchFamily="34" charset="0"/>
                  <a:cs typeface="Segoe UI" pitchFamily="34" charset="0"/>
                </a:rPr>
                <a:t>Server</a:t>
              </a:r>
              <a:endParaRPr lang="en-US" sz="1600" dirty="0">
                <a:latin typeface="Segoe UI" pitchFamily="34" charset="0"/>
                <a:ea typeface="Segoe UI" pitchFamily="34" charset="0"/>
                <a:cs typeface="Segoe UI" pitchFamily="34" charset="0"/>
              </a:endParaRPr>
            </a:p>
          </p:txBody>
        </p:sp>
        <p:sp>
          <p:nvSpPr>
            <p:cNvPr id="40" name="AutoShape 7"/>
            <p:cNvSpPr>
              <a:spLocks noChangeArrowheads="1"/>
            </p:cNvSpPr>
            <p:nvPr/>
          </p:nvSpPr>
          <p:spPr bwMode="auto">
            <a:xfrm>
              <a:off x="4258469" y="5948783"/>
              <a:ext cx="801858" cy="307975"/>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1600" dirty="0" smtClean="0">
                  <a:latin typeface="Segoe UI" pitchFamily="34" charset="0"/>
                  <a:ea typeface="Segoe UI" pitchFamily="34" charset="0"/>
                  <a:cs typeface="Segoe UI" pitchFamily="34" charset="0"/>
                </a:rPr>
                <a:t>Client</a:t>
              </a:r>
              <a:endParaRPr lang="en-US" sz="160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966061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27</TotalTime>
  <Words>5470</Words>
  <Application>Microsoft Office PowerPoint</Application>
  <PresentationFormat>On-screen Show (4:3)</PresentationFormat>
  <Paragraphs>821</Paragraphs>
  <Slides>51</Slides>
  <Notes>51</Notes>
  <HiddenSlides>9</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Arial</vt:lpstr>
      <vt:lpstr>Verdana</vt:lpstr>
      <vt:lpstr>Segoe UI</vt:lpstr>
      <vt:lpstr>Segoe UI Light</vt:lpstr>
      <vt:lpstr>Symbol</vt:lpstr>
      <vt:lpstr>Times New Roman</vt:lpstr>
      <vt:lpstr>Segoe Light</vt:lpstr>
      <vt:lpstr>Calibri</vt:lpstr>
      <vt:lpstr>Arial Narrow</vt:lpstr>
      <vt:lpstr>Mangal</vt:lpstr>
      <vt:lpstr>Wingdings</vt:lpstr>
      <vt:lpstr>Presentation1</vt:lpstr>
      <vt:lpstr>Module 1</vt:lpstr>
      <vt:lpstr>PowerPoint Presentation</vt:lpstr>
      <vt:lpstr>Module Overview</vt:lpstr>
      <vt:lpstr>Lesson 1: Configuring the DNS Server Role</vt:lpstr>
      <vt:lpstr>Components of a DNS Solution</vt:lpstr>
      <vt:lpstr>Demonstration: Installing the DNS Server Role</vt:lpstr>
      <vt:lpstr>What Are DNS Queries?</vt:lpstr>
      <vt:lpstr>What Are Root Hints?</vt:lpstr>
      <vt:lpstr>What Is Forwarding?</vt:lpstr>
      <vt:lpstr>How DNS Server Caching Works</vt:lpstr>
      <vt:lpstr>Demonstration: Configuring the DNS Server Role</vt:lpstr>
      <vt:lpstr>PowerPoint Presentation</vt:lpstr>
      <vt:lpstr>PowerPoint Presentation</vt:lpstr>
      <vt:lpstr>What Is DNS Round Robin?</vt:lpstr>
      <vt:lpstr>Considerations for Deploying the DNS Server Role</vt:lpstr>
      <vt:lpstr>Lesson 2: Configuring DNS Zones</vt:lpstr>
      <vt:lpstr>DNS Resource Records</vt:lpstr>
      <vt:lpstr>What Is a DNS Zone?</vt:lpstr>
      <vt:lpstr>DNS Zone Types</vt:lpstr>
      <vt:lpstr>What Are AD DS Integrated Zones?</vt:lpstr>
      <vt:lpstr>Forward and Reverse Lookup Zones</vt:lpstr>
      <vt:lpstr>Overview of Stub Zones</vt:lpstr>
      <vt:lpstr>Demonstration: Creating Zones</vt:lpstr>
      <vt:lpstr>PowerPoint Presentation</vt:lpstr>
      <vt:lpstr>PowerPoint Presentation</vt:lpstr>
      <vt:lpstr>DNS Zone Delegation</vt:lpstr>
      <vt:lpstr>What Is Split DNS?</vt:lpstr>
      <vt:lpstr>What Is Split DNS?</vt:lpstr>
      <vt:lpstr>What Is Split DNS?</vt:lpstr>
      <vt:lpstr>What Is Split DNS?</vt:lpstr>
      <vt:lpstr>Lesson 3: Configuring DNS Zone Transfers</vt:lpstr>
      <vt:lpstr>What Is a DNS Zone Transfer?</vt:lpstr>
      <vt:lpstr>Configuring Zone Transfer Security</vt:lpstr>
      <vt:lpstr>Demonstration: Configuring DNS Zone Transfers</vt:lpstr>
      <vt:lpstr>PowerPoint Presentation</vt:lpstr>
      <vt:lpstr>PowerPoint Presentation</vt:lpstr>
      <vt:lpstr>Lesson 4: Managing and troubleshooting DNS</vt:lpstr>
      <vt:lpstr>TTL, Aging, and Scavenging</vt:lpstr>
      <vt:lpstr>Demonstration: Managing DNS Records</vt:lpstr>
      <vt:lpstr>Demonstration: Testing the DNS Server Configuration</vt:lpstr>
      <vt:lpstr>Monitoring DNS by Using the DNS Event Log</vt:lpstr>
      <vt:lpstr>Monitoring DNS by Using Debug Logging</vt:lpstr>
      <vt:lpstr>Monitoring DNS with Windows PowerShell</vt:lpstr>
      <vt:lpstr>Lab: Configuring and Troubleshooting DNS</vt:lpstr>
      <vt:lpstr>Lab Scenario</vt:lpstr>
      <vt:lpstr>Lab Scenario</vt:lpstr>
      <vt:lpstr>Lab Scenario</vt:lpstr>
      <vt:lpstr>Lab Review</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Jamie Westover</dc:creator>
  <cp:lastModifiedBy>Jamie Westover</cp:lastModifiedBy>
  <cp:revision>6</cp:revision>
  <dcterms:created xsi:type="dcterms:W3CDTF">2014-04-02T16:42:32Z</dcterms:created>
  <dcterms:modified xsi:type="dcterms:W3CDTF">2014-04-07T16:53:31Z</dcterms:modified>
</cp:coreProperties>
</file>